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0"/>
  </p:notesMasterIdLst>
  <p:sldIdLst>
    <p:sldId id="256" r:id="rId4"/>
    <p:sldId id="1250" r:id="rId5"/>
    <p:sldId id="1249" r:id="rId6"/>
    <p:sldId id="1252" r:id="rId7"/>
    <p:sldId id="1185" r:id="rId8"/>
    <p:sldId id="1186" r:id="rId9"/>
    <p:sldId id="1187" r:id="rId10"/>
    <p:sldId id="1188" r:id="rId11"/>
    <p:sldId id="1189" r:id="rId12"/>
    <p:sldId id="1190" r:id="rId13"/>
    <p:sldId id="1191" r:id="rId14"/>
    <p:sldId id="1192" r:id="rId15"/>
    <p:sldId id="1193" r:id="rId16"/>
    <p:sldId id="1194" r:id="rId17"/>
    <p:sldId id="1195" r:id="rId18"/>
    <p:sldId id="1196" r:id="rId19"/>
    <p:sldId id="1197" r:id="rId20"/>
    <p:sldId id="1198" r:id="rId21"/>
    <p:sldId id="1199" r:id="rId22"/>
    <p:sldId id="1200" r:id="rId23"/>
    <p:sldId id="1201" r:id="rId24"/>
    <p:sldId id="1202" r:id="rId25"/>
    <p:sldId id="1203" r:id="rId26"/>
    <p:sldId id="1204" r:id="rId27"/>
    <p:sldId id="1205" r:id="rId28"/>
    <p:sldId id="1206" r:id="rId29"/>
    <p:sldId id="1207" r:id="rId30"/>
    <p:sldId id="1208" r:id="rId31"/>
    <p:sldId id="1209" r:id="rId32"/>
    <p:sldId id="1210" r:id="rId33"/>
    <p:sldId id="1211" r:id="rId34"/>
    <p:sldId id="1212" r:id="rId35"/>
    <p:sldId id="1213" r:id="rId36"/>
    <p:sldId id="1214" r:id="rId37"/>
    <p:sldId id="1215" r:id="rId38"/>
    <p:sldId id="1216" r:id="rId39"/>
    <p:sldId id="1217" r:id="rId40"/>
    <p:sldId id="1218" r:id="rId41"/>
    <p:sldId id="1219" r:id="rId42"/>
    <p:sldId id="1220" r:id="rId43"/>
    <p:sldId id="1221" r:id="rId44"/>
    <p:sldId id="1222" r:id="rId45"/>
    <p:sldId id="1223" r:id="rId46"/>
    <p:sldId id="1224" r:id="rId47"/>
    <p:sldId id="1225" r:id="rId48"/>
    <p:sldId id="1226" r:id="rId49"/>
    <p:sldId id="1227" r:id="rId50"/>
    <p:sldId id="1228" r:id="rId51"/>
    <p:sldId id="1229" r:id="rId52"/>
    <p:sldId id="1230" r:id="rId53"/>
    <p:sldId id="1231" r:id="rId54"/>
    <p:sldId id="1232" r:id="rId55"/>
    <p:sldId id="1233" r:id="rId56"/>
    <p:sldId id="1234" r:id="rId57"/>
    <p:sldId id="1235" r:id="rId58"/>
    <p:sldId id="1236" r:id="rId59"/>
    <p:sldId id="1237" r:id="rId60"/>
    <p:sldId id="1238" r:id="rId61"/>
    <p:sldId id="1239" r:id="rId62"/>
    <p:sldId id="1240" r:id="rId63"/>
    <p:sldId id="1241" r:id="rId64"/>
    <p:sldId id="1242" r:id="rId65"/>
    <p:sldId id="1243" r:id="rId66"/>
    <p:sldId id="1244" r:id="rId67"/>
    <p:sldId id="1008" r:id="rId68"/>
    <p:sldId id="565" r:id="rId69"/>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CCFF"/>
    <a:srgbClr val="5F5F5F"/>
    <a:srgbClr val="990033"/>
    <a:srgbClr val="660033"/>
    <a:srgbClr val="A50021"/>
    <a:srgbClr val="DDDDDD"/>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0"/>
    <p:restoredTop sz="94660"/>
  </p:normalViewPr>
  <p:slideViewPr>
    <p:cSldViewPr showGuides="1">
      <p:cViewPr varScale="1">
        <p:scale>
          <a:sx n="108" d="100"/>
          <a:sy n="108" d="100"/>
        </p:scale>
        <p:origin x="1710" y="96"/>
      </p:cViewPr>
      <p:guideLst>
        <p:guide orient="horz" pos="2130"/>
        <p:guide pos="4034"/>
      </p:guideLst>
    </p:cSldViewPr>
  </p:slideViewPr>
  <p:notesTextViewPr>
    <p:cViewPr>
      <p:scale>
        <a:sx n="100" d="100"/>
        <a:sy n="100"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notesMaster" Target="notesMasters/notesMaster1.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860F9F5D-D3B0-4DED-B0B9-DDE17283FFA0}"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264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264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vl1pPr>
          </a:lstStyle>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400"/>
            </a:lvl1pPr>
          </a:lstStyle>
          <a:p>
            <a:pPr marL="0" marR="0" lvl="0" indent="0" algn="r" defTabSz="914400" rtl="0" eaLnBrk="1" fontAlgn="base" latinLnBrk="0" hangingPunct="1">
              <a:lnSpc>
                <a:spcPct val="100000"/>
              </a:lnSpc>
              <a:spcBef>
                <a:spcPct val="0"/>
              </a:spcBef>
              <a:spcAft>
                <a:spcPct val="0"/>
              </a:spcAft>
              <a:buClrTx/>
              <a:buSzTx/>
              <a:buFontTx/>
              <a:buNone/>
              <a:defRPr/>
            </a:pPr>
            <a:fld id="{D0906E37-786A-4430-AA0D-BB8E7309028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jpeg"/><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svg"/><Relationship Id="rId2" Type="http://schemas.openxmlformats.org/officeDocument/2006/relationships/image" Target="../media/image30.png"/><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image" Target="../media/image32.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6.jpeg"/><Relationship Id="rId1" Type="http://schemas.openxmlformats.org/officeDocument/2006/relationships/image" Target="../media/image35.jpe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hyperlink" Target="https://image.baidu.com/search/detail?ct=503316480&amp;z=&amp;tn=baiduimagedetail&amp;ipn=d&amp;word=%E6%B8%A3%E6%89%93%E9%93%B6%E8%A1%8C&amp;step_word=&amp;ie=utf-8&amp;in=&amp;cl=2&amp;lm=-1&amp;st=-1&amp;hd=&amp;latest=&amp;copyright=&amp;cs=409482103,1490911532&amp;os=99296378,4098635683&amp;simid=3474454472,230586055&amp;pn=5&amp;rn=1&amp;di=770&amp;ln=1799&amp;fr=&amp;fmq=1605281334417_R&amp;ic=&amp;s=undefined&amp;se=&amp;sme=&amp;tab=0&amp;width=&amp;height=&amp;face=undefined&amp;is=0,0&amp;istype=2&amp;ist=&amp;jit=&amp;bdtype=0&amp;spn=0&amp;pi=0&amp;gsm=0&amp;objurl=http://img.jpm.cn/201702/21/l_58ab9ef633242.jpg&amp;rpstart=0&amp;rpnum=0&amp;adpicid=0&amp;force=undefined" TargetMode="External"/><Relationship Id="rId1" Type="http://schemas.openxmlformats.org/officeDocument/2006/relationships/image" Target="../media/image3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2.GIF"/><Relationship Id="rId2" Type="http://schemas.microsoft.com/office/2007/relationships/hdphoto" Target="../media/image41.wdp"/><Relationship Id="rId1" Type="http://schemas.openxmlformats.org/officeDocument/2006/relationships/image" Target="../media/image4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5.jpeg"/><Relationship Id="rId1" Type="http://schemas.openxmlformats.org/officeDocument/2006/relationships/image" Target="../media/image44.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7.jpeg"/><Relationship Id="rId1" Type="http://schemas.openxmlformats.org/officeDocument/2006/relationships/image" Target="../media/image46.jpe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9.jpeg"/><Relationship Id="rId1" Type="http://schemas.openxmlformats.org/officeDocument/2006/relationships/image" Target="../media/image48.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1.jpeg"/><Relationship Id="rId1" Type="http://schemas.openxmlformats.org/officeDocument/2006/relationships/image" Target="../media/image50.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3.jpeg"/><Relationship Id="rId1" Type="http://schemas.openxmlformats.org/officeDocument/2006/relationships/image" Target="../media/image5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5.jpeg"/><Relationship Id="rId1" Type="http://schemas.openxmlformats.org/officeDocument/2006/relationships/image" Target="../media/image54.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6.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7.jpeg"/></Relationships>
</file>

<file path=ppt/slides/_rels/slide4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image" Target="../media/image58.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4.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5.jpe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8.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image" Target="../media/image69.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9.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0.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1.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2.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3.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4.jpe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image" Target="../media/image7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image" Target="../media/image78.jpe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1.jpeg"/></Relationships>
</file>

<file path=ppt/slides/_rels/slide6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image" Target="../media/image82.jpe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6.jpeg"/><Relationship Id="rId1" Type="http://schemas.openxmlformats.org/officeDocument/2006/relationships/image" Target="../media/image85.jpe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6.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e86a647cfe40c9066d0cc76bdee81831.jpeg"/>
          <p:cNvPicPr>
            <a:picLocks noChangeAspect="1"/>
          </p:cNvPicPr>
          <p:nvPr/>
        </p:nvPicPr>
        <p:blipFill>
          <a:blip r:embed="rId1"/>
          <a:srcRect t="6207" b="13487"/>
          <a:stretch>
            <a:fillRect/>
          </a:stretch>
        </p:blipFill>
        <p:spPr>
          <a:xfrm>
            <a:off x="0" y="-76200"/>
            <a:ext cx="12214860" cy="6941820"/>
          </a:xfrm>
          <a:prstGeom prst="rect">
            <a:avLst/>
          </a:prstGeom>
        </p:spPr>
      </p:pic>
      <p:pic>
        <p:nvPicPr>
          <p:cNvPr id="2" name="图片 1" descr="图片1"/>
          <p:cNvPicPr>
            <a:picLocks noChangeAspect="1"/>
          </p:cNvPicPr>
          <p:nvPr/>
        </p:nvPicPr>
        <p:blipFill>
          <a:blip r:embed="rId2"/>
          <a:stretch>
            <a:fillRect/>
          </a:stretch>
        </p:blipFill>
        <p:spPr>
          <a:xfrm>
            <a:off x="2668270" y="1722120"/>
            <a:ext cx="6851650" cy="2858770"/>
          </a:xfrm>
          <a:prstGeom prst="rect">
            <a:avLst/>
          </a:prstGeom>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56166" y="1358579"/>
            <a:ext cx="4284559" cy="2406494"/>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1785" t="1249" r="1797" b="55282"/>
          <a:stretch>
            <a:fillRect/>
          </a:stretch>
        </p:blipFill>
        <p:spPr>
          <a:xfrm>
            <a:off x="6096000" y="1358579"/>
            <a:ext cx="4755022" cy="2215750"/>
          </a:xfrm>
          <a:prstGeom prst="rect">
            <a:avLst/>
          </a:prstGeom>
        </p:spPr>
      </p:pic>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6166" y="3841324"/>
            <a:ext cx="4284559" cy="2406494"/>
          </a:xfrm>
          <a:prstGeom prst="rect">
            <a:avLst/>
          </a:prstGeom>
        </p:spPr>
      </p:pic>
      <p:pic>
        <p:nvPicPr>
          <p:cNvPr id="21" name="图片 20"/>
          <p:cNvPicPr>
            <a:picLocks noChangeAspect="1"/>
          </p:cNvPicPr>
          <p:nvPr/>
        </p:nvPicPr>
        <p:blipFill rotWithShape="1">
          <a:blip r:embed="rId2" cstate="print">
            <a:extLst>
              <a:ext uri="{28A0092B-C50C-407E-A947-70E740481C1C}">
                <a14:useLocalDpi xmlns:a14="http://schemas.microsoft.com/office/drawing/2010/main" val="0"/>
              </a:ext>
            </a:extLst>
          </a:blip>
          <a:srcRect l="1154" t="45691" r="1009" b="1659"/>
          <a:stretch>
            <a:fillRect/>
          </a:stretch>
        </p:blipFill>
        <p:spPr>
          <a:xfrm>
            <a:off x="6112315" y="3642826"/>
            <a:ext cx="4765586" cy="2650775"/>
          </a:xfrm>
          <a:prstGeom prst="rect">
            <a:avLst/>
          </a:prstGeom>
        </p:spPr>
      </p:pic>
      <p:sp>
        <p:nvSpPr>
          <p:cNvPr id="8"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9" name="Group 3"/>
          <p:cNvGrpSpPr/>
          <p:nvPr/>
        </p:nvGrpSpPr>
        <p:grpSpPr>
          <a:xfrm>
            <a:off x="479425" y="741045"/>
            <a:ext cx="11176000" cy="406400"/>
            <a:chOff x="240" y="384"/>
            <a:chExt cx="5280" cy="192"/>
          </a:xfrm>
        </p:grpSpPr>
        <p:sp>
          <p:nvSpPr>
            <p:cNvPr id="10"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1"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t="3114"/>
          <a:stretch>
            <a:fillRect/>
          </a:stretch>
        </p:blipFill>
        <p:spPr>
          <a:xfrm>
            <a:off x="1658586" y="1461135"/>
            <a:ext cx="4327356" cy="2354836"/>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955" t="33720" r="1434" b="33656"/>
          <a:stretch>
            <a:fillRect/>
          </a:stretch>
        </p:blipFill>
        <p:spPr>
          <a:xfrm>
            <a:off x="6136943" y="1461135"/>
            <a:ext cx="4184404" cy="2360381"/>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b="68000"/>
          <a:stretch>
            <a:fillRect/>
          </a:stretch>
        </p:blipFill>
        <p:spPr>
          <a:xfrm>
            <a:off x="1658586" y="3864731"/>
            <a:ext cx="4327357" cy="2337138"/>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1082" t="66646" r="1306" b="758"/>
          <a:stretch>
            <a:fillRect/>
          </a:stretch>
        </p:blipFill>
        <p:spPr>
          <a:xfrm>
            <a:off x="6145132" y="3862457"/>
            <a:ext cx="4184404" cy="2358334"/>
          </a:xfrm>
          <a:prstGeom prst="rect">
            <a:avLst/>
          </a:prstGeom>
        </p:spPr>
      </p:pic>
      <p:sp>
        <p:nvSpPr>
          <p:cNvPr id="7"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1" name="Group 3"/>
          <p:cNvGrpSpPr/>
          <p:nvPr/>
        </p:nvGrpSpPr>
        <p:grpSpPr>
          <a:xfrm>
            <a:off x="479425" y="741045"/>
            <a:ext cx="11176000" cy="406400"/>
            <a:chOff x="240" y="384"/>
            <a:chExt cx="5280" cy="192"/>
          </a:xfrm>
        </p:grpSpPr>
        <p:sp>
          <p:nvSpPr>
            <p:cNvPr id="12"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3"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16656" y="1418188"/>
            <a:ext cx="4271546" cy="2399185"/>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l="1252" t="599" r="1141" b="66660"/>
          <a:stretch>
            <a:fillRect/>
          </a:stretch>
        </p:blipFill>
        <p:spPr>
          <a:xfrm>
            <a:off x="1722449" y="3883078"/>
            <a:ext cx="4265754" cy="2415055"/>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1424" t="66870" r="1212" b="810"/>
          <a:stretch>
            <a:fillRect/>
          </a:stretch>
        </p:blipFill>
        <p:spPr>
          <a:xfrm>
            <a:off x="6240210" y="3882390"/>
            <a:ext cx="4310551" cy="2415055"/>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561" t="33741" r="1696" b="33900"/>
          <a:stretch>
            <a:fillRect/>
          </a:stretch>
        </p:blipFill>
        <p:spPr>
          <a:xfrm>
            <a:off x="6240210" y="1418188"/>
            <a:ext cx="4310551" cy="2417948"/>
          </a:xfrm>
          <a:prstGeom prst="rect">
            <a:avLst/>
          </a:prstGeom>
        </p:spPr>
      </p:pic>
      <p:sp>
        <p:nvSpPr>
          <p:cNvPr id="8"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9" name="Group 3"/>
          <p:cNvGrpSpPr/>
          <p:nvPr/>
        </p:nvGrpSpPr>
        <p:grpSpPr>
          <a:xfrm>
            <a:off x="479425" y="741045"/>
            <a:ext cx="11176000" cy="406400"/>
            <a:chOff x="240" y="384"/>
            <a:chExt cx="5280" cy="192"/>
          </a:xfrm>
        </p:grpSpPr>
        <p:sp>
          <p:nvSpPr>
            <p:cNvPr id="11"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3"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50038" y="1311519"/>
            <a:ext cx="4265441" cy="2395756"/>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1004" t="33607" r="1328" b="34010"/>
          <a:stretch>
            <a:fillRect/>
          </a:stretch>
        </p:blipFill>
        <p:spPr>
          <a:xfrm>
            <a:off x="6095999" y="1311519"/>
            <a:ext cx="4281175" cy="2395756"/>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1355" t="760" r="1947" b="66856"/>
          <a:stretch>
            <a:fillRect/>
          </a:stretch>
        </p:blipFill>
        <p:spPr>
          <a:xfrm>
            <a:off x="1750038" y="3806825"/>
            <a:ext cx="4265441" cy="2410901"/>
          </a:xfrm>
          <a:prstGeom prst="rect">
            <a:avLst/>
          </a:prstGeom>
        </p:spPr>
      </p:pic>
      <p:pic>
        <p:nvPicPr>
          <p:cNvPr id="14" name="Picture 3" descr="C:\Users\pc\Desktop\1de6b9a4b6794eb9836e084852644216.jpg"/>
          <p:cNvPicPr>
            <a:picLocks noChangeAspect="1" noChangeArrowheads="1"/>
          </p:cNvPicPr>
          <p:nvPr/>
        </p:nvPicPr>
        <p:blipFill rotWithShape="1">
          <a:blip r:embed="rId3" cstate="print"/>
          <a:srcRect r="35552"/>
          <a:stretch>
            <a:fillRect/>
          </a:stretch>
        </p:blipFill>
        <p:spPr bwMode="auto">
          <a:xfrm>
            <a:off x="6096000" y="3806825"/>
            <a:ext cx="4281175" cy="2408021"/>
          </a:xfrm>
          <a:prstGeom prst="rect">
            <a:avLst/>
          </a:prstGeom>
          <a:noFill/>
        </p:spPr>
      </p:pic>
      <p:sp>
        <p:nvSpPr>
          <p:cNvPr id="7"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8" name="Group 3"/>
          <p:cNvGrpSpPr/>
          <p:nvPr/>
        </p:nvGrpSpPr>
        <p:grpSpPr>
          <a:xfrm>
            <a:off x="479425" y="741045"/>
            <a:ext cx="11176000" cy="406400"/>
            <a:chOff x="240" y="384"/>
            <a:chExt cx="5280" cy="192"/>
          </a:xfrm>
        </p:grpSpPr>
        <p:sp>
          <p:nvSpPr>
            <p:cNvPr id="10"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1"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911424" y="1316879"/>
            <a:ext cx="5935348" cy="4505325"/>
          </a:xfrm>
          <a:prstGeom prst="rect">
            <a:avLst/>
          </a:prstGeom>
          <a:noFill/>
        </p:spPr>
        <p:txBody>
          <a:bodyPr wrap="square">
            <a:spAutoFit/>
          </a:bodyPr>
          <a:lstStyle/>
          <a:p>
            <a:pPr>
              <a:lnSpc>
                <a:spcPct val="150000"/>
              </a:lnSpc>
              <a:spcAft>
                <a:spcPts val="600"/>
              </a:spcAft>
            </a:pPr>
            <a:r>
              <a:rPr lang="zh-CN" altLang="zh-CN" sz="2000" b="1" spc="10" dirty="0">
                <a:solidFill>
                  <a:srgbClr val="C00000"/>
                </a:solidFill>
                <a:effectLst/>
                <a:latin typeface="微软雅黑" charset="-122"/>
                <a:ea typeface="微软雅黑" charset="-122"/>
                <a:cs typeface="Times New Roman" panose="02020603050405020304" pitchFamily="18" charset="0"/>
              </a:rPr>
              <a:t>色彩</a:t>
            </a:r>
            <a:r>
              <a:rPr lang="zh-CN" altLang="en-US" sz="2000" b="1" spc="10" dirty="0">
                <a:solidFill>
                  <a:srgbClr val="C00000"/>
                </a:solidFill>
                <a:latin typeface="微软雅黑" charset="-122"/>
                <a:ea typeface="微软雅黑" charset="-122"/>
                <a:cs typeface="Times New Roman" panose="02020603050405020304" pitchFamily="18" charset="0"/>
              </a:rPr>
              <a:t>对</a:t>
            </a:r>
            <a:r>
              <a:rPr lang="zh-CN" altLang="zh-CN" sz="2000" b="1" spc="10" dirty="0">
                <a:solidFill>
                  <a:srgbClr val="C00000"/>
                </a:solidFill>
                <a:latin typeface="微软雅黑" charset="-122"/>
                <a:ea typeface="微软雅黑" charset="-122"/>
                <a:cs typeface="Times New Roman" panose="02020603050405020304" pitchFamily="18" charset="0"/>
              </a:rPr>
              <a:t>消费者购买行为的影响</a:t>
            </a:r>
            <a:endParaRPr lang="en-US" altLang="zh-CN" sz="2000" b="1" spc="10" dirty="0">
              <a:solidFill>
                <a:srgbClr val="C00000"/>
              </a:solidFill>
              <a:latin typeface="微软雅黑" charset="-122"/>
              <a:ea typeface="微软雅黑" charset="-122"/>
              <a:cs typeface="Times New Roman" panose="02020603050405020304" pitchFamily="18" charset="0"/>
            </a:endParaRPr>
          </a:p>
          <a:p>
            <a:pPr>
              <a:lnSpc>
                <a:spcPct val="150000"/>
              </a:lnSpc>
              <a:spcAft>
                <a:spcPts val="600"/>
              </a:spcAft>
            </a:pPr>
            <a:r>
              <a:rPr lang="zh-CN" altLang="zh-CN" sz="1920" b="1" spc="10" dirty="0">
                <a:solidFill>
                  <a:srgbClr val="C00000"/>
                </a:solidFill>
                <a:effectLst/>
                <a:latin typeface="微软雅黑" charset="-122"/>
                <a:ea typeface="微软雅黑" charset="-122"/>
                <a:cs typeface="Times New Roman" panose="02020603050405020304" pitchFamily="18" charset="0"/>
              </a:rPr>
              <a:t>色彩追求</a:t>
            </a:r>
            <a:r>
              <a:rPr lang="zh-CN" altLang="en-US" sz="1920" spc="10" dirty="0">
                <a:solidFill>
                  <a:srgbClr val="C00000"/>
                </a:solidFill>
                <a:effectLst/>
                <a:latin typeface="微软雅黑" charset="-122"/>
                <a:ea typeface="微软雅黑" charset="-122"/>
                <a:cs typeface="Times New Roman" panose="02020603050405020304" pitchFamily="18" charset="0"/>
              </a:rPr>
              <a:t>：</a:t>
            </a:r>
            <a:r>
              <a:rPr lang="zh-CN" altLang="zh-CN" sz="1920" spc="10" dirty="0">
                <a:solidFill>
                  <a:srgbClr val="000000"/>
                </a:solidFill>
                <a:effectLst/>
                <a:latin typeface="微软雅黑" charset="-122"/>
                <a:ea typeface="微软雅黑" charset="-122"/>
                <a:cs typeface="Times New Roman" panose="02020603050405020304" pitchFamily="18" charset="0"/>
              </a:rPr>
              <a:t>追随潮流的购买行为。</a:t>
            </a:r>
            <a:endParaRPr lang="en-US" altLang="zh-CN" sz="1920" spc="10" dirty="0">
              <a:solidFill>
                <a:srgbClr val="000000"/>
              </a:solidFill>
              <a:effectLst/>
              <a:latin typeface="微软雅黑" charset="-122"/>
              <a:ea typeface="微软雅黑" charset="-122"/>
              <a:cs typeface="Times New Roman" panose="02020603050405020304" pitchFamily="18" charset="0"/>
            </a:endParaRPr>
          </a:p>
          <a:p>
            <a:pPr>
              <a:lnSpc>
                <a:spcPct val="150000"/>
              </a:lnSpc>
              <a:spcAft>
                <a:spcPts val="600"/>
              </a:spcAft>
            </a:pPr>
            <a:r>
              <a:rPr lang="zh-CN" altLang="zh-CN" sz="1920" b="1" spc="10" dirty="0">
                <a:solidFill>
                  <a:srgbClr val="C00000"/>
                </a:solidFill>
                <a:effectLst/>
                <a:latin typeface="微软雅黑" charset="-122"/>
                <a:ea typeface="微软雅黑" charset="-122"/>
                <a:cs typeface="Times New Roman" panose="02020603050405020304" pitchFamily="18" charset="0"/>
              </a:rPr>
              <a:t>色彩兴趣</a:t>
            </a:r>
            <a:r>
              <a:rPr lang="zh-CN" altLang="en-US" sz="1920" b="1" spc="10" dirty="0">
                <a:solidFill>
                  <a:srgbClr val="C00000"/>
                </a:solidFill>
                <a:effectLst/>
                <a:latin typeface="微软雅黑" charset="-122"/>
                <a:ea typeface="微软雅黑" charset="-122"/>
                <a:cs typeface="Times New Roman" panose="02020603050405020304" pitchFamily="18" charset="0"/>
              </a:rPr>
              <a:t>：</a:t>
            </a:r>
            <a:r>
              <a:rPr lang="zh-CN" altLang="zh-CN" sz="1920" spc="10" dirty="0">
                <a:effectLst/>
                <a:latin typeface="微软雅黑" charset="-122"/>
                <a:ea typeface="微软雅黑" charset="-122"/>
                <a:cs typeface="Times New Roman" panose="02020603050405020304" pitchFamily="18" charset="0"/>
              </a:rPr>
              <a:t>顾客如果对某一种色彩产生了好奇或者是兴趣，就能激发他的购买热情和欲望</a:t>
            </a:r>
            <a:r>
              <a:rPr lang="zh-CN" altLang="en-US" sz="1920" spc="10" dirty="0">
                <a:effectLst/>
                <a:latin typeface="微软雅黑" charset="-122"/>
                <a:ea typeface="微软雅黑" charset="-122"/>
                <a:cs typeface="Times New Roman" panose="02020603050405020304" pitchFamily="18" charset="0"/>
              </a:rPr>
              <a:t>，产生购买行为</a:t>
            </a:r>
            <a:r>
              <a:rPr lang="zh-CN" altLang="en-US" sz="1920" spc="10" dirty="0">
                <a:effectLst/>
                <a:ea typeface="等线" panose="02010600030101010101" charset="-122"/>
                <a:cs typeface="Times New Roman" panose="02020603050405020304" pitchFamily="18" charset="0"/>
              </a:rPr>
              <a:t>。</a:t>
            </a:r>
            <a:endParaRPr lang="en-US" altLang="zh-CN" sz="1920" spc="10" dirty="0">
              <a:effectLst/>
              <a:ea typeface="等线" panose="02010600030101010101" charset="-122"/>
              <a:cs typeface="Times New Roman" panose="02020603050405020304" pitchFamily="18" charset="0"/>
            </a:endParaRPr>
          </a:p>
          <a:p>
            <a:pPr>
              <a:lnSpc>
                <a:spcPct val="150000"/>
              </a:lnSpc>
              <a:spcAft>
                <a:spcPts val="600"/>
              </a:spcAft>
            </a:pPr>
            <a:r>
              <a:rPr lang="zh-CN" altLang="zh-CN" sz="1920" b="1" spc="10" dirty="0">
                <a:solidFill>
                  <a:srgbClr val="C00000"/>
                </a:solidFill>
                <a:effectLst/>
                <a:latin typeface="微软雅黑" charset="-122"/>
                <a:ea typeface="微软雅黑" charset="-122"/>
                <a:cs typeface="宋体" pitchFamily="2" charset="-122"/>
              </a:rPr>
              <a:t>色彩惊讶</a:t>
            </a:r>
            <a:r>
              <a:rPr lang="zh-CN" altLang="en-US" sz="1920" b="1" spc="10" dirty="0">
                <a:solidFill>
                  <a:srgbClr val="C00000"/>
                </a:solidFill>
                <a:effectLst/>
                <a:latin typeface="微软雅黑" charset="-122"/>
                <a:ea typeface="微软雅黑" charset="-122"/>
                <a:cs typeface="宋体" pitchFamily="2" charset="-122"/>
              </a:rPr>
              <a:t>：</a:t>
            </a:r>
            <a:r>
              <a:rPr lang="zh-CN" altLang="zh-CN" sz="1920" spc="10" dirty="0">
                <a:effectLst/>
                <a:latin typeface="微软雅黑" charset="-122"/>
                <a:ea typeface="微软雅黑" charset="-122"/>
                <a:cs typeface="宋体" pitchFamily="2" charset="-122"/>
              </a:rPr>
              <a:t>对于平时很少见的色彩产生兴趣，会迅速调整购买行为果断购买。</a:t>
            </a:r>
            <a:endParaRPr lang="en-US" altLang="zh-CN" sz="1920" spc="10" dirty="0">
              <a:effectLst/>
              <a:latin typeface="微软雅黑" charset="-122"/>
              <a:ea typeface="微软雅黑" charset="-122"/>
              <a:cs typeface="宋体" pitchFamily="2" charset="-122"/>
            </a:endParaRPr>
          </a:p>
          <a:p>
            <a:pPr>
              <a:lnSpc>
                <a:spcPct val="150000"/>
              </a:lnSpc>
              <a:spcAft>
                <a:spcPts val="600"/>
              </a:spcAft>
            </a:pPr>
            <a:r>
              <a:rPr lang="zh-CN" altLang="zh-CN" sz="1920" b="1" spc="10" dirty="0">
                <a:solidFill>
                  <a:srgbClr val="C00000"/>
                </a:solidFill>
                <a:effectLst/>
                <a:latin typeface="微软雅黑" charset="-122"/>
                <a:ea typeface="微软雅黑" charset="-122"/>
                <a:cs typeface="宋体" pitchFamily="2" charset="-122"/>
              </a:rPr>
              <a:t>色彩愤怒</a:t>
            </a:r>
            <a:r>
              <a:rPr lang="zh-CN" altLang="en-US" sz="1920" b="1" spc="10" dirty="0">
                <a:solidFill>
                  <a:srgbClr val="C00000"/>
                </a:solidFill>
                <a:effectLst/>
                <a:latin typeface="微软雅黑" charset="-122"/>
                <a:ea typeface="微软雅黑" charset="-122"/>
                <a:cs typeface="宋体" pitchFamily="2" charset="-122"/>
              </a:rPr>
              <a:t>：</a:t>
            </a:r>
            <a:r>
              <a:rPr lang="zh-CN" altLang="zh-CN" sz="1920" spc="10" dirty="0">
                <a:effectLst/>
                <a:latin typeface="微软雅黑" charset="-122"/>
                <a:ea typeface="微软雅黑" charset="-122"/>
                <a:cs typeface="宋体" pitchFamily="2" charset="-122"/>
              </a:rPr>
              <a:t>当顾客认为某种商品是不祥、忌讳的色彩时，会产生厌恶甚至反感，当然也就不会产生购买行为。</a:t>
            </a:r>
            <a:endParaRPr lang="zh-CN" altLang="zh-CN" sz="1920" dirty="0">
              <a:effectLst/>
              <a:latin typeface="微软雅黑" charset="-122"/>
              <a:ea typeface="微软雅黑" charset="-122"/>
              <a:cs typeface="宋体" pitchFamily="2" charset="-122"/>
            </a:endParaRPr>
          </a:p>
          <a:p>
            <a:pPr>
              <a:lnSpc>
                <a:spcPct val="150000"/>
              </a:lnSpc>
              <a:spcAft>
                <a:spcPts val="600"/>
              </a:spcAft>
            </a:pPr>
            <a:endParaRPr lang="zh-CN" altLang="en-US" sz="100" dirty="0"/>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5077" r="4125"/>
          <a:stretch>
            <a:fillRect/>
          </a:stretch>
        </p:blipFill>
        <p:spPr>
          <a:xfrm>
            <a:off x="7262405" y="3792199"/>
            <a:ext cx="3928918" cy="2430386"/>
          </a:xfrm>
          <a:prstGeom prst="rect">
            <a:avLst/>
          </a:prstGeom>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2789" y="1267477"/>
            <a:ext cx="4128150" cy="2323994"/>
          </a:xfrm>
          <a:prstGeom prst="rect">
            <a:avLst/>
          </a:prstGeom>
        </p:spPr>
      </p:pic>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79520" y="1438538"/>
            <a:ext cx="6829625" cy="3835973"/>
          </a:xfrm>
          <a:prstGeom prst="rect">
            <a:avLst/>
          </a:prstGeom>
        </p:spPr>
      </p:pic>
      <p:pic>
        <p:nvPicPr>
          <p:cNvPr id="9" name="logo彩色.png" descr="logo彩色.png"/>
          <p:cNvPicPr>
            <a:picLocks noChangeAspect="1"/>
          </p:cNvPicPr>
          <p:nvPr/>
        </p:nvPicPr>
        <p:blipFill>
          <a:blip r:embed="rId2" cstate="print"/>
          <a:srcRect/>
          <a:stretch>
            <a:fillRect/>
          </a:stretch>
        </p:blipFill>
        <p:spPr bwMode="auto">
          <a:xfrm>
            <a:off x="10157251" y="6107698"/>
            <a:ext cx="1123325" cy="593701"/>
          </a:xfrm>
          <a:prstGeom prst="rect">
            <a:avLst/>
          </a:prstGeom>
          <a:noFill/>
          <a:ln w="12700">
            <a:noFill/>
            <a:miter lim="400000"/>
            <a:headEnd/>
            <a:tailEnd/>
          </a:ln>
        </p:spPr>
      </p:pic>
      <p:sp>
        <p:nvSpPr>
          <p:cNvPr id="11" name="TextBox 5"/>
          <p:cNvSpPr txBox="1"/>
          <p:nvPr/>
        </p:nvSpPr>
        <p:spPr>
          <a:xfrm>
            <a:off x="911352" y="6580632"/>
            <a:ext cx="3668268" cy="257175"/>
          </a:xfrm>
          <a:prstGeom prst="rect">
            <a:avLst/>
          </a:prstGeom>
          <a:noFill/>
        </p:spPr>
        <p:txBody>
          <a:bodyPr wrap="square" rtlCol="0">
            <a:spAutoFit/>
          </a:bodyPr>
          <a:lstStyle/>
          <a:p>
            <a:r>
              <a:rPr lang="en-US" altLang="zh-CN" sz="1080" dirty="0">
                <a:solidFill>
                  <a:schemeClr val="tx1">
                    <a:lumMod val="50000"/>
                    <a:lumOff val="50000"/>
                  </a:schemeClr>
                </a:solidFill>
                <a:latin typeface="微软雅黑 Light" panose="020B0502040204020203" pitchFamily="34" charset="-122"/>
                <a:ea typeface="微软雅黑 Light" panose="020B0502040204020203" pitchFamily="34" charset="-122"/>
              </a:rPr>
              <a:t>014      </a:t>
            </a:r>
            <a:r>
              <a:rPr lang="zh-CN" altLang="en-US" sz="1080" dirty="0">
                <a:solidFill>
                  <a:schemeClr val="tx1">
                    <a:lumMod val="50000"/>
                    <a:lumOff val="50000"/>
                  </a:schemeClr>
                </a:solidFill>
                <a:latin typeface="微软雅黑 Light" panose="020B0502040204020203" pitchFamily="34" charset="-122"/>
                <a:ea typeface="微软雅黑 Light" panose="020B0502040204020203" pitchFamily="34" charset="-122"/>
              </a:rPr>
              <a:t>品牌文化</a:t>
            </a:r>
            <a:r>
              <a:rPr lang="zh-CN" altLang="en-US" sz="108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rPr>
              <a:t>与视觉</a:t>
            </a:r>
            <a:r>
              <a:rPr lang="zh-CN" altLang="en-US" sz="1080" dirty="0">
                <a:solidFill>
                  <a:schemeClr val="tx1">
                    <a:lumMod val="50000"/>
                    <a:lumOff val="50000"/>
                  </a:schemeClr>
                </a:solidFill>
                <a:latin typeface="微软雅黑 Light" panose="020B0502040204020203" pitchFamily="34" charset="-122"/>
                <a:ea typeface="微软雅黑 Light" panose="020B0502040204020203" pitchFamily="34" charset="-122"/>
              </a:rPr>
              <a:t>设计   </a:t>
            </a:r>
            <a:r>
              <a:rPr lang="en-US" altLang="zh-CN" sz="1080" dirty="0">
                <a:solidFill>
                  <a:schemeClr val="tx1">
                    <a:lumMod val="50000"/>
                    <a:lumOff val="50000"/>
                  </a:schemeClr>
                </a:solidFill>
                <a:latin typeface="微软雅黑 Light" panose="020B0502040204020203" pitchFamily="34" charset="-122"/>
                <a:ea typeface="微软雅黑 Light" panose="020B0502040204020203" pitchFamily="34" charset="-122"/>
              </a:rPr>
              <a:t>/    </a:t>
            </a:r>
            <a:r>
              <a:rPr lang="zh-CN" altLang="en-US" sz="1080" dirty="0">
                <a:solidFill>
                  <a:schemeClr val="tx1">
                    <a:lumMod val="50000"/>
                    <a:lumOff val="50000"/>
                  </a:schemeClr>
                </a:solidFill>
                <a:latin typeface="微软雅黑 Light" panose="020B0502040204020203" pitchFamily="34" charset="-122"/>
                <a:ea typeface="微软雅黑 Light" panose="020B0502040204020203" pitchFamily="34" charset="-122"/>
              </a:rPr>
              <a:t>品牌视觉设计</a:t>
            </a:r>
            <a:endParaRPr lang="zh-CN" altLang="en-US" sz="108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838571" y="1438538"/>
            <a:ext cx="3955393" cy="4078605"/>
          </a:xfrm>
          <a:prstGeom prst="rect">
            <a:avLst/>
          </a:prstGeom>
          <a:noFill/>
        </p:spPr>
        <p:txBody>
          <a:bodyPr wrap="square">
            <a:spAutoFit/>
          </a:bodyPr>
          <a:lstStyle/>
          <a:p>
            <a:pPr>
              <a:lnSpc>
                <a:spcPct val="150000"/>
              </a:lnSpc>
            </a:pPr>
            <a:r>
              <a:rPr lang="zh-CN" altLang="zh-CN" sz="1920" spc="10" dirty="0">
                <a:effectLst/>
                <a:latin typeface="微软雅黑" charset="-122"/>
                <a:ea typeface="微软雅黑" charset="-122"/>
                <a:cs typeface="宋体" pitchFamily="2" charset="-122"/>
              </a:rPr>
              <a:t>要进行有效的色彩营销，</a:t>
            </a:r>
            <a:r>
              <a:rPr lang="zh-CN" altLang="en-US" sz="1920" spc="10" dirty="0">
                <a:solidFill>
                  <a:srgbClr val="C00000"/>
                </a:solidFill>
                <a:latin typeface="微软雅黑" charset="-122"/>
                <a:ea typeface="微软雅黑" charset="-122"/>
                <a:cs typeface="宋体" pitchFamily="2" charset="-122"/>
              </a:rPr>
              <a:t>需要</a:t>
            </a:r>
            <a:r>
              <a:rPr lang="zh-CN" altLang="zh-CN" sz="1920" spc="10" dirty="0">
                <a:solidFill>
                  <a:srgbClr val="C00000"/>
                </a:solidFill>
                <a:effectLst/>
                <a:latin typeface="微软雅黑" charset="-122"/>
                <a:ea typeface="微软雅黑" charset="-122"/>
                <a:cs typeface="宋体" pitchFamily="2" charset="-122"/>
              </a:rPr>
              <a:t>用色彩去传递产品信息或价值内涵。</a:t>
            </a:r>
            <a:endParaRPr lang="en-US" altLang="zh-CN" sz="1920" spc="10" dirty="0">
              <a:solidFill>
                <a:srgbClr val="B20650"/>
              </a:solidFill>
              <a:effectLst/>
              <a:latin typeface="微软雅黑" charset="-122"/>
              <a:ea typeface="微软雅黑" charset="-122"/>
              <a:cs typeface="宋体" pitchFamily="2" charset="-122"/>
            </a:endParaRPr>
          </a:p>
          <a:p>
            <a:pPr>
              <a:lnSpc>
                <a:spcPct val="150000"/>
              </a:lnSpc>
            </a:pPr>
            <a:r>
              <a:rPr lang="zh-CN" altLang="zh-CN" sz="1920" spc="10" dirty="0">
                <a:effectLst/>
                <a:latin typeface="微软雅黑" charset="-122"/>
                <a:ea typeface="微软雅黑" charset="-122"/>
                <a:cs typeface="宋体" pitchFamily="2" charset="-122"/>
              </a:rPr>
              <a:t>由于色彩本身对消费者具有很强的暗示功能，也就是具有潜在的传播能力，所以落实到设计中就逐渐形成了一些色彩使用的规则。我们在进行设计的时候为了配合</a:t>
            </a:r>
            <a:r>
              <a:rPr lang="zh-CN" altLang="en-US" sz="1920" spc="10" dirty="0">
                <a:latin typeface="微软雅黑" charset="-122"/>
                <a:ea typeface="微软雅黑" charset="-122"/>
                <a:cs typeface="宋体" pitchFamily="2" charset="-122"/>
              </a:rPr>
              <a:t>品牌</a:t>
            </a:r>
            <a:r>
              <a:rPr lang="zh-CN" altLang="zh-CN" sz="1920" spc="10" dirty="0">
                <a:effectLst/>
                <a:latin typeface="微软雅黑" charset="-122"/>
                <a:ea typeface="微软雅黑" charset="-122"/>
                <a:cs typeface="宋体" pitchFamily="2" charset="-122"/>
              </a:rPr>
              <a:t>的色彩营销，就需要考虑商品的行业属性。</a:t>
            </a:r>
            <a:endParaRPr lang="zh-CN" altLang="zh-CN" sz="1920" dirty="0">
              <a:effectLst/>
              <a:latin typeface="微软雅黑" charset="-122"/>
              <a:ea typeface="微软雅黑" charset="-122"/>
              <a:cs typeface="宋体" pitchFamily="2"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内容占位符 2"/>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834350" y="1760676"/>
            <a:ext cx="6997696" cy="3939444"/>
          </a:xfrm>
          <a:ln>
            <a:solidFill>
              <a:schemeClr val="tx1">
                <a:lumMod val="50000"/>
                <a:lumOff val="50000"/>
              </a:schemeClr>
            </a:solidFill>
          </a:ln>
        </p:spPr>
      </p:pic>
      <p:pic>
        <p:nvPicPr>
          <p:cNvPr id="8" name="Picture 4" descr="C:\Users\pc\Desktop\ae3921823d4d41a793c08e3a113d42f7.jpg"/>
          <p:cNvPicPr>
            <a:picLocks noChangeAspect="1" noChangeArrowheads="1"/>
          </p:cNvPicPr>
          <p:nvPr/>
        </p:nvPicPr>
        <p:blipFill>
          <a:blip r:embed="rId2" cstate="print"/>
          <a:srcRect l="4794" r="11318"/>
          <a:stretch>
            <a:fillRect/>
          </a:stretch>
        </p:blipFill>
        <p:spPr bwMode="auto">
          <a:xfrm>
            <a:off x="8305881" y="1599708"/>
            <a:ext cx="2716524" cy="2073521"/>
          </a:xfrm>
          <a:prstGeom prst="rect">
            <a:avLst/>
          </a:prstGeom>
          <a:noFill/>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1065" y="3718096"/>
            <a:ext cx="3129511" cy="1982024"/>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590832" y="1189614"/>
            <a:ext cx="8731181" cy="4478772"/>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40996" t="1434" r="6978" b="45368"/>
          <a:stretch>
            <a:fillRect/>
          </a:stretch>
        </p:blipFill>
        <p:spPr>
          <a:xfrm>
            <a:off x="2244714" y="1831247"/>
            <a:ext cx="2769851" cy="2901104"/>
          </a:xfrm>
          <a:prstGeom prst="rect">
            <a:avLst/>
          </a:prstGeom>
        </p:spPr>
      </p:pic>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l="1452" t="55690" r="67190" b="1164"/>
          <a:stretch>
            <a:fillRect/>
          </a:stretch>
        </p:blipFill>
        <p:spPr>
          <a:xfrm>
            <a:off x="5071032" y="1831247"/>
            <a:ext cx="2058445" cy="2901104"/>
          </a:xfrm>
          <a:prstGeom prst="rect">
            <a:avLst/>
          </a:prstGeom>
        </p:spPr>
      </p:pic>
      <p:pic>
        <p:nvPicPr>
          <p:cNvPr id="11" name="图片 10"/>
          <p:cNvPicPr>
            <a:picLocks noChangeAspect="1"/>
          </p:cNvPicPr>
          <p:nvPr/>
        </p:nvPicPr>
        <p:blipFill rotWithShape="1">
          <a:blip r:embed="rId1" cstate="print">
            <a:extLst>
              <a:ext uri="{28A0092B-C50C-407E-A947-70E740481C1C}">
                <a14:useLocalDpi xmlns:a14="http://schemas.microsoft.com/office/drawing/2010/main" val="0"/>
              </a:ext>
            </a:extLst>
          </a:blip>
          <a:srcRect l="5637" t="1347" r="70551" b="45368"/>
          <a:stretch>
            <a:fillRect/>
          </a:stretch>
        </p:blipFill>
        <p:spPr>
          <a:xfrm>
            <a:off x="922625" y="1831247"/>
            <a:ext cx="1265622" cy="2901104"/>
          </a:xfrm>
          <a:prstGeom prst="rect">
            <a:avLst/>
          </a:prstGeom>
        </p:spPr>
      </p:pic>
      <p:sp>
        <p:nvSpPr>
          <p:cNvPr id="10" name="文本框 9"/>
          <p:cNvSpPr txBox="1"/>
          <p:nvPr/>
        </p:nvSpPr>
        <p:spPr>
          <a:xfrm>
            <a:off x="4736360" y="4784219"/>
            <a:ext cx="5486400" cy="312420"/>
          </a:xfrm>
          <a:prstGeom prst="rect">
            <a:avLst/>
          </a:prstGeom>
          <a:noFill/>
        </p:spPr>
        <p:txBody>
          <a:bodyPr wrap="square">
            <a:spAutoFit/>
          </a:bodyPr>
          <a:lstStyle/>
          <a:p>
            <a:r>
              <a:rPr lang="zh-CN" altLang="en-US" sz="1440" spc="10" dirty="0">
                <a:latin typeface="微软雅黑" charset="-122"/>
                <a:ea typeface="微软雅黑" charset="-122"/>
                <a:cs typeface="Times New Roman" panose="02020603050405020304" pitchFamily="18" charset="0"/>
              </a:rPr>
              <a:t>日本</a:t>
            </a:r>
            <a:r>
              <a:rPr lang="zh-CN" altLang="zh-CN" sz="1440" spc="10" dirty="0">
                <a:effectLst/>
                <a:latin typeface="微软雅黑" charset="-122"/>
                <a:ea typeface="微软雅黑" charset="-122"/>
                <a:cs typeface="Times New Roman" panose="02020603050405020304" pitchFamily="18" charset="0"/>
              </a:rPr>
              <a:t>电解质饮料</a:t>
            </a:r>
            <a:r>
              <a:rPr lang="zh-CN" altLang="zh-CN" sz="1440" spc="10" dirty="0" smtClean="0">
                <a:effectLst/>
                <a:latin typeface="微软雅黑" charset="-122"/>
                <a:ea typeface="微软雅黑" charset="-122"/>
                <a:cs typeface="Times New Roman" panose="02020603050405020304" pitchFamily="18" charset="0"/>
              </a:rPr>
              <a:t>品牌</a:t>
            </a:r>
            <a:r>
              <a:rPr lang="en-US" altLang="zh-CN" sz="1440" spc="10" dirty="0" smtClean="0">
                <a:effectLst/>
                <a:latin typeface="微软雅黑" charset="-122"/>
                <a:ea typeface="微软雅黑" charset="-122"/>
                <a:cs typeface="Times New Roman" panose="02020603050405020304" pitchFamily="18" charset="0"/>
              </a:rPr>
              <a:t>”</a:t>
            </a:r>
            <a:r>
              <a:rPr lang="zh-CN" altLang="zh-CN" sz="1440" spc="10" dirty="0" smtClean="0">
                <a:effectLst/>
                <a:latin typeface="微软雅黑" charset="-122"/>
                <a:ea typeface="微软雅黑" charset="-122"/>
                <a:cs typeface="Times New Roman" panose="02020603050405020304" pitchFamily="18" charset="0"/>
              </a:rPr>
              <a:t>宝</a:t>
            </a:r>
            <a:r>
              <a:rPr lang="zh-CN" altLang="zh-CN" sz="1440" spc="10" dirty="0">
                <a:effectLst/>
                <a:latin typeface="微软雅黑" charset="-122"/>
                <a:ea typeface="微软雅黑" charset="-122"/>
                <a:cs typeface="Times New Roman" panose="02020603050405020304" pitchFamily="18" charset="0"/>
              </a:rPr>
              <a:t>矿力水</a:t>
            </a:r>
            <a:r>
              <a:rPr lang="zh-CN" altLang="zh-CN" sz="1440" spc="10" dirty="0" smtClean="0">
                <a:effectLst/>
                <a:latin typeface="微软雅黑" charset="-122"/>
                <a:ea typeface="微软雅黑" charset="-122"/>
                <a:cs typeface="Times New Roman" panose="02020603050405020304" pitchFamily="18" charset="0"/>
              </a:rPr>
              <a:t>特</a:t>
            </a:r>
            <a:r>
              <a:rPr lang="en-US" altLang="zh-CN" sz="1440" spc="10" dirty="0" smtClean="0">
                <a:effectLst/>
                <a:latin typeface="微软雅黑" charset="-122"/>
                <a:ea typeface="微软雅黑" charset="-122"/>
                <a:cs typeface="Times New Roman" panose="02020603050405020304" pitchFamily="18" charset="0"/>
              </a:rPr>
              <a:t>”</a:t>
            </a:r>
            <a:endParaRPr lang="zh-CN" altLang="en-US" sz="1440" dirty="0">
              <a:latin typeface="微软雅黑" charset="-122"/>
              <a:ea typeface="微软雅黑" charset="-122"/>
            </a:endParaRPr>
          </a:p>
        </p:txBody>
      </p:sp>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34390" t="55690" r="34174" b="1164"/>
          <a:stretch>
            <a:fillRect/>
          </a:stretch>
        </p:blipFill>
        <p:spPr>
          <a:xfrm>
            <a:off x="7185944" y="1831247"/>
            <a:ext cx="2063542" cy="2901104"/>
          </a:xfrm>
          <a:prstGeom prst="rect">
            <a:avLst/>
          </a:prstGeom>
        </p:spPr>
      </p:pic>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l="67406" t="55690" r="2572" b="1164"/>
          <a:stretch>
            <a:fillRect/>
          </a:stretch>
        </p:blipFill>
        <p:spPr>
          <a:xfrm>
            <a:off x="9305954" y="1831247"/>
            <a:ext cx="1970736" cy="2901104"/>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149644" y="1927363"/>
            <a:ext cx="5146910" cy="2895137"/>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424" y="1927363"/>
            <a:ext cx="5146910" cy="2895137"/>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第三单元</a:t>
            </a:r>
            <a:r>
              <a:rPr kumimoji="0" lang="en-US" altLang="zh-CN"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 </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品牌</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视觉设计</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29097" y="1295511"/>
            <a:ext cx="8677835" cy="4881282"/>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911424" y="1316761"/>
            <a:ext cx="10369152" cy="3886835"/>
          </a:xfrm>
          <a:prstGeom prst="rect">
            <a:avLst/>
          </a:prstGeom>
          <a:noFill/>
        </p:spPr>
        <p:txBody>
          <a:bodyPr wrap="square">
            <a:spAutoFit/>
          </a:bodyPr>
          <a:lstStyle/>
          <a:p>
            <a:pPr algn="just">
              <a:lnSpc>
                <a:spcPct val="150000"/>
              </a:lnSpc>
              <a:spcAft>
                <a:spcPts val="1200"/>
              </a:spcAft>
            </a:pPr>
            <a:r>
              <a:rPr lang="en-US" altLang="zh-CN" sz="2160" b="1" kern="100" dirty="0">
                <a:solidFill>
                  <a:srgbClr val="C00000"/>
                </a:solidFill>
                <a:effectLst/>
                <a:latin typeface="微软雅黑" charset="-122"/>
                <a:ea typeface="微软雅黑" charset="-122"/>
                <a:cs typeface="Times New Roman" panose="02020603050405020304" pitchFamily="18" charset="0"/>
              </a:rPr>
              <a:t>3.</a:t>
            </a:r>
            <a:r>
              <a:rPr lang="zh-CN" altLang="zh-CN" sz="2160" b="1" kern="100" dirty="0">
                <a:solidFill>
                  <a:srgbClr val="C00000"/>
                </a:solidFill>
                <a:effectLst/>
                <a:latin typeface="微软雅黑" charset="-122"/>
                <a:ea typeface="微软雅黑" charset="-122"/>
                <a:cs typeface="Times New Roman" panose="02020603050405020304" pitchFamily="18" charset="0"/>
              </a:rPr>
              <a:t>色彩是品牌“自我”表达的武器</a:t>
            </a:r>
            <a:endParaRPr lang="en-US" altLang="zh-CN" sz="100" b="1" kern="100" dirty="0">
              <a:solidFill>
                <a:srgbClr val="C00000"/>
              </a:solidFill>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2160" kern="100" dirty="0">
                <a:effectLst/>
                <a:latin typeface="微软雅黑" charset="-122"/>
                <a:ea typeface="微软雅黑" charset="-122"/>
                <a:cs typeface="Times New Roman" panose="02020603050405020304" pitchFamily="18" charset="0"/>
              </a:rPr>
              <a:t>每个品牌都在寻找一种色彩作为消费者视觉中的映射，而且都有其独特的色彩识别 “语言”，不仅发挥着统一品牌形象的作用，还体现着品牌的定位和独特性。</a:t>
            </a:r>
            <a:endParaRPr lang="zh-CN" altLang="zh-CN" sz="2160" kern="100" dirty="0">
              <a:effectLst/>
              <a:latin typeface="微软雅黑" charset="-122"/>
              <a:ea typeface="微软雅黑" charset="-122"/>
              <a:cs typeface="Times New Roman" panose="02020603050405020304" pitchFamily="18" charset="0"/>
            </a:endParaRPr>
          </a:p>
          <a:p>
            <a:pPr>
              <a:lnSpc>
                <a:spcPct val="150000"/>
              </a:lnSpc>
              <a:spcAft>
                <a:spcPts val="1200"/>
              </a:spcAft>
            </a:pPr>
            <a:r>
              <a:rPr lang="zh-CN" altLang="zh-CN" sz="2160" dirty="0">
                <a:effectLst/>
                <a:latin typeface="微软雅黑" charset="-122"/>
                <a:ea typeface="微软雅黑" charset="-122"/>
                <a:cs typeface="Times New Roman" panose="02020603050405020304" pitchFamily="18" charset="0"/>
              </a:rPr>
              <a:t>色彩之于品牌和市场营销的价值应当引起我们的高度重视，使品牌有别于当地乃至全球竞争对手的一个重要手段就是发展一套鲜明的品牌标志，创建一个独特又方便易记的视觉识别，并将其视为最宝贵的无形资产之一。所以色彩的研究和建立</a:t>
            </a:r>
            <a:r>
              <a:rPr lang="zh-CN" altLang="en-US" sz="100" dirty="0">
                <a:latin typeface="微软雅黑" charset="-122"/>
                <a:ea typeface="微软雅黑" charset="-122"/>
                <a:cs typeface="Times New Roman" panose="02020603050405020304" pitchFamily="18" charset="0"/>
              </a:rPr>
              <a:t>是</a:t>
            </a:r>
            <a:r>
              <a:rPr lang="zh-CN" altLang="zh-CN" sz="2160" dirty="0">
                <a:effectLst/>
                <a:latin typeface="微软雅黑" charset="-122"/>
                <a:ea typeface="微软雅黑" charset="-122"/>
                <a:cs typeface="Times New Roman" panose="02020603050405020304" pitchFamily="18" charset="0"/>
              </a:rPr>
              <a:t>品牌视觉识别的重要内容</a:t>
            </a:r>
            <a:r>
              <a:rPr lang="zh-CN" altLang="zh-CN" sz="2160" dirty="0">
                <a:effectLst/>
                <a:ea typeface="宋体" pitchFamily="2" charset="-122"/>
                <a:cs typeface="Times New Roman" panose="02020603050405020304" pitchFamily="18" charset="0"/>
              </a:rPr>
              <a:t>。</a:t>
            </a:r>
            <a:endParaRPr lang="zh-CN" altLang="zh-CN" sz="1680" kern="100" dirty="0">
              <a:effectLst/>
              <a:latin typeface="等线" panose="02010600030101010101" charset="-122"/>
              <a:ea typeface="等线" panose="02010600030101010101"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911424" y="1465942"/>
            <a:ext cx="4717313" cy="2084070"/>
          </a:xfrm>
          <a:prstGeom prst="rect">
            <a:avLst/>
          </a:prstGeom>
          <a:noFill/>
        </p:spPr>
        <p:txBody>
          <a:bodyPr wrap="square">
            <a:spAutoFit/>
          </a:bodyPr>
          <a:lstStyle/>
          <a:p>
            <a:pPr>
              <a:lnSpc>
                <a:spcPct val="150000"/>
              </a:lnSpc>
            </a:pPr>
            <a:r>
              <a:rPr lang="en-US" altLang="zh-CN" sz="2160" kern="0" dirty="0">
                <a:solidFill>
                  <a:srgbClr val="333333"/>
                </a:solidFill>
                <a:effectLst/>
                <a:latin typeface="微软雅黑" charset="-122"/>
                <a:ea typeface="微软雅黑" charset="-122"/>
              </a:rPr>
              <a:t>“</a:t>
            </a:r>
            <a:r>
              <a:rPr lang="zh-CN" altLang="zh-CN" sz="2160" kern="0" dirty="0">
                <a:solidFill>
                  <a:srgbClr val="333333"/>
                </a:solidFill>
                <a:effectLst/>
                <a:latin typeface="微软雅黑" charset="-122"/>
                <a:ea typeface="微软雅黑" charset="-122"/>
                <a:cs typeface="Arial" panose="020B0604020202020204" pitchFamily="34" charset="0"/>
              </a:rPr>
              <a:t>就像一个精心挑选的品牌名称，赋予有意义的色彩，成为品牌认同的核心，有助于品牌识别，并传达理想的形象。</a:t>
            </a:r>
            <a:r>
              <a:rPr lang="en-US" altLang="zh-CN" sz="2160" kern="0" dirty="0">
                <a:solidFill>
                  <a:srgbClr val="333333"/>
                </a:solidFill>
                <a:effectLst/>
                <a:latin typeface="微软雅黑" charset="-122"/>
                <a:ea typeface="微软雅黑" charset="-122"/>
              </a:rPr>
              <a:t>”</a:t>
            </a:r>
            <a:endParaRPr lang="zh-CN" altLang="en-US" sz="100" dirty="0">
              <a:latin typeface="微软雅黑" charset="-122"/>
              <a:ea typeface="微软雅黑" charset="-122"/>
            </a:endParaRPr>
          </a:p>
        </p:txBody>
      </p:sp>
      <p:sp>
        <p:nvSpPr>
          <p:cNvPr id="17" name="文本框 16"/>
          <p:cNvSpPr txBox="1"/>
          <p:nvPr/>
        </p:nvSpPr>
        <p:spPr>
          <a:xfrm>
            <a:off x="1125344" y="3470960"/>
            <a:ext cx="4452227" cy="423545"/>
          </a:xfrm>
          <a:prstGeom prst="rect">
            <a:avLst/>
          </a:prstGeom>
          <a:noFill/>
        </p:spPr>
        <p:txBody>
          <a:bodyPr wrap="square">
            <a:spAutoFit/>
          </a:bodyPr>
          <a:lstStyle/>
          <a:p>
            <a:pPr algn="r"/>
            <a:r>
              <a:rPr lang="en-US" altLang="zh-CN" sz="100" kern="0" dirty="0">
                <a:solidFill>
                  <a:srgbClr val="333333"/>
                </a:solidFill>
                <a:latin typeface="微软雅黑" charset="-122"/>
                <a:ea typeface="微软雅黑" charset="-122"/>
                <a:cs typeface="Arial" panose="020B0604020202020204" pitchFamily="34" charset="0"/>
              </a:rPr>
              <a:t>——</a:t>
            </a:r>
            <a:r>
              <a:rPr lang="zh-CN" altLang="zh-CN" sz="2160" kern="0" dirty="0">
                <a:solidFill>
                  <a:srgbClr val="333333"/>
                </a:solidFill>
                <a:effectLst/>
                <a:latin typeface="微软雅黑" charset="-122"/>
                <a:ea typeface="微软雅黑" charset="-122"/>
                <a:cs typeface="Arial" panose="020B0604020202020204" pitchFamily="34" charset="0"/>
              </a:rPr>
              <a:t>劳拉·拉布莱克</a:t>
            </a:r>
            <a:r>
              <a:rPr lang="zh-CN" altLang="en-US" sz="100" kern="0" dirty="0">
                <a:solidFill>
                  <a:srgbClr val="333333"/>
                </a:solidFill>
                <a:latin typeface="微软雅黑" charset="-122"/>
                <a:ea typeface="微软雅黑" charset="-122"/>
                <a:cs typeface="Arial" panose="020B0604020202020204" pitchFamily="34" charset="0"/>
              </a:rPr>
              <a:t>、</a:t>
            </a:r>
            <a:r>
              <a:rPr lang="zh-CN" altLang="zh-CN" sz="2160" kern="0" dirty="0">
                <a:solidFill>
                  <a:srgbClr val="333333"/>
                </a:solidFill>
                <a:effectLst/>
                <a:latin typeface="微软雅黑" charset="-122"/>
                <a:ea typeface="微软雅黑" charset="-122"/>
                <a:cs typeface="Arial" panose="020B0604020202020204" pitchFamily="34" charset="0"/>
              </a:rPr>
              <a:t>乔治·米恩</a:t>
            </a:r>
            <a:endParaRPr lang="zh-CN" altLang="en-US" sz="100" dirty="0">
              <a:latin typeface="微软雅黑" charset="-122"/>
              <a:ea typeface="微软雅黑"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30034" y="1176034"/>
            <a:ext cx="4969556" cy="4589938"/>
          </a:xfrm>
          <a:prstGeom prst="rect">
            <a:avLst/>
          </a:prstGeom>
        </p:spPr>
      </p:pic>
      <p:sp>
        <p:nvSpPr>
          <p:cNvPr id="22" name="文本框 21"/>
          <p:cNvSpPr txBox="1"/>
          <p:nvPr/>
        </p:nvSpPr>
        <p:spPr>
          <a:xfrm>
            <a:off x="992958" y="4218668"/>
            <a:ext cx="4717313" cy="1585595"/>
          </a:xfrm>
          <a:prstGeom prst="rect">
            <a:avLst/>
          </a:prstGeom>
          <a:noFill/>
        </p:spPr>
        <p:txBody>
          <a:bodyPr wrap="square">
            <a:spAutoFit/>
          </a:bodyPr>
          <a:lstStyle/>
          <a:p>
            <a:pPr algn="just">
              <a:lnSpc>
                <a:spcPct val="150000"/>
              </a:lnSpc>
            </a:pPr>
            <a:r>
              <a:rPr lang="zh-CN" altLang="zh-CN" sz="2160" dirty="0">
                <a:solidFill>
                  <a:srgbClr val="000000"/>
                </a:solidFill>
                <a:effectLst/>
                <a:latin typeface="微软雅黑" charset="-122"/>
                <a:ea typeface="微软雅黑" charset="-122"/>
                <a:cs typeface="Times New Roman" panose="02020603050405020304" pitchFamily="18" charset="0"/>
              </a:rPr>
              <a:t>颜色也可以成为</a:t>
            </a:r>
            <a:r>
              <a:rPr lang="zh-CN" altLang="en-US" sz="2160" dirty="0">
                <a:solidFill>
                  <a:srgbClr val="000000"/>
                </a:solidFill>
                <a:effectLst/>
                <a:latin typeface="微软雅黑" charset="-122"/>
                <a:ea typeface="微软雅黑" charset="-122"/>
                <a:cs typeface="Times New Roman" panose="02020603050405020304" pitchFamily="18" charset="0"/>
              </a:rPr>
              <a:t>品牌</a:t>
            </a:r>
            <a:r>
              <a:rPr lang="zh-CN" altLang="zh-CN" sz="2160" dirty="0">
                <a:solidFill>
                  <a:srgbClr val="000000"/>
                </a:solidFill>
                <a:effectLst/>
                <a:latin typeface="微软雅黑" charset="-122"/>
                <a:ea typeface="微软雅黑" charset="-122"/>
                <a:cs typeface="Times New Roman" panose="02020603050405020304" pitchFamily="18" charset="0"/>
              </a:rPr>
              <a:t>一种差异化定位的“强化剂</a:t>
            </a:r>
            <a:r>
              <a:rPr lang="en-US" altLang="zh-CN" sz="2160" dirty="0">
                <a:solidFill>
                  <a:srgbClr val="000000"/>
                </a:solidFill>
                <a:effectLst/>
                <a:latin typeface="微软雅黑" charset="-122"/>
                <a:ea typeface="微软雅黑" charset="-122"/>
                <a:cs typeface="Times New Roman" panose="02020603050405020304" pitchFamily="18" charset="0"/>
              </a:rPr>
              <a:t>”,</a:t>
            </a:r>
            <a:r>
              <a:rPr lang="zh-CN" altLang="zh-CN" sz="2160" dirty="0">
                <a:solidFill>
                  <a:srgbClr val="000000"/>
                </a:solidFill>
                <a:effectLst/>
                <a:latin typeface="微软雅黑" charset="-122"/>
                <a:ea typeface="微软雅黑" charset="-122"/>
                <a:cs typeface="Times New Roman" panose="02020603050405020304" pitchFamily="18" charset="0"/>
              </a:rPr>
              <a:t>呈现一种独有的内涵和联想。</a:t>
            </a:r>
            <a:endParaRPr lang="zh-CN" altLang="en-US" sz="10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911422" y="1859916"/>
            <a:ext cx="10369153" cy="430339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0" name="文本框 9"/>
          <p:cNvSpPr txBox="1"/>
          <p:nvPr/>
        </p:nvSpPr>
        <p:spPr>
          <a:xfrm>
            <a:off x="1060388" y="1213092"/>
            <a:ext cx="5523283" cy="423545"/>
          </a:xfrm>
          <a:prstGeom prst="rect">
            <a:avLst/>
          </a:prstGeom>
          <a:noFill/>
        </p:spPr>
        <p:txBody>
          <a:bodyPr wrap="square">
            <a:spAutoFit/>
          </a:bodyPr>
          <a:lstStyle/>
          <a:p>
            <a:r>
              <a:rPr lang="en-US" altLang="zh-CN" sz="2160" b="1" dirty="0">
                <a:solidFill>
                  <a:srgbClr val="C00000"/>
                </a:solidFill>
                <a:effectLst/>
                <a:latin typeface="微软雅黑" charset="-122"/>
                <a:ea typeface="微软雅黑" charset="-122"/>
                <a:cs typeface="Times New Roman" panose="02020603050405020304" pitchFamily="18" charset="0"/>
              </a:rPr>
              <a:t>1 .</a:t>
            </a:r>
            <a:r>
              <a:rPr lang="zh-CN" altLang="zh-CN" sz="2160" b="1" dirty="0">
                <a:solidFill>
                  <a:srgbClr val="C00000"/>
                </a:solidFill>
                <a:effectLst/>
                <a:latin typeface="微软雅黑" charset="-122"/>
                <a:ea typeface="微软雅黑" charset="-122"/>
                <a:cs typeface="Times New Roman" panose="02020603050405020304" pitchFamily="18" charset="0"/>
              </a:rPr>
              <a:t>如何为品牌选择正确的色彩</a:t>
            </a:r>
            <a:endParaRPr lang="zh-CN" altLang="zh-CN" sz="2160" b="1" dirty="0">
              <a:solidFill>
                <a:srgbClr val="C00000"/>
              </a:solidFill>
              <a:effectLst/>
              <a:latin typeface="微软雅黑" charset="-122"/>
              <a:ea typeface="微软雅黑" charset="-122"/>
              <a:cs typeface="Times New Roman" panose="02020603050405020304" pitchFamily="18" charset="0"/>
            </a:endParaRPr>
          </a:p>
        </p:txBody>
      </p: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b="6304"/>
          <a:stretch>
            <a:fillRect/>
          </a:stretch>
        </p:blipFill>
        <p:spPr>
          <a:xfrm>
            <a:off x="6846053" y="2075594"/>
            <a:ext cx="4264607" cy="3881980"/>
          </a:xfrm>
          <a:prstGeom prst="rect">
            <a:avLst/>
          </a:prstGeom>
        </p:spPr>
      </p:pic>
      <p:sp>
        <p:nvSpPr>
          <p:cNvPr id="20" name="文本框 19"/>
          <p:cNvSpPr txBox="1"/>
          <p:nvPr/>
        </p:nvSpPr>
        <p:spPr>
          <a:xfrm>
            <a:off x="2541271" y="6123610"/>
            <a:ext cx="5520689" cy="312420"/>
          </a:xfrm>
          <a:prstGeom prst="rect">
            <a:avLst/>
          </a:prstGeom>
          <a:noFill/>
        </p:spPr>
        <p:txBody>
          <a:bodyPr wrap="square">
            <a:spAutoFit/>
          </a:bodyPr>
          <a:lstStyle/>
          <a:p>
            <a:r>
              <a:rPr kumimoji="1" lang="zh-CN" altLang="en-US" sz="1440" b="0" dirty="0">
                <a:latin typeface="微软雅黑" charset="-122"/>
                <a:ea typeface="微软雅黑" charset="-122"/>
              </a:rPr>
              <a:t>全球品牌形象色彩图谱</a:t>
            </a:r>
            <a:endParaRPr kumimoji="1" lang="en-US" altLang="zh-CN" sz="1440" b="0" dirty="0">
              <a:latin typeface="微软雅黑" charset="-122"/>
              <a:ea typeface="微软雅黑" charset="-122"/>
            </a:endParaRPr>
          </a:p>
        </p:txBody>
      </p:sp>
      <p:pic>
        <p:nvPicPr>
          <p:cNvPr id="21" name="图形 20"/>
          <p:cNvPicPr>
            <a:picLocks noChangeAspect="1"/>
          </p:cNvPicPr>
          <p:nvPr/>
        </p:nvPicPr>
        <p:blipFill rotWithShape="1">
          <a:blip r:embed="rId2" cstate="print">
            <a:extLst>
              <a:ext uri="{96DAC541-7B7A-43D3-8B79-37D633B846F1}">
                <asvg:svgBlip xmlns:asvg="http://schemas.microsoft.com/office/drawing/2016/SVG/main" r:embed="rId3"/>
              </a:ext>
            </a:extLst>
          </a:blip>
          <a:srcRect l="1645" t="6756" b="24447"/>
          <a:stretch>
            <a:fillRect/>
          </a:stretch>
        </p:blipFill>
        <p:spPr>
          <a:xfrm>
            <a:off x="1060442" y="2075595"/>
            <a:ext cx="5639424" cy="3944687"/>
          </a:xfrm>
          <a:prstGeom prst="rect">
            <a:avLst/>
          </a:prstGeom>
        </p:spPr>
      </p:pic>
      <p:sp>
        <p:nvSpPr>
          <p:cNvPr id="23" name="TextBox 14"/>
          <p:cNvSpPr txBox="1"/>
          <p:nvPr/>
        </p:nvSpPr>
        <p:spPr>
          <a:xfrm>
            <a:off x="9137236" y="1128218"/>
            <a:ext cx="2127250" cy="349250"/>
          </a:xfrm>
          <a:prstGeom prst="rect">
            <a:avLst/>
          </a:prstGeom>
          <a:noFill/>
        </p:spPr>
        <p:txBody>
          <a:bodyPr wrap="none" rtlCol="0">
            <a:spAutoFit/>
          </a:bodyPr>
          <a:lstStyle/>
          <a:p>
            <a:r>
              <a:rPr lang="en-US" altLang="zh-CN" sz="1680" dirty="0">
                <a:solidFill>
                  <a:srgbClr val="C00000"/>
                </a:solidFill>
                <a:latin typeface="Arial Black" panose="020B0A04020102020204" pitchFamily="34" charset="0"/>
              </a:rPr>
              <a:t>95% </a:t>
            </a:r>
            <a:r>
              <a:rPr lang="zh-CN" altLang="en-US" sz="1680" dirty="0"/>
              <a:t>使用</a:t>
            </a:r>
            <a:r>
              <a:rPr lang="en-US" altLang="zh-CN" sz="1680" dirty="0"/>
              <a:t>1-2</a:t>
            </a:r>
            <a:r>
              <a:rPr lang="zh-CN" altLang="en-US" sz="1680" dirty="0"/>
              <a:t>种颜色</a:t>
            </a:r>
            <a:endParaRPr lang="zh-CN" altLang="en-US" sz="1680" dirty="0"/>
          </a:p>
        </p:txBody>
      </p:sp>
      <p:sp>
        <p:nvSpPr>
          <p:cNvPr id="25" name="TextBox 15"/>
          <p:cNvSpPr txBox="1"/>
          <p:nvPr/>
        </p:nvSpPr>
        <p:spPr>
          <a:xfrm>
            <a:off x="9142951" y="1442824"/>
            <a:ext cx="2221865" cy="349250"/>
          </a:xfrm>
          <a:prstGeom prst="rect">
            <a:avLst/>
          </a:prstGeom>
          <a:noFill/>
        </p:spPr>
        <p:txBody>
          <a:bodyPr wrap="none" rtlCol="0">
            <a:spAutoFit/>
          </a:bodyPr>
          <a:lstStyle/>
          <a:p>
            <a:r>
              <a:rPr lang="en-US" altLang="zh-CN" sz="1680" dirty="0">
                <a:solidFill>
                  <a:srgbClr val="C00000"/>
                </a:solidFill>
                <a:latin typeface="Arial Black" panose="020B0A04020102020204" pitchFamily="34" charset="0"/>
              </a:rPr>
              <a:t>5% </a:t>
            </a:r>
            <a:r>
              <a:rPr lang="zh-CN" altLang="en-US" sz="1680" dirty="0"/>
              <a:t>使用</a:t>
            </a:r>
            <a:r>
              <a:rPr lang="en-US" altLang="zh-CN" sz="1680" dirty="0"/>
              <a:t>2</a:t>
            </a:r>
            <a:r>
              <a:rPr lang="zh-CN" altLang="en-US" sz="1680" dirty="0"/>
              <a:t>种以上颜色</a:t>
            </a:r>
            <a:endParaRPr lang="zh-CN" altLang="en-US" sz="1680" dirty="0"/>
          </a:p>
        </p:txBody>
      </p:sp>
      <p:sp>
        <p:nvSpPr>
          <p:cNvPr id="13" name="矩形 12"/>
          <p:cNvSpPr/>
          <p:nvPr/>
        </p:nvSpPr>
        <p:spPr>
          <a:xfrm>
            <a:off x="7672367" y="6167241"/>
            <a:ext cx="2194560" cy="312420"/>
          </a:xfrm>
          <a:prstGeom prst="rect">
            <a:avLst/>
          </a:prstGeom>
        </p:spPr>
        <p:txBody>
          <a:bodyPr wrap="none">
            <a:spAutoFit/>
          </a:bodyPr>
          <a:lstStyle/>
          <a:p>
            <a:r>
              <a:rPr lang="zh-CN" altLang="zh-CN" sz="1440" dirty="0" smtClean="0">
                <a:latin typeface="微软雅黑" charset="-122"/>
                <a:ea typeface="微软雅黑" charset="-122"/>
              </a:rPr>
              <a:t>世界五百强</a:t>
            </a:r>
            <a:r>
              <a:rPr lang="zh-CN" altLang="en-US" sz="1440" dirty="0" smtClean="0">
                <a:latin typeface="微软雅黑" charset="-122"/>
                <a:ea typeface="微软雅黑" charset="-122"/>
              </a:rPr>
              <a:t>品牌</a:t>
            </a:r>
            <a:r>
              <a:rPr lang="zh-CN" altLang="zh-CN" sz="1440" dirty="0" smtClean="0">
                <a:latin typeface="微软雅黑" charset="-122"/>
                <a:ea typeface="微软雅黑" charset="-122"/>
              </a:rPr>
              <a:t>标志</a:t>
            </a:r>
            <a:r>
              <a:rPr lang="zh-CN" altLang="en-US" sz="1440" dirty="0" smtClean="0">
                <a:latin typeface="微软雅黑" charset="-122"/>
                <a:ea typeface="微软雅黑" charset="-122"/>
              </a:rPr>
              <a:t>色彩</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911424" y="1396453"/>
            <a:ext cx="4208050" cy="4076700"/>
          </a:xfrm>
          <a:prstGeom prst="rect">
            <a:avLst/>
          </a:prstGeom>
          <a:noFill/>
        </p:spPr>
        <p:txBody>
          <a:bodyPr wrap="square">
            <a:spAutoFit/>
          </a:bodyPr>
          <a:lstStyle/>
          <a:p>
            <a:pPr algn="just">
              <a:lnSpc>
                <a:spcPct val="150000"/>
              </a:lnSpc>
            </a:pPr>
            <a:r>
              <a:rPr lang="zh-CN" altLang="en-US" sz="2160" b="1" kern="100" dirty="0">
                <a:solidFill>
                  <a:srgbClr val="C00000"/>
                </a:solidFill>
                <a:effectLst/>
                <a:latin typeface="微软雅黑" charset="-122"/>
                <a:ea typeface="微软雅黑" charset="-122"/>
                <a:cs typeface="Times New Roman" panose="02020603050405020304" pitchFamily="18" charset="0"/>
              </a:rPr>
              <a:t>选色参考</a:t>
            </a:r>
            <a:r>
              <a:rPr lang="zh-CN" altLang="zh-CN" sz="2160" b="1" kern="100" dirty="0">
                <a:solidFill>
                  <a:srgbClr val="C00000"/>
                </a:solidFill>
                <a:effectLst/>
                <a:latin typeface="微软雅黑" charset="-122"/>
                <a:ea typeface="微软雅黑" charset="-122"/>
                <a:cs typeface="Times New Roman" panose="02020603050405020304" pitchFamily="18" charset="0"/>
              </a:rPr>
              <a:t>原则</a:t>
            </a:r>
            <a:r>
              <a:rPr lang="zh-CN" altLang="en-US" sz="2160" b="1" kern="100" dirty="0">
                <a:solidFill>
                  <a:srgbClr val="C00000"/>
                </a:solidFill>
                <a:effectLst/>
                <a:latin typeface="微软雅黑" charset="-122"/>
                <a:ea typeface="微软雅黑" charset="-122"/>
                <a:cs typeface="Times New Roman" panose="02020603050405020304" pitchFamily="18" charset="0"/>
              </a:rPr>
              <a:t>：</a:t>
            </a:r>
            <a:endParaRPr lang="en-US" altLang="zh-CN" sz="100" b="1" kern="100" dirty="0">
              <a:solidFill>
                <a:srgbClr val="C00000"/>
              </a:solidFill>
              <a:latin typeface="微软雅黑" charset="-122"/>
              <a:ea typeface="微软雅黑" charset="-122"/>
              <a:cs typeface="Times New Roman" panose="02020603050405020304" pitchFamily="18" charset="0"/>
            </a:endParaRPr>
          </a:p>
          <a:p>
            <a:pPr algn="just">
              <a:lnSpc>
                <a:spcPct val="150000"/>
              </a:lnSpc>
            </a:pP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en-US" altLang="zh-CN" sz="2160" kern="100" dirty="0">
                <a:solidFill>
                  <a:srgbClr val="C00000"/>
                </a:solidFill>
                <a:effectLst/>
                <a:latin typeface="微软雅黑" charset="-122"/>
                <a:ea typeface="微软雅黑" charset="-122"/>
                <a:cs typeface="Times New Roman" panose="02020603050405020304" pitchFamily="18" charset="0"/>
              </a:rPr>
              <a:t>1</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kern="100" dirty="0">
                <a:solidFill>
                  <a:srgbClr val="C00000"/>
                </a:solidFill>
                <a:effectLst/>
                <a:latin typeface="微软雅黑" charset="-122"/>
                <a:ea typeface="微软雅黑" charset="-122"/>
                <a:cs typeface="Times New Roman" panose="02020603050405020304" pitchFamily="18" charset="0"/>
              </a:rPr>
              <a:t>最好选择基本色彩中的一种</a:t>
            </a:r>
            <a:r>
              <a:rPr lang="zh-CN" altLang="en-US" sz="1680" kern="100" dirty="0">
                <a:solidFill>
                  <a:srgbClr val="C00000"/>
                </a:solidFill>
                <a:latin typeface="微软雅黑" charset="-122"/>
                <a:ea typeface="微软雅黑" charset="-122"/>
                <a:cs typeface="Times New Roman" panose="02020603050405020304" pitchFamily="18" charset="0"/>
              </a:rPr>
              <a:t>。</a:t>
            </a:r>
            <a:r>
              <a:rPr lang="zh-CN" altLang="zh-CN" sz="2160" kern="100" dirty="0">
                <a:effectLst/>
                <a:latin typeface="微软雅黑" charset="-122"/>
                <a:ea typeface="微软雅黑" charset="-122"/>
                <a:cs typeface="Times New Roman" panose="02020603050405020304" pitchFamily="18" charset="0"/>
              </a:rPr>
              <a:t>基本的色彩有</a:t>
            </a:r>
            <a:r>
              <a:rPr lang="en-US" altLang="zh-CN" sz="100" kern="100" dirty="0">
                <a:latin typeface="微软雅黑" charset="-122"/>
                <a:ea typeface="微软雅黑" charset="-122"/>
                <a:cs typeface="Times New Roman" panose="02020603050405020304" pitchFamily="18" charset="0"/>
              </a:rPr>
              <a:t>6</a:t>
            </a:r>
            <a:r>
              <a:rPr lang="zh-CN" altLang="zh-CN" sz="2160" kern="100" dirty="0">
                <a:effectLst/>
                <a:latin typeface="微软雅黑" charset="-122"/>
                <a:ea typeface="微软雅黑" charset="-122"/>
                <a:cs typeface="Times New Roman" panose="02020603050405020304" pitchFamily="18" charset="0"/>
              </a:rPr>
              <a:t>种（红、橙、黄、绿、 蓝</a:t>
            </a:r>
            <a:r>
              <a:rPr lang="zh-CN" altLang="en-US" sz="2160" kern="100" dirty="0">
                <a:effectLst/>
                <a:latin typeface="微软雅黑" charset="-122"/>
                <a:ea typeface="微软雅黑" charset="-122"/>
                <a:cs typeface="Times New Roman" panose="02020603050405020304" pitchFamily="18" charset="0"/>
              </a:rPr>
              <a:t>、</a:t>
            </a:r>
            <a:r>
              <a:rPr lang="zh-CN" altLang="en-US" sz="100" kern="100" dirty="0">
                <a:latin typeface="微软雅黑" charset="-122"/>
                <a:ea typeface="微软雅黑" charset="-122"/>
                <a:cs typeface="Times New Roman" panose="02020603050405020304" pitchFamily="18" charset="0"/>
              </a:rPr>
              <a:t>紫</a:t>
            </a:r>
            <a:r>
              <a:rPr lang="zh-CN" altLang="zh-CN" sz="2160" kern="100" dirty="0">
                <a:effectLst/>
                <a:latin typeface="微软雅黑" charset="-122"/>
                <a:ea typeface="微软雅黑" charset="-122"/>
                <a:cs typeface="Times New Roman" panose="02020603050405020304" pitchFamily="18" charset="0"/>
              </a:rPr>
              <a:t>），加上中性的没有特色的（黑、白、灰）。对于色彩的选择，最好是坚持使用</a:t>
            </a:r>
            <a:r>
              <a:rPr lang="en-US" altLang="zh-CN" sz="100" kern="100" dirty="0">
                <a:latin typeface="微软雅黑" charset="-122"/>
                <a:ea typeface="微软雅黑" charset="-122"/>
                <a:cs typeface="Times New Roman" panose="02020603050405020304" pitchFamily="18" charset="0"/>
              </a:rPr>
              <a:t>6</a:t>
            </a:r>
            <a:r>
              <a:rPr lang="zh-CN" altLang="zh-CN" sz="2160" kern="100" dirty="0">
                <a:effectLst/>
                <a:latin typeface="微软雅黑" charset="-122"/>
                <a:ea typeface="微软雅黑" charset="-122"/>
                <a:cs typeface="Times New Roman" panose="02020603050405020304" pitchFamily="18" charset="0"/>
              </a:rPr>
              <a:t>种基本色中的一种，而不是介于两者中间的或者是混合的色彩。</a:t>
            </a:r>
            <a:endParaRPr lang="zh-CN" altLang="zh-CN" sz="1680" kern="100" dirty="0">
              <a:effectLst/>
              <a:latin typeface="微软雅黑" charset="-122"/>
              <a:ea typeface="微软雅黑" charset="-122"/>
              <a:cs typeface="Times New Roman" panose="02020603050405020304" pitchFamily="18" charset="0"/>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14278" y="1343851"/>
            <a:ext cx="5333357" cy="4925947"/>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911424" y="1623148"/>
            <a:ext cx="10185737" cy="3578860"/>
          </a:xfrm>
          <a:prstGeom prst="rect">
            <a:avLst/>
          </a:prstGeom>
          <a:noFill/>
        </p:spPr>
        <p:txBody>
          <a:bodyPr wrap="square">
            <a:spAutoFit/>
          </a:bodyPr>
          <a:lstStyle/>
          <a:p>
            <a:pPr algn="just">
              <a:lnSpc>
                <a:spcPct val="150000"/>
              </a:lnSpc>
            </a:pPr>
            <a:r>
              <a:rPr lang="zh-CN" altLang="en-US" sz="2160" b="1" kern="100" dirty="0">
                <a:solidFill>
                  <a:srgbClr val="C00000"/>
                </a:solidFill>
                <a:effectLst/>
                <a:latin typeface="微软雅黑" charset="-122"/>
                <a:ea typeface="微软雅黑" charset="-122"/>
                <a:cs typeface="Times New Roman" panose="02020603050405020304" pitchFamily="18" charset="0"/>
              </a:rPr>
              <a:t>选色参考</a:t>
            </a:r>
            <a:r>
              <a:rPr lang="zh-CN" altLang="zh-CN" sz="2160" b="1" kern="100" dirty="0">
                <a:solidFill>
                  <a:srgbClr val="C00000"/>
                </a:solidFill>
                <a:effectLst/>
                <a:latin typeface="微软雅黑" charset="-122"/>
                <a:ea typeface="微软雅黑" charset="-122"/>
                <a:cs typeface="Times New Roman" panose="02020603050405020304" pitchFamily="18" charset="0"/>
              </a:rPr>
              <a:t>原则</a:t>
            </a:r>
            <a:r>
              <a:rPr lang="zh-CN" altLang="en-US" sz="2160" b="1" kern="100" dirty="0">
                <a:solidFill>
                  <a:srgbClr val="C00000"/>
                </a:solidFill>
                <a:effectLst/>
                <a:latin typeface="微软雅黑" charset="-122"/>
                <a:ea typeface="微软雅黑" charset="-122"/>
                <a:cs typeface="Times New Roman" panose="02020603050405020304" pitchFamily="18" charset="0"/>
              </a:rPr>
              <a:t>：</a:t>
            </a:r>
            <a:endParaRPr lang="zh-CN" altLang="zh-CN" sz="1680" kern="100" dirty="0">
              <a:solidFill>
                <a:srgbClr val="C00000"/>
              </a:solidFill>
              <a:effectLst/>
              <a:latin typeface="微软雅黑" charset="-122"/>
              <a:ea typeface="微软雅黑" charset="-122"/>
              <a:cs typeface="Times New Roman" panose="02020603050405020304" pitchFamily="18" charset="0"/>
            </a:endParaRPr>
          </a:p>
          <a:p>
            <a:pPr algn="just">
              <a:lnSpc>
                <a:spcPct val="150000"/>
              </a:lnSpc>
            </a:pP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en-US" altLang="zh-CN" sz="2160" kern="100" dirty="0">
                <a:solidFill>
                  <a:srgbClr val="C00000"/>
                </a:solidFill>
                <a:effectLst/>
                <a:latin typeface="微软雅黑" charset="-122"/>
                <a:ea typeface="微软雅黑" charset="-122"/>
                <a:cs typeface="Times New Roman" panose="02020603050405020304" pitchFamily="18" charset="0"/>
              </a:rPr>
              <a:t>2</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kern="100" dirty="0">
                <a:solidFill>
                  <a:srgbClr val="C00000"/>
                </a:solidFill>
                <a:effectLst/>
                <a:latin typeface="微软雅黑" charset="-122"/>
                <a:ea typeface="微软雅黑" charset="-122"/>
                <a:cs typeface="Times New Roman" panose="02020603050405020304" pitchFamily="18" charset="0"/>
              </a:rPr>
              <a:t>对所选的基本色做某些变化</a:t>
            </a:r>
            <a:r>
              <a:rPr lang="zh-CN" altLang="en-US" sz="1680" kern="100" dirty="0">
                <a:solidFill>
                  <a:srgbClr val="C00000"/>
                </a:solidFill>
                <a:latin typeface="微软雅黑" charset="-122"/>
                <a:ea typeface="微软雅黑" charset="-122"/>
                <a:cs typeface="Times New Roman" panose="02020603050405020304" pitchFamily="18" charset="0"/>
              </a:rPr>
              <a:t>。</a:t>
            </a:r>
            <a:r>
              <a:rPr lang="zh-CN" altLang="zh-CN" sz="2160" kern="100" dirty="0">
                <a:effectLst/>
                <a:latin typeface="微软雅黑" charset="-122"/>
                <a:ea typeface="微软雅黑" charset="-122"/>
                <a:cs typeface="Times New Roman" panose="02020603050405020304" pitchFamily="18" charset="0"/>
              </a:rPr>
              <a:t>有时为了让自己的品牌色“特别”起来，基于</a:t>
            </a:r>
            <a:r>
              <a:rPr lang="en-US" altLang="zh-CN" sz="2160" kern="100" dirty="0">
                <a:effectLst/>
                <a:latin typeface="微软雅黑" charset="-122"/>
                <a:ea typeface="微软雅黑" charset="-122"/>
                <a:cs typeface="Times New Roman" panose="02020603050405020304" pitchFamily="18" charset="0"/>
              </a:rPr>
              <a:t>5</a:t>
            </a:r>
            <a:r>
              <a:rPr lang="zh-CN" altLang="en-US" sz="2160" kern="100" dirty="0">
                <a:effectLst/>
                <a:latin typeface="微软雅黑" charset="-122"/>
                <a:ea typeface="微软雅黑" charset="-122"/>
                <a:cs typeface="Times New Roman" panose="02020603050405020304" pitchFamily="18" charset="0"/>
              </a:rPr>
              <a:t>种</a:t>
            </a:r>
            <a:r>
              <a:rPr lang="zh-CN" altLang="zh-CN" sz="2160" kern="100" dirty="0">
                <a:effectLst/>
                <a:latin typeface="微软雅黑" charset="-122"/>
                <a:ea typeface="微软雅黑" charset="-122"/>
                <a:cs typeface="Times New Roman" panose="02020603050405020304" pitchFamily="18" charset="0"/>
              </a:rPr>
              <a:t>基本色，做一些特别的改变，也许更能凸显品牌的差异化特色，如蒂芙尼首饰独特的粉蓝色包装、法拉利汽车那令人印象特别深刻的红色。</a:t>
            </a:r>
            <a:endParaRPr lang="en-US" altLang="zh-CN" sz="1680" kern="100" dirty="0">
              <a:latin typeface="微软雅黑" charset="-122"/>
              <a:ea typeface="微软雅黑" charset="-122"/>
              <a:cs typeface="Times New Roman" panose="02020603050405020304" pitchFamily="18" charset="0"/>
            </a:endParaRPr>
          </a:p>
          <a:p>
            <a:pPr algn="just">
              <a:lnSpc>
                <a:spcPct val="150000"/>
              </a:lnSpc>
            </a:pP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en-US" altLang="zh-CN" sz="2160" kern="100" dirty="0">
                <a:solidFill>
                  <a:srgbClr val="C00000"/>
                </a:solidFill>
                <a:effectLst/>
                <a:latin typeface="微软雅黑" charset="-122"/>
                <a:ea typeface="微软雅黑" charset="-122"/>
                <a:cs typeface="Times New Roman" panose="02020603050405020304" pitchFamily="18" charset="0"/>
              </a:rPr>
              <a:t>3)</a:t>
            </a:r>
            <a:r>
              <a:rPr lang="zh-CN" altLang="zh-CN" sz="2160" kern="100" dirty="0">
                <a:solidFill>
                  <a:srgbClr val="C00000"/>
                </a:solidFill>
                <a:effectLst/>
                <a:latin typeface="微软雅黑" charset="-122"/>
                <a:ea typeface="微软雅黑" charset="-122"/>
                <a:cs typeface="Times New Roman" panose="02020603050405020304" pitchFamily="18" charset="0"/>
              </a:rPr>
              <a:t>选择与主要对手相反的颜色</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dirty="0">
                <a:effectLst/>
                <a:latin typeface="微软雅黑" charset="-122"/>
                <a:ea typeface="微软雅黑" charset="-122"/>
                <a:cs typeface="Times New Roman" panose="02020603050405020304" pitchFamily="18" charset="0"/>
              </a:rPr>
              <a:t>不少成功的品牌仅通过不同于其他品类的颜色，并大面积果断的使用，就成功的形成了独特的视觉符号，并且和其他品牌视觉元素相辅相成。</a:t>
            </a:r>
            <a:endParaRPr lang="zh-CN" altLang="zh-CN" sz="1680" kern="100" dirty="0">
              <a:solidFill>
                <a:srgbClr val="B20650"/>
              </a:solidFill>
              <a:effectLst/>
              <a:latin typeface="微软雅黑" charset="-122"/>
              <a:ea typeface="微软雅黑"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rcRect l="5901"/>
          <a:stretch>
            <a:fillRect/>
          </a:stretch>
        </p:blipFill>
        <p:spPr>
          <a:xfrm>
            <a:off x="6128351" y="2085976"/>
            <a:ext cx="5156870" cy="2560320"/>
          </a:xfrm>
          <a:prstGeom prst="rect">
            <a:avLst/>
          </a:prstGeom>
        </p:spPr>
      </p:pic>
      <p:pic>
        <p:nvPicPr>
          <p:cNvPr id="3074" name="Picture 2" descr="C:\教学区\交大教学\品牌设计\品牌设计教学\可口可乐\Fgi-i80j4heeBefik5dusgGmQr6H.jpg!730x0.jpg"/>
          <p:cNvPicPr>
            <a:picLocks noChangeAspect="1" noChangeArrowheads="1"/>
          </p:cNvPicPr>
          <p:nvPr/>
        </p:nvPicPr>
        <p:blipFill>
          <a:blip r:embed="rId2" cstate="print"/>
          <a:srcRect l="3858" r="2926"/>
          <a:stretch>
            <a:fillRect/>
          </a:stretch>
        </p:blipFill>
        <p:spPr bwMode="auto">
          <a:xfrm>
            <a:off x="918211" y="2085976"/>
            <a:ext cx="5109209" cy="2560332"/>
          </a:xfrm>
          <a:prstGeom prst="rect">
            <a:avLst/>
          </a:prstGeom>
          <a:noFill/>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486281" y="1237908"/>
            <a:ext cx="7219436" cy="5137832"/>
          </a:xfrm>
          <a:prstGeom prst="rect">
            <a:avLst/>
          </a:prstGeom>
        </p:spPr>
      </p:pic>
      <p:sp>
        <p:nvSpPr>
          <p:cNvPr id="15" name="文本框 14"/>
          <p:cNvSpPr txBox="1"/>
          <p:nvPr/>
        </p:nvSpPr>
        <p:spPr>
          <a:xfrm>
            <a:off x="4114843" y="6375741"/>
            <a:ext cx="7303379" cy="312420"/>
          </a:xfrm>
          <a:prstGeom prst="rect">
            <a:avLst/>
          </a:prstGeom>
          <a:noFill/>
        </p:spPr>
        <p:txBody>
          <a:bodyPr wrap="square">
            <a:spAutoFit/>
          </a:bodyPr>
          <a:lstStyle/>
          <a:p>
            <a:r>
              <a:rPr lang="zh-CN" altLang="en-US" sz="1440" b="0" i="0" u="none" strike="noStrike" dirty="0">
                <a:solidFill>
                  <a:schemeClr val="tx1">
                    <a:lumMod val="95000"/>
                    <a:lumOff val="5000"/>
                  </a:schemeClr>
                </a:solidFill>
                <a:effectLst/>
                <a:latin typeface="微软雅黑" charset="-122"/>
                <a:ea typeface="微软雅黑" charset="-122"/>
              </a:rPr>
              <a:t>世界上第一家星巴克，位于美国华盛顿州西雅图市。</a:t>
            </a:r>
            <a:endParaRPr lang="zh-CN" altLang="en-US" sz="1440" dirty="0">
              <a:solidFill>
                <a:schemeClr val="tx1">
                  <a:lumMod val="95000"/>
                  <a:lumOff val="5000"/>
                </a:schemeClr>
              </a:solidFill>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1424" y="1789087"/>
            <a:ext cx="5165708" cy="2905711"/>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5547" y="1789087"/>
            <a:ext cx="5165708" cy="2905711"/>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911424" y="1396453"/>
            <a:ext cx="10185737" cy="1585595"/>
          </a:xfrm>
          <a:prstGeom prst="rect">
            <a:avLst/>
          </a:prstGeom>
          <a:noFill/>
        </p:spPr>
        <p:txBody>
          <a:bodyPr wrap="square">
            <a:spAutoFit/>
          </a:bodyPr>
          <a:lstStyle/>
          <a:p>
            <a:pPr algn="just">
              <a:lnSpc>
                <a:spcPct val="150000"/>
              </a:lnSpc>
            </a:pPr>
            <a:r>
              <a:rPr lang="zh-CN" altLang="en-US" sz="2160" b="1" kern="100" dirty="0">
                <a:solidFill>
                  <a:srgbClr val="C00000"/>
                </a:solidFill>
                <a:effectLst/>
                <a:latin typeface="微软雅黑" charset="-122"/>
                <a:ea typeface="微软雅黑" charset="-122"/>
                <a:cs typeface="Times New Roman" panose="02020603050405020304" pitchFamily="18" charset="0"/>
              </a:rPr>
              <a:t>选色参考</a:t>
            </a:r>
            <a:r>
              <a:rPr lang="zh-CN" altLang="zh-CN" sz="2160" b="1" kern="100" dirty="0">
                <a:solidFill>
                  <a:srgbClr val="C00000"/>
                </a:solidFill>
                <a:effectLst/>
                <a:latin typeface="微软雅黑" charset="-122"/>
                <a:ea typeface="微软雅黑" charset="-122"/>
                <a:cs typeface="Times New Roman" panose="02020603050405020304" pitchFamily="18" charset="0"/>
              </a:rPr>
              <a:t>原则</a:t>
            </a:r>
            <a:r>
              <a:rPr lang="zh-CN" altLang="en-US" sz="2160" b="1" kern="100" dirty="0">
                <a:solidFill>
                  <a:srgbClr val="C00000"/>
                </a:solidFill>
                <a:effectLst/>
                <a:latin typeface="微软雅黑" charset="-122"/>
                <a:ea typeface="微软雅黑" charset="-122"/>
                <a:cs typeface="Times New Roman" panose="02020603050405020304" pitchFamily="18" charset="0"/>
              </a:rPr>
              <a:t>：</a:t>
            </a:r>
            <a:endParaRPr lang="en-US" altLang="zh-CN" sz="100" b="1" kern="100" dirty="0">
              <a:solidFill>
                <a:srgbClr val="C00000"/>
              </a:solidFill>
              <a:latin typeface="微软雅黑" charset="-122"/>
              <a:ea typeface="微软雅黑" charset="-122"/>
              <a:cs typeface="Times New Roman" panose="02020603050405020304" pitchFamily="18" charset="0"/>
            </a:endParaRPr>
          </a:p>
          <a:p>
            <a:pPr algn="just">
              <a:lnSpc>
                <a:spcPct val="150000"/>
              </a:lnSpc>
            </a:pP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en-US" altLang="zh-CN" sz="2160" kern="100" dirty="0">
                <a:solidFill>
                  <a:srgbClr val="C00000"/>
                </a:solidFill>
                <a:effectLst/>
                <a:latin typeface="微软雅黑" charset="-122"/>
                <a:ea typeface="微软雅黑" charset="-122"/>
                <a:cs typeface="Times New Roman" panose="02020603050405020304" pitchFamily="18" charset="0"/>
              </a:rPr>
              <a:t>4</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kern="100" dirty="0">
                <a:solidFill>
                  <a:srgbClr val="C00000"/>
                </a:solidFill>
                <a:effectLst/>
                <a:latin typeface="微软雅黑" charset="-122"/>
                <a:ea typeface="微软雅黑" charset="-122"/>
                <a:cs typeface="Times New Roman" panose="02020603050405020304" pitchFamily="18" charset="0"/>
              </a:rPr>
              <a:t>反映品牌理念和个性</a:t>
            </a:r>
            <a:r>
              <a:rPr lang="zh-CN" altLang="en-US" sz="100" kern="100" dirty="0">
                <a:solidFill>
                  <a:srgbClr val="C00000"/>
                </a:solidFill>
                <a:latin typeface="微软雅黑" charset="-122"/>
                <a:ea typeface="微软雅黑" charset="-122"/>
                <a:cs typeface="Times New Roman" panose="02020603050405020304" pitchFamily="18" charset="0"/>
              </a:rPr>
              <a:t>。</a:t>
            </a:r>
            <a:r>
              <a:rPr lang="zh-CN" altLang="zh-CN" sz="2160" dirty="0">
                <a:effectLst/>
                <a:latin typeface="微软雅黑" charset="-122"/>
                <a:ea typeface="微软雅黑" charset="-122"/>
                <a:cs typeface="Times New Roman" panose="02020603050405020304" pitchFamily="18" charset="0"/>
              </a:rPr>
              <a:t>在选择品牌色彩时，除了关注差异化感官识别外，还要结合品牌的理念，反映品牌个性，做到以色彩传达品牌理念和个性。</a:t>
            </a:r>
            <a:endParaRPr lang="zh-CN" altLang="zh-CN" sz="2160" kern="100" dirty="0">
              <a:effectLst/>
              <a:latin typeface="微软雅黑" charset="-122"/>
              <a:ea typeface="微软雅黑" charset="-122"/>
              <a:cs typeface="Times New Roman" panose="02020603050405020304" pitchFamily="18" charset="0"/>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3214" y="3478777"/>
            <a:ext cx="3487362" cy="2322582"/>
          </a:xfrm>
          <a:prstGeom prst="rect">
            <a:avLst/>
          </a:prstGeom>
        </p:spPr>
      </p:pic>
      <p:pic>
        <p:nvPicPr>
          <p:cNvPr id="102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0253" y="3478777"/>
            <a:ext cx="3870967" cy="23225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1424" y="3497584"/>
            <a:ext cx="2794524" cy="231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6"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itchFamily="49" charset="-122"/>
                <a:ea typeface="黑体" pitchFamily="49" charset="-122"/>
                <a:cs typeface="+mn-cs"/>
                <a:sym typeface="+mn-ea"/>
              </a:rPr>
              <a:t>第</a:t>
            </a:r>
            <a:r>
              <a:rPr kumimoji="0" lang="zh-CN" altLang="en-US" sz="40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itchFamily="49" charset="-122"/>
                <a:ea typeface="黑体" pitchFamily="49" charset="-122"/>
                <a:cs typeface="+mn-cs"/>
                <a:sym typeface="+mn-ea"/>
              </a:rPr>
              <a:t>七讲</a:t>
            </a:r>
            <a:endParaRPr kumimoji="0" lang="en-US" altLang="zh-CN" sz="40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itchFamily="49" charset="-122"/>
              <a:ea typeface="黑体" pitchFamily="49"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色彩系统的搭建</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911424" y="1547583"/>
            <a:ext cx="10185737" cy="2084070"/>
          </a:xfrm>
          <a:prstGeom prst="rect">
            <a:avLst/>
          </a:prstGeom>
          <a:noFill/>
        </p:spPr>
        <p:txBody>
          <a:bodyPr wrap="square">
            <a:spAutoFit/>
          </a:bodyPr>
          <a:lstStyle/>
          <a:p>
            <a:pPr algn="just">
              <a:lnSpc>
                <a:spcPct val="150000"/>
              </a:lnSpc>
            </a:pPr>
            <a:r>
              <a:rPr lang="zh-CN" altLang="en-US" sz="2160" b="1" kern="100" dirty="0">
                <a:solidFill>
                  <a:srgbClr val="C00000"/>
                </a:solidFill>
                <a:effectLst/>
                <a:latin typeface="微软雅黑" charset="-122"/>
                <a:ea typeface="微软雅黑" charset="-122"/>
                <a:cs typeface="Times New Roman" panose="02020603050405020304" pitchFamily="18" charset="0"/>
              </a:rPr>
              <a:t>选色参考</a:t>
            </a:r>
            <a:r>
              <a:rPr lang="zh-CN" altLang="zh-CN" sz="2160" b="1" kern="100" dirty="0">
                <a:solidFill>
                  <a:srgbClr val="C00000"/>
                </a:solidFill>
                <a:effectLst/>
                <a:latin typeface="微软雅黑" charset="-122"/>
                <a:ea typeface="微软雅黑" charset="-122"/>
                <a:cs typeface="Times New Roman" panose="02020603050405020304" pitchFamily="18" charset="0"/>
              </a:rPr>
              <a:t>原则</a:t>
            </a:r>
            <a:r>
              <a:rPr lang="zh-CN" altLang="en-US" sz="2160" b="1" kern="100" dirty="0">
                <a:solidFill>
                  <a:srgbClr val="C00000"/>
                </a:solidFill>
                <a:effectLst/>
                <a:latin typeface="微软雅黑" charset="-122"/>
                <a:ea typeface="微软雅黑" charset="-122"/>
                <a:cs typeface="Times New Roman" panose="02020603050405020304" pitchFamily="18" charset="0"/>
              </a:rPr>
              <a:t>：</a:t>
            </a:r>
            <a:endParaRPr lang="en-US" altLang="zh-CN" sz="100" b="1" kern="100" dirty="0">
              <a:solidFill>
                <a:srgbClr val="C00000"/>
              </a:solidFill>
              <a:latin typeface="微软雅黑" charset="-122"/>
              <a:ea typeface="微软雅黑" charset="-122"/>
              <a:cs typeface="Times New Roman" panose="02020603050405020304" pitchFamily="18" charset="0"/>
            </a:endParaRPr>
          </a:p>
          <a:p>
            <a:pPr algn="just">
              <a:lnSpc>
                <a:spcPct val="150000"/>
              </a:lnSpc>
            </a:pP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en-US" altLang="zh-CN" sz="2160" kern="100" dirty="0">
                <a:solidFill>
                  <a:srgbClr val="C00000"/>
                </a:solidFill>
                <a:effectLst/>
                <a:latin typeface="微软雅黑" charset="-122"/>
                <a:ea typeface="微软雅黑" charset="-122"/>
                <a:cs typeface="Times New Roman" panose="02020603050405020304" pitchFamily="18" charset="0"/>
              </a:rPr>
              <a:t>5</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kern="100" dirty="0">
                <a:solidFill>
                  <a:srgbClr val="C00000"/>
                </a:solidFill>
                <a:effectLst/>
                <a:latin typeface="微软雅黑" charset="-122"/>
                <a:ea typeface="微软雅黑" charset="-122"/>
                <a:cs typeface="Times New Roman" panose="02020603050405020304" pitchFamily="18" charset="0"/>
              </a:rPr>
              <a:t>以包容品牌理念为前提，谨慎使用一种以上的颜色</a:t>
            </a:r>
            <a:r>
              <a:rPr lang="zh-CN" altLang="en-US" sz="2160" kern="100" dirty="0">
                <a:solidFill>
                  <a:srgbClr val="C00000"/>
                </a:solidFill>
                <a:effectLst/>
                <a:latin typeface="微软雅黑" charset="-122"/>
                <a:ea typeface="微软雅黑" charset="-122"/>
                <a:cs typeface="Times New Roman" panose="02020603050405020304" pitchFamily="18" charset="0"/>
              </a:rPr>
              <a:t>。</a:t>
            </a:r>
            <a:r>
              <a:rPr lang="zh-CN" altLang="zh-CN" sz="2160" dirty="0">
                <a:effectLst/>
                <a:latin typeface="微软雅黑" charset="-122"/>
                <a:ea typeface="微软雅黑" charset="-122"/>
                <a:cs typeface="Times New Roman" panose="02020603050405020304" pitchFamily="18" charset="0"/>
              </a:rPr>
              <a:t>使用色彩方面，最好选用单一色系，还要多用大色块，如可口可乐的大红色块。但如果一种色彩不足以包容品牌理念，就应该考虑两种甚至多种色彩的使用。</a:t>
            </a:r>
            <a:endParaRPr lang="zh-CN" altLang="zh-CN" sz="1680" kern="100" dirty="0">
              <a:solidFill>
                <a:srgbClr val="B20650"/>
              </a:solidFill>
              <a:effectLst/>
              <a:latin typeface="微软雅黑" charset="-122"/>
              <a:ea typeface="微软雅黑" charset="-122"/>
              <a:cs typeface="Times New Roman" panose="02020603050405020304" pitchFamily="18" charset="0"/>
            </a:endParaRPr>
          </a:p>
        </p:txBody>
      </p:sp>
      <p:pic>
        <p:nvPicPr>
          <p:cNvPr id="8" name="图片 7"/>
          <p:cNvPicPr>
            <a:picLocks noChangeAspect="1"/>
          </p:cNvPicPr>
          <p:nvPr/>
        </p:nvPicPr>
        <p:blipFill>
          <a:blip r:embed="rId1" cstate="print">
            <a:extLst>
              <a:ext uri="{BEBA8EAE-BF5A-486C-A8C5-ECC9F3942E4B}">
                <a14:imgProps xmlns:a14="http://schemas.microsoft.com/office/drawing/2010/main">
                  <a14:imgLayer r:embed="rId2">
                    <a14:imgEffect>
                      <a14:sharpenSoften amount="25000"/>
                    </a14:imgEffect>
                  </a14:imgLayer>
                </a14:imgProps>
              </a:ext>
              <a:ext uri="{28A0092B-C50C-407E-A947-70E740481C1C}">
                <a14:useLocalDpi xmlns:a14="http://schemas.microsoft.com/office/drawing/2010/main" val="0"/>
              </a:ext>
            </a:extLst>
          </a:blip>
          <a:stretch>
            <a:fillRect/>
          </a:stretch>
        </p:blipFill>
        <p:spPr>
          <a:xfrm>
            <a:off x="6680951" y="4312363"/>
            <a:ext cx="4283611" cy="1333420"/>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2242" y="4284860"/>
            <a:ext cx="4344912" cy="1636584"/>
          </a:xfrm>
          <a:prstGeom prst="rect">
            <a:avLst/>
          </a:prstGeom>
        </p:spPr>
      </p:pic>
      <p:sp>
        <p:nvSpPr>
          <p:cNvPr id="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9" name="Group 3"/>
          <p:cNvGrpSpPr/>
          <p:nvPr/>
        </p:nvGrpSpPr>
        <p:grpSpPr>
          <a:xfrm>
            <a:off x="479425" y="741045"/>
            <a:ext cx="11176000" cy="406400"/>
            <a:chOff x="240" y="384"/>
            <a:chExt cx="5280" cy="192"/>
          </a:xfrm>
        </p:grpSpPr>
        <p:sp>
          <p:nvSpPr>
            <p:cNvPr id="11"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2"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11352" y="1885315"/>
            <a:ext cx="10368534" cy="1863725"/>
          </a:xfrm>
          <a:prstGeom prst="rect">
            <a:avLst/>
          </a:prstGeom>
          <a:noFill/>
          <a:ln w="9525">
            <a:noFill/>
          </a:ln>
        </p:spPr>
        <p:txBody>
          <a:bodyPr wrap="square">
            <a:spAutoFit/>
          </a:bodyPr>
          <a:lstStyle/>
          <a:p>
            <a:pPr indent="0">
              <a:lnSpc>
                <a:spcPct val="150000"/>
              </a:lnSpc>
            </a:pPr>
            <a:r>
              <a:rPr lang="zh-CN" sz="1920" b="1">
                <a:solidFill>
                  <a:srgbClr val="C00000"/>
                </a:solidFill>
                <a:latin typeface="微软雅黑" charset="-122"/>
                <a:ea typeface="微软雅黑" charset="-122"/>
              </a:rPr>
              <a:t>总结：</a:t>
            </a:r>
            <a:endParaRPr lang="zh-CN" sz="1920" b="1">
              <a:solidFill>
                <a:srgbClr val="C00000"/>
              </a:solidFill>
              <a:latin typeface="微软雅黑" charset="-122"/>
              <a:ea typeface="微软雅黑" charset="-122"/>
            </a:endParaRPr>
          </a:p>
          <a:p>
            <a:pPr indent="0">
              <a:lnSpc>
                <a:spcPct val="150000"/>
              </a:lnSpc>
            </a:pPr>
            <a:r>
              <a:rPr lang="zh-CN" sz="1920" b="0">
                <a:latin typeface="微软雅黑" charset="-122"/>
                <a:ea typeface="微软雅黑" charset="-122"/>
              </a:rPr>
              <a:t> </a:t>
            </a:r>
            <a:r>
              <a:rPr lang="en-US" altLang="zh-CN" sz="1920" b="0">
                <a:latin typeface="微软雅黑" charset="-122"/>
                <a:ea typeface="微软雅黑" charset="-122"/>
              </a:rPr>
              <a:t>      </a:t>
            </a:r>
            <a:r>
              <a:rPr lang="zh-CN" sz="1920" b="0">
                <a:latin typeface="微软雅黑" charset="-122"/>
                <a:ea typeface="微软雅黑" charset="-122"/>
              </a:rPr>
              <a:t>品牌色彩体系的构建是一个科学的设计过程，它需要考虑到品牌的属性以及核心价值观背后所要传达给受众的信息。此外，品牌的色彩应用也决定了视觉传达效果的好坏。选择适当的颜色来表达品牌的内在属性和品牌应用延展的效果，在品牌形象设计之初具有极其重要的意义。</a:t>
            </a:r>
            <a:endParaRPr lang="zh-CN" altLang="en-US" sz="1920" b="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色彩与品牌识别</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911424" y="1302078"/>
            <a:ext cx="10369152" cy="4575175"/>
          </a:xfrm>
          <a:prstGeom prst="rect">
            <a:avLst/>
          </a:prstGeom>
          <a:noFill/>
        </p:spPr>
        <p:txBody>
          <a:bodyPr wrap="square">
            <a:spAutoFit/>
          </a:bodyPr>
          <a:lstStyle/>
          <a:p>
            <a:pPr algn="just">
              <a:lnSpc>
                <a:spcPct val="150000"/>
              </a:lnSpc>
            </a:pPr>
            <a:r>
              <a:rPr lang="en-US" altLang="zh-CN" sz="2160" b="1" kern="100" dirty="0">
                <a:solidFill>
                  <a:srgbClr val="C00000"/>
                </a:solidFill>
                <a:effectLst/>
                <a:latin typeface="微软雅黑" charset="-122"/>
                <a:ea typeface="微软雅黑" charset="-122"/>
                <a:cs typeface="Times New Roman" panose="02020603050405020304" pitchFamily="18" charset="0"/>
              </a:rPr>
              <a:t>1</a:t>
            </a:r>
            <a:r>
              <a:rPr lang="zh-CN" altLang="zh-CN" sz="2160" b="1" kern="100" dirty="0">
                <a:solidFill>
                  <a:srgbClr val="C00000"/>
                </a:solidFill>
                <a:effectLst/>
                <a:latin typeface="微软雅黑" charset="-122"/>
                <a:ea typeface="微软雅黑" charset="-122"/>
                <a:cs typeface="Times New Roman" panose="02020603050405020304" pitchFamily="18" charset="0"/>
              </a:rPr>
              <a:t>、标准色</a:t>
            </a:r>
            <a:endParaRPr lang="zh-CN" altLang="zh-CN" sz="1680" b="1" kern="100" dirty="0">
              <a:solidFill>
                <a:srgbClr val="C00000"/>
              </a:solidFill>
              <a:effectLst/>
              <a:latin typeface="微软雅黑" charset="-122"/>
              <a:ea typeface="微软雅黑" charset="-122"/>
              <a:cs typeface="Times New Roman" panose="02020603050405020304" pitchFamily="18" charset="0"/>
            </a:endParaRPr>
          </a:p>
          <a:p>
            <a:pPr algn="just">
              <a:lnSpc>
                <a:spcPct val="150000"/>
              </a:lnSpc>
            </a:pPr>
            <a:r>
              <a:rPr lang="zh-CN" altLang="zh-CN" sz="2160" kern="100" dirty="0">
                <a:effectLst/>
                <a:latin typeface="微软雅黑" charset="-122"/>
                <a:ea typeface="微软雅黑" charset="-122"/>
                <a:cs typeface="Times New Roman" panose="02020603050405020304" pitchFamily="18" charset="0"/>
              </a:rPr>
              <a:t>标准色也称基本色或主色，是用来象征品牌特性的指定颜色，是标志、标准字体及宣传媒体专用的色彩，可表现出企业的经营理念及产品内容的特质，体现出企业属性和情感。</a:t>
            </a:r>
            <a:endParaRPr lang="en-US" altLang="zh-CN" sz="2160" kern="100" dirty="0">
              <a:effectLst/>
              <a:latin typeface="微软雅黑" charset="-122"/>
              <a:ea typeface="微软雅黑" charset="-122"/>
              <a:cs typeface="Times New Roman" panose="02020603050405020304" pitchFamily="18" charset="0"/>
            </a:endParaRPr>
          </a:p>
          <a:p>
            <a:pPr algn="just">
              <a:lnSpc>
                <a:spcPct val="150000"/>
              </a:lnSpc>
            </a:pPr>
            <a:r>
              <a:rPr lang="zh-CN" altLang="zh-CN" sz="2160" kern="100" dirty="0">
                <a:effectLst/>
                <a:latin typeface="微软雅黑" charset="-122"/>
                <a:ea typeface="微软雅黑" charset="-122"/>
                <a:cs typeface="Times New Roman" panose="02020603050405020304" pitchFamily="18" charset="0"/>
              </a:rPr>
              <a:t>品牌标准色具有科学化、差别化、系统化的特点。其设计理念应该表现如下特征：</a:t>
            </a:r>
            <a:r>
              <a:rPr lang="en-US" altLang="zh-CN" sz="2160" kern="100" dirty="0">
                <a:effectLst/>
                <a:latin typeface="微软雅黑" charset="-122"/>
                <a:ea typeface="微软雅黑" charset="-122"/>
                <a:cs typeface="Times New Roman" panose="02020603050405020304" pitchFamily="18" charset="0"/>
              </a:rPr>
              <a:t>①</a:t>
            </a:r>
            <a:r>
              <a:rPr lang="zh-CN" altLang="zh-CN" sz="2160" kern="100" dirty="0">
                <a:effectLst/>
                <a:latin typeface="微软雅黑" charset="-122"/>
                <a:ea typeface="微软雅黑" charset="-122"/>
                <a:cs typeface="Times New Roman" panose="02020603050405020304" pitchFamily="18" charset="0"/>
              </a:rPr>
              <a:t>标准色设计应体现的品牌</a:t>
            </a:r>
            <a:r>
              <a:rPr lang="zh-CN" altLang="zh-CN" sz="2160" kern="100" dirty="0">
                <a:solidFill>
                  <a:srgbClr val="000000"/>
                </a:solidFill>
                <a:effectLst/>
                <a:latin typeface="微软雅黑" charset="-122"/>
                <a:ea typeface="微软雅黑" charset="-122"/>
                <a:cs typeface="Times New Roman" panose="02020603050405020304" pitchFamily="18" charset="0"/>
              </a:rPr>
              <a:t>定位于特性，选择适合于该品牌形象的色彩，表现品牌的</a:t>
            </a:r>
            <a:r>
              <a:rPr lang="zh-CN" altLang="zh-CN" sz="2160" kern="100" dirty="0">
                <a:effectLst/>
                <a:latin typeface="微软雅黑" charset="-122"/>
                <a:ea typeface="微软雅黑" charset="-122"/>
                <a:cs typeface="Times New Roman" panose="02020603050405020304" pitchFamily="18" charset="0"/>
              </a:rPr>
              <a:t>产品或服务的内容实 质。</a:t>
            </a:r>
            <a:endParaRPr lang="en-US" altLang="zh-CN" sz="216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②</a:t>
            </a:r>
            <a:r>
              <a:rPr lang="zh-CN" altLang="zh-CN" sz="2160" kern="100" dirty="0">
                <a:effectLst/>
                <a:latin typeface="微软雅黑" charset="-122"/>
                <a:ea typeface="微软雅黑" charset="-122"/>
                <a:cs typeface="Times New Roman" panose="02020603050405020304" pitchFamily="18" charset="0"/>
              </a:rPr>
              <a:t>突出竞争品牌之间的差异性。</a:t>
            </a:r>
            <a:endParaRPr lang="en-US" altLang="zh-CN" sz="216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③</a:t>
            </a:r>
            <a:r>
              <a:rPr lang="zh-CN" altLang="zh-CN" sz="2160" kern="100" dirty="0">
                <a:effectLst/>
                <a:latin typeface="微软雅黑" charset="-122"/>
                <a:ea typeface="微软雅黑" charset="-122"/>
                <a:cs typeface="Times New Roman" panose="02020603050405020304" pitchFamily="18" charset="0"/>
              </a:rPr>
              <a:t>标准色设计应符合消费心理。</a:t>
            </a:r>
            <a:endParaRPr lang="zh-CN" altLang="zh-CN" sz="1680" kern="100" dirty="0">
              <a:effectLst/>
              <a:latin typeface="微软雅黑" charset="-122"/>
              <a:ea typeface="微软雅黑"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911425" y="1722255"/>
            <a:ext cx="10369151" cy="3850005"/>
          </a:xfrm>
          <a:prstGeom prst="rect">
            <a:avLst/>
          </a:prstGeom>
          <a:noFill/>
        </p:spPr>
        <p:txBody>
          <a:bodyPr wrap="square">
            <a:spAutoFit/>
          </a:bodyPr>
          <a:lstStyle/>
          <a:p>
            <a:pPr algn="just">
              <a:lnSpc>
                <a:spcPct val="150000"/>
              </a:lnSpc>
            </a:pPr>
            <a:r>
              <a:rPr lang="en-US" altLang="zh-CN" sz="2000" b="1" kern="100" dirty="0">
                <a:solidFill>
                  <a:srgbClr val="C00000"/>
                </a:solidFill>
                <a:effectLst/>
                <a:latin typeface="微软雅黑" charset="-122"/>
                <a:ea typeface="微软雅黑" charset="-122"/>
                <a:cs typeface="Times New Roman" panose="02020603050405020304" pitchFamily="18" charset="0"/>
              </a:rPr>
              <a:t>2.</a:t>
            </a:r>
            <a:r>
              <a:rPr lang="zh-CN" altLang="zh-CN" sz="2000" b="1" kern="100" dirty="0">
                <a:solidFill>
                  <a:srgbClr val="C00000"/>
                </a:solidFill>
                <a:effectLst/>
                <a:latin typeface="微软雅黑" charset="-122"/>
                <a:ea typeface="微软雅黑" charset="-122"/>
                <a:cs typeface="Times New Roman" panose="02020603050405020304" pitchFamily="18" charset="0"/>
              </a:rPr>
              <a:t>辅助色</a:t>
            </a:r>
            <a:endParaRPr lang="zh-CN" altLang="zh-CN" sz="2000" b="1" kern="100" dirty="0">
              <a:solidFill>
                <a:srgbClr val="C00000"/>
              </a:solidFill>
              <a:effectLst/>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2160" kern="100" dirty="0">
                <a:effectLst/>
                <a:latin typeface="微软雅黑" charset="-122"/>
                <a:ea typeface="微软雅黑" charset="-122"/>
                <a:cs typeface="Times New Roman" panose="02020603050405020304" pitchFamily="18" charset="0"/>
              </a:rPr>
              <a:t>辅助色主要用于衬托表现品牌理念和象 征意义，加强重点、协助沟通，一般不居于主角。标准色可和辅助色配合使用，以增强品牌表达的多彩表现和活力。</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2160" kern="100" dirty="0">
                <a:effectLst/>
                <a:latin typeface="微软雅黑" charset="-122"/>
                <a:ea typeface="微软雅黑" charset="-122"/>
                <a:cs typeface="Times New Roman" panose="02020603050405020304" pitchFamily="18" charset="0"/>
              </a:rPr>
              <a:t>在标准色不能更好地表达品牌时会使用辅助色，辅助色数量根据品牌的不同情况有所差异，通常至少要有</a:t>
            </a:r>
            <a:r>
              <a:rPr lang="en-US" altLang="zh-CN" sz="2160" kern="100" dirty="0">
                <a:effectLst/>
                <a:latin typeface="微软雅黑" charset="-122"/>
                <a:ea typeface="微软雅黑" charset="-122"/>
                <a:cs typeface="Times New Roman" panose="02020603050405020304" pitchFamily="18" charset="0"/>
              </a:rPr>
              <a:t>3</a:t>
            </a:r>
            <a:r>
              <a:rPr lang="en-US" altLang="zh-CN" sz="2160" kern="100" dirty="0">
                <a:effectLst/>
                <a:latin typeface="微软雅黑" charset="-122"/>
                <a:ea typeface="微软雅黑" charset="-122"/>
                <a:cs typeface="MS Mincho" panose="02020609040205080304" pitchFamily="49" charset="-128"/>
              </a:rPr>
              <a:t>-</a:t>
            </a:r>
            <a:r>
              <a:rPr lang="en-US" altLang="zh-CN" sz="2160" kern="100" dirty="0">
                <a:effectLst/>
                <a:latin typeface="微软雅黑" charset="-122"/>
                <a:ea typeface="微软雅黑" charset="-122"/>
                <a:cs typeface="Times New Roman" panose="02020603050405020304" pitchFamily="18" charset="0"/>
              </a:rPr>
              <a:t>5</a:t>
            </a:r>
            <a:r>
              <a:rPr lang="zh-CN" altLang="zh-CN" sz="2160" kern="100" dirty="0">
                <a:effectLst/>
                <a:latin typeface="微软雅黑" charset="-122"/>
                <a:ea typeface="微软雅黑" charset="-122"/>
                <a:cs typeface="Times New Roman" panose="02020603050405020304" pitchFamily="18" charset="0"/>
              </a:rPr>
              <a:t>种辅助色。</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2160" kern="100" dirty="0">
                <a:effectLst/>
                <a:latin typeface="微软雅黑" charset="-122"/>
                <a:ea typeface="微软雅黑" charset="-122"/>
                <a:cs typeface="Times New Roman" panose="02020603050405020304" pitchFamily="18" charset="0"/>
              </a:rPr>
              <a:t>为了使品牌颜色运用更有灵活性，实际操作中还会使用品牌颜色的渐变色发挥强化图片、图表信息的作用。</a:t>
            </a:r>
            <a:endParaRPr lang="zh-CN" altLang="zh-CN" sz="1680" kern="100" dirty="0">
              <a:effectLst/>
              <a:latin typeface="微软雅黑" charset="-122"/>
              <a:ea typeface="微软雅黑"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cstate="print"/>
          <a:srcRect/>
          <a:stretch>
            <a:fillRect/>
          </a:stretch>
        </p:blipFill>
        <p:spPr bwMode="auto">
          <a:xfrm>
            <a:off x="6762010" y="1741940"/>
            <a:ext cx="3878694" cy="4114578"/>
          </a:xfrm>
          <a:prstGeom prst="rect">
            <a:avLst/>
          </a:prstGeom>
          <a:noFill/>
          <a:ln w="9525">
            <a:noFill/>
            <a:miter lim="800000"/>
            <a:headEnd/>
            <a:tailEnd/>
          </a:ln>
          <a:effectLst/>
        </p:spPr>
      </p:pic>
      <p:sp>
        <p:nvSpPr>
          <p:cNvPr id="10" name="文本框 8"/>
          <p:cNvSpPr txBox="1"/>
          <p:nvPr/>
        </p:nvSpPr>
        <p:spPr>
          <a:xfrm>
            <a:off x="886391" y="1566149"/>
            <a:ext cx="5486400" cy="423545"/>
          </a:xfrm>
          <a:prstGeom prst="rect">
            <a:avLst/>
          </a:prstGeom>
          <a:noFill/>
        </p:spPr>
        <p:txBody>
          <a:bodyPr wrap="square">
            <a:spAutoFit/>
          </a:bodyPr>
          <a:lstStyle/>
          <a:p>
            <a:r>
              <a:rPr lang="zh-CN" altLang="zh-CN" sz="2160" b="1" dirty="0">
                <a:solidFill>
                  <a:srgbClr val="C00000"/>
                </a:solidFill>
                <a:effectLst/>
                <a:ea typeface="宋体" pitchFamily="2" charset="-122"/>
                <a:cs typeface="Times New Roman" panose="02020603050405020304" pitchFamily="18" charset="0"/>
              </a:rPr>
              <a:t> </a:t>
            </a:r>
            <a:r>
              <a:rPr lang="en-US" altLang="zh-CN" sz="2160" b="1" dirty="0">
                <a:solidFill>
                  <a:srgbClr val="C00000"/>
                </a:solidFill>
                <a:effectLst/>
                <a:latin typeface="微软雅黑" charset="-122"/>
                <a:ea typeface="微软雅黑" charset="-122"/>
                <a:cs typeface="Times New Roman" panose="02020603050405020304" pitchFamily="18" charset="0"/>
              </a:rPr>
              <a:t>3.</a:t>
            </a:r>
            <a:r>
              <a:rPr lang="zh-CN" altLang="zh-CN" sz="2160" b="1" dirty="0">
                <a:solidFill>
                  <a:srgbClr val="C00000"/>
                </a:solidFill>
                <a:effectLst/>
                <a:latin typeface="微软雅黑" charset="-122"/>
                <a:ea typeface="微软雅黑" charset="-122"/>
                <a:cs typeface="Times New Roman" panose="02020603050405020304" pitchFamily="18" charset="0"/>
              </a:rPr>
              <a:t>标准色与辅助色的应用</a:t>
            </a:r>
            <a:endParaRPr lang="zh-CN" altLang="zh-CN" sz="2160" b="1" dirty="0">
              <a:solidFill>
                <a:srgbClr val="C00000"/>
              </a:solidFill>
              <a:effectLst/>
              <a:latin typeface="微软雅黑" charset="-122"/>
              <a:ea typeface="微软雅黑" charset="-122"/>
              <a:cs typeface="Times New Roman" panose="02020603050405020304" pitchFamily="18" charset="0"/>
            </a:endParaRPr>
          </a:p>
        </p:txBody>
      </p:sp>
      <p:sp>
        <p:nvSpPr>
          <p:cNvPr id="11" name="矩形 10"/>
          <p:cNvSpPr/>
          <p:nvPr/>
        </p:nvSpPr>
        <p:spPr>
          <a:xfrm>
            <a:off x="7360397" y="6090585"/>
            <a:ext cx="3291840" cy="312420"/>
          </a:xfrm>
          <a:prstGeom prst="rect">
            <a:avLst/>
          </a:prstGeom>
        </p:spPr>
        <p:txBody>
          <a:bodyPr wrap="none">
            <a:spAutoFit/>
          </a:bodyPr>
          <a:lstStyle/>
          <a:p>
            <a:r>
              <a:rPr lang="zh-CN" altLang="en-US" sz="1440" dirty="0" smtClean="0">
                <a:latin typeface="微软雅黑" charset="-122"/>
                <a:ea typeface="微软雅黑" charset="-122"/>
              </a:rPr>
              <a:t>沃尔玛品牌主色与辅色的颜色运用比例</a:t>
            </a:r>
            <a:endParaRPr lang="zh-CN" altLang="en-US" sz="1440" dirty="0"/>
          </a:p>
        </p:txBody>
      </p:sp>
      <p:sp>
        <p:nvSpPr>
          <p:cNvPr id="12" name="矩形 11"/>
          <p:cNvSpPr/>
          <p:nvPr/>
        </p:nvSpPr>
        <p:spPr>
          <a:xfrm>
            <a:off x="937146" y="2420760"/>
            <a:ext cx="4708478" cy="2553335"/>
          </a:xfrm>
          <a:prstGeom prst="rect">
            <a:avLst/>
          </a:prstGeom>
        </p:spPr>
        <p:txBody>
          <a:bodyPr wrap="square">
            <a:spAutoFit/>
          </a:bodyPr>
          <a:lstStyle/>
          <a:p>
            <a:pPr algn="just">
              <a:lnSpc>
                <a:spcPct val="150000"/>
              </a:lnSpc>
              <a:spcAft>
                <a:spcPts val="1200"/>
              </a:spcAft>
            </a:pPr>
            <a:r>
              <a:rPr lang="zh-CN" altLang="zh-CN" sz="2000" dirty="0" smtClean="0">
                <a:latin typeface="微软雅黑" charset="-122"/>
                <a:ea typeface="微软雅黑" charset="-122"/>
              </a:rPr>
              <a:t>一个品牌之所以给我们以某种颜色为主的印象，是由品牌标准色居于品牌颜色系统中核心位置决定的。</a:t>
            </a:r>
            <a:endParaRPr lang="en-US" altLang="zh-CN" sz="2000" dirty="0" smtClean="0">
              <a:latin typeface="微软雅黑" charset="-122"/>
              <a:ea typeface="微软雅黑" charset="-122"/>
            </a:endParaRPr>
          </a:p>
          <a:p>
            <a:pPr algn="just">
              <a:lnSpc>
                <a:spcPct val="150000"/>
              </a:lnSpc>
              <a:spcAft>
                <a:spcPts val="1200"/>
              </a:spcAft>
            </a:pPr>
            <a:r>
              <a:rPr lang="zh-CN" altLang="zh-CN" sz="2000" dirty="0" smtClean="0">
                <a:latin typeface="微软雅黑" charset="-122"/>
                <a:ea typeface="微软雅黑" charset="-122"/>
              </a:rPr>
              <a:t>通常，品牌</a:t>
            </a:r>
            <a:r>
              <a:rPr lang="en-US" altLang="zh-CN" sz="2000" dirty="0" smtClean="0">
                <a:latin typeface="微软雅黑" charset="-122"/>
                <a:ea typeface="微软雅黑" charset="-122"/>
              </a:rPr>
              <a:t>VI</a:t>
            </a:r>
            <a:r>
              <a:rPr lang="zh-CN" altLang="zh-CN" sz="2000" dirty="0" smtClean="0">
                <a:latin typeface="微软雅黑" charset="-122"/>
                <a:ea typeface="微软雅黑" charset="-122"/>
              </a:rPr>
              <a:t>中要规范出标准色和辅助色在品牌视觉展示中的面积比例</a:t>
            </a:r>
            <a:r>
              <a:rPr lang="zh-CN" altLang="zh-CN" sz="2000" dirty="0" smtClean="0"/>
              <a:t>。</a:t>
            </a:r>
            <a:endParaRPr lang="zh-CN" altLang="en-US" sz="2000" dirty="0"/>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1026" name="Picture 2"/>
          <p:cNvPicPr>
            <a:picLocks noChangeAspect="1" noChangeArrowheads="1"/>
          </p:cNvPicPr>
          <p:nvPr/>
        </p:nvPicPr>
        <p:blipFill rotWithShape="1">
          <a:blip r:embed="rId1" cstate="print"/>
          <a:srcRect t="5484"/>
          <a:stretch>
            <a:fillRect/>
          </a:stretch>
        </p:blipFill>
        <p:spPr bwMode="auto">
          <a:xfrm>
            <a:off x="6128161" y="1942558"/>
            <a:ext cx="5127169" cy="3136320"/>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rotWithShape="1">
          <a:blip r:embed="rId2" cstate="print"/>
          <a:srcRect t="5720"/>
          <a:stretch>
            <a:fillRect/>
          </a:stretch>
        </p:blipFill>
        <p:spPr bwMode="auto">
          <a:xfrm>
            <a:off x="922733" y="1942558"/>
            <a:ext cx="5141110" cy="3136320"/>
          </a:xfrm>
          <a:prstGeom prst="rect">
            <a:avLst/>
          </a:prstGeom>
          <a:noFill/>
          <a:ln w="9525">
            <a:noFill/>
            <a:miter lim="800000"/>
            <a:headEnd/>
            <a:tailEnd/>
          </a:ln>
          <a:effectLst/>
        </p:spPr>
      </p:pic>
      <p:sp>
        <p:nvSpPr>
          <p:cNvPr id="8" name="矩形 7"/>
          <p:cNvSpPr/>
          <p:nvPr/>
        </p:nvSpPr>
        <p:spPr>
          <a:xfrm>
            <a:off x="3640356" y="5620022"/>
            <a:ext cx="5302567" cy="312420"/>
          </a:xfrm>
          <a:prstGeom prst="rect">
            <a:avLst/>
          </a:prstGeom>
        </p:spPr>
        <p:txBody>
          <a:bodyPr wrap="square">
            <a:spAutoFit/>
          </a:bodyPr>
          <a:lstStyle/>
          <a:p>
            <a:r>
              <a:rPr lang="zh-CN" altLang="zh-CN" sz="1440" dirty="0">
                <a:latin typeface="微软雅黑" charset="-122"/>
                <a:ea typeface="微软雅黑" charset="-122"/>
              </a:rPr>
              <a:t> </a:t>
            </a:r>
            <a:r>
              <a:rPr lang="zh-CN" altLang="en-US" sz="1440" dirty="0">
                <a:latin typeface="微软雅黑" charset="-122"/>
                <a:ea typeface="微软雅黑" charset="-122"/>
              </a:rPr>
              <a:t>“</a:t>
            </a:r>
            <a:r>
              <a:rPr lang="en-US" altLang="zh-CN" sz="1440" dirty="0" err="1">
                <a:latin typeface="微软雅黑" charset="-122"/>
                <a:ea typeface="微软雅黑" charset="-122"/>
              </a:rPr>
              <a:t>scico</a:t>
            </a:r>
            <a:r>
              <a:rPr lang="zh-CN" altLang="en-US" sz="1440" dirty="0">
                <a:latin typeface="微软雅黑" charset="-122"/>
                <a:ea typeface="微软雅黑" charset="-122"/>
              </a:rPr>
              <a:t>（思科</a:t>
            </a:r>
            <a:r>
              <a:rPr lang="zh-CN" altLang="en-US" sz="1440" dirty="0" smtClean="0">
                <a:latin typeface="微软雅黑" charset="-122"/>
                <a:ea typeface="微软雅黑" charset="-122"/>
              </a:rPr>
              <a:t>）”品牌</a:t>
            </a:r>
            <a:r>
              <a:rPr lang="en-US" altLang="zh-CN" sz="1440" dirty="0" smtClean="0">
                <a:latin typeface="微软雅黑" charset="-122"/>
                <a:ea typeface="微软雅黑" charset="-122"/>
              </a:rPr>
              <a:t>VI</a:t>
            </a:r>
            <a:r>
              <a:rPr lang="zh-CN" altLang="en-US" sz="1440" dirty="0" smtClean="0">
                <a:latin typeface="微软雅黑" charset="-122"/>
                <a:ea typeface="微软雅黑" charset="-122"/>
              </a:rPr>
              <a:t>设计中基本色与辅助色系的规范示意</a:t>
            </a:r>
            <a:endParaRPr lang="zh-CN" altLang="en-US" sz="144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t="6316"/>
          <a:stretch>
            <a:fillRect/>
          </a:stretch>
        </p:blipFill>
        <p:spPr>
          <a:xfrm>
            <a:off x="911424" y="1942558"/>
            <a:ext cx="5138857" cy="3115141"/>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5935"/>
          <a:stretch>
            <a:fillRect/>
          </a:stretch>
        </p:blipFill>
        <p:spPr>
          <a:xfrm>
            <a:off x="6096000" y="1942558"/>
            <a:ext cx="5117375" cy="3114720"/>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5632"/>
          <a:stretch>
            <a:fillRect/>
          </a:stretch>
        </p:blipFill>
        <p:spPr>
          <a:xfrm>
            <a:off x="911425" y="1861817"/>
            <a:ext cx="5133140" cy="3134365"/>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5632"/>
          <a:stretch>
            <a:fillRect/>
          </a:stretch>
        </p:blipFill>
        <p:spPr>
          <a:xfrm>
            <a:off x="6147436" y="1873104"/>
            <a:ext cx="5133140" cy="3134365"/>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t="5611"/>
          <a:stretch>
            <a:fillRect/>
          </a:stretch>
        </p:blipFill>
        <p:spPr>
          <a:xfrm>
            <a:off x="911423" y="1880240"/>
            <a:ext cx="5133140" cy="3135084"/>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5611"/>
          <a:stretch>
            <a:fillRect/>
          </a:stretch>
        </p:blipFill>
        <p:spPr>
          <a:xfrm>
            <a:off x="6147436" y="1880240"/>
            <a:ext cx="5133140" cy="3135084"/>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09600" y="1417706"/>
            <a:ext cx="10972800" cy="41842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5611"/>
          <a:stretch>
            <a:fillRect/>
          </a:stretch>
        </p:blipFill>
        <p:spPr>
          <a:xfrm>
            <a:off x="911424" y="1863089"/>
            <a:ext cx="5133142" cy="3135085"/>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5549"/>
          <a:stretch>
            <a:fillRect/>
          </a:stretch>
        </p:blipFill>
        <p:spPr>
          <a:xfrm>
            <a:off x="6147436" y="1863089"/>
            <a:ext cx="5129766" cy="3135084"/>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1.</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色彩</a:t>
            </a: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营销</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911422" y="1233806"/>
            <a:ext cx="10369153" cy="495490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b="2137"/>
          <a:stretch>
            <a:fillRect/>
          </a:stretch>
        </p:blipFill>
        <p:spPr>
          <a:xfrm>
            <a:off x="1912619" y="1348107"/>
            <a:ext cx="8103870" cy="4709161"/>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7899" t="14607" r="7757" b="14370"/>
          <a:stretch>
            <a:fillRect/>
          </a:stretch>
        </p:blipFill>
        <p:spPr>
          <a:xfrm>
            <a:off x="2077454" y="2171066"/>
            <a:ext cx="2434589" cy="1217294"/>
          </a:xfrm>
          <a:prstGeom prst="rect">
            <a:avLst/>
          </a:prstGeom>
        </p:spPr>
      </p:pic>
      <p:sp>
        <p:nvSpPr>
          <p:cNvPr id="19" name="文本框 18"/>
          <p:cNvSpPr txBox="1"/>
          <p:nvPr/>
        </p:nvSpPr>
        <p:spPr>
          <a:xfrm>
            <a:off x="5179369" y="6239219"/>
            <a:ext cx="1888181" cy="312420"/>
          </a:xfrm>
          <a:prstGeom prst="rect">
            <a:avLst/>
          </a:prstGeom>
          <a:noFill/>
        </p:spPr>
        <p:txBody>
          <a:bodyPr wrap="square">
            <a:spAutoFit/>
          </a:bodyPr>
          <a:lstStyle/>
          <a:p>
            <a:r>
              <a:rPr lang="zh-CN" altLang="en-US" sz="1440" b="0" i="0" u="none" strike="noStrike" dirty="0" smtClean="0">
                <a:effectLst/>
                <a:latin typeface="微软雅黑" charset="-122"/>
                <a:ea typeface="微软雅黑" charset="-122"/>
              </a:rPr>
              <a:t>巴斯夫品牌</a:t>
            </a:r>
            <a:r>
              <a:rPr lang="zh-CN" altLang="en-US" sz="1440" b="0" i="0" u="none" strike="noStrike" dirty="0">
                <a:effectLst/>
                <a:latin typeface="微软雅黑" charset="-122"/>
                <a:ea typeface="微软雅黑" charset="-122"/>
              </a:rPr>
              <a:t>标志</a:t>
            </a:r>
            <a:endParaRPr lang="zh-CN" altLang="en-US" sz="1440" dirty="0"/>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6"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11422" y="1233806"/>
            <a:ext cx="10369153" cy="495490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t="4740" b="4816"/>
          <a:stretch>
            <a:fillRect/>
          </a:stretch>
        </p:blipFill>
        <p:spPr>
          <a:xfrm>
            <a:off x="1946902" y="1419538"/>
            <a:ext cx="8459980" cy="4543426"/>
          </a:xfrm>
          <a:prstGeom prst="rect">
            <a:avLst/>
          </a:prstGeom>
        </p:spPr>
      </p:pic>
      <p:sp>
        <p:nvSpPr>
          <p:cNvPr id="12" name="文本框 11"/>
          <p:cNvSpPr txBox="1"/>
          <p:nvPr/>
        </p:nvSpPr>
        <p:spPr>
          <a:xfrm>
            <a:off x="5231598" y="6246244"/>
            <a:ext cx="1973112" cy="312420"/>
          </a:xfrm>
          <a:prstGeom prst="rect">
            <a:avLst/>
          </a:prstGeom>
          <a:noFill/>
        </p:spPr>
        <p:txBody>
          <a:bodyPr wrap="square">
            <a:spAutoFit/>
          </a:bodyPr>
          <a:lstStyle/>
          <a:p>
            <a:r>
              <a:rPr lang="zh-CN" altLang="en-US" sz="1440" b="0" i="0" u="none" strike="noStrike" dirty="0" smtClean="0">
                <a:effectLst/>
                <a:latin typeface="微软雅黑" charset="-122"/>
                <a:ea typeface="微软雅黑" charset="-122"/>
              </a:rPr>
              <a:t>巴斯夫品牌</a:t>
            </a:r>
            <a:r>
              <a:rPr lang="zh-CN" altLang="en-US" sz="1440" b="0" i="0" u="none" strike="noStrike" dirty="0">
                <a:effectLst/>
                <a:latin typeface="微软雅黑" charset="-122"/>
                <a:ea typeface="微软雅黑" charset="-122"/>
              </a:rPr>
              <a:t>色彩</a:t>
            </a:r>
            <a:endParaRPr lang="zh-CN" altLang="en-US" sz="1440" dirty="0"/>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11424" y="1329372"/>
            <a:ext cx="10369153" cy="495490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157797" y="1403201"/>
            <a:ext cx="8087456" cy="4802284"/>
          </a:xfrm>
          <a:prstGeom prst="rect">
            <a:avLst/>
          </a:prstGeom>
        </p:spPr>
      </p:pic>
      <p:sp>
        <p:nvSpPr>
          <p:cNvPr id="12" name="文本框 11"/>
          <p:cNvSpPr txBox="1"/>
          <p:nvPr/>
        </p:nvSpPr>
        <p:spPr>
          <a:xfrm>
            <a:off x="4891093" y="5700469"/>
            <a:ext cx="5486400" cy="312420"/>
          </a:xfrm>
          <a:prstGeom prst="rect">
            <a:avLst/>
          </a:prstGeom>
          <a:noFill/>
        </p:spPr>
        <p:txBody>
          <a:bodyPr wrap="square">
            <a:spAutoFit/>
          </a:bodyPr>
          <a:lstStyle/>
          <a:p>
            <a:r>
              <a:rPr lang="zh-CN" altLang="en-US" sz="1440" b="0" i="0" u="none" strike="noStrike" dirty="0">
                <a:effectLst/>
                <a:latin typeface="微软雅黑" charset="-122"/>
                <a:ea typeface="微软雅黑" charset="-122"/>
              </a:rPr>
              <a:t>基于品牌标志延展的辅助图形</a:t>
            </a:r>
            <a:endParaRPr lang="zh-CN" altLang="en-US" sz="1440" dirty="0"/>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11424" y="1178242"/>
            <a:ext cx="10369153" cy="495490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84527" y="1517907"/>
            <a:ext cx="3382991" cy="2008800"/>
          </a:xfrm>
          <a:prstGeom prst="rect">
            <a:avLst/>
          </a:prstGeom>
        </p:spPr>
      </p:pic>
      <p:sp>
        <p:nvSpPr>
          <p:cNvPr id="12" name="文本框 11"/>
          <p:cNvSpPr txBox="1"/>
          <p:nvPr/>
        </p:nvSpPr>
        <p:spPr>
          <a:xfrm>
            <a:off x="4670851" y="6252495"/>
            <a:ext cx="5486400" cy="312420"/>
          </a:xfrm>
          <a:prstGeom prst="rect">
            <a:avLst/>
          </a:prstGeom>
          <a:noFill/>
        </p:spPr>
        <p:txBody>
          <a:bodyPr wrap="square">
            <a:spAutoFit/>
          </a:bodyPr>
          <a:lstStyle/>
          <a:p>
            <a:r>
              <a:rPr lang="zh-CN" altLang="en-US" sz="1440" b="0" i="0" u="none" strike="noStrike" dirty="0">
                <a:effectLst/>
                <a:latin typeface="微软雅黑" charset="-122"/>
                <a:ea typeface="微软雅黑" charset="-122"/>
              </a:rPr>
              <a:t>色彩与延展图形应用</a:t>
            </a:r>
            <a:endParaRPr lang="zh-CN" altLang="en-US" sz="1440" dirty="0"/>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1049" y="1527208"/>
            <a:ext cx="3382991" cy="2008800"/>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0708" y="1527207"/>
            <a:ext cx="3382991" cy="2008800"/>
          </a:xfrm>
          <a:prstGeom prst="rect">
            <a:avLst/>
          </a:prstGeom>
        </p:spPr>
      </p:pic>
      <p:pic>
        <p:nvPicPr>
          <p:cNvPr id="20" name="图片 19"/>
          <p:cNvPicPr>
            <a:picLocks noChangeAspect="1"/>
          </p:cNvPicPr>
          <p:nvPr/>
        </p:nvPicPr>
        <p:blipFill rotWithShape="1">
          <a:blip r:embed="rId4" cstate="print">
            <a:extLst>
              <a:ext uri="{28A0092B-C50C-407E-A947-70E740481C1C}">
                <a14:useLocalDpi xmlns:a14="http://schemas.microsoft.com/office/drawing/2010/main" val="0"/>
              </a:ext>
            </a:extLst>
          </a:blip>
          <a:srcRect l="34006" t="4375" r="2229" b="5654"/>
          <a:stretch>
            <a:fillRect/>
          </a:stretch>
        </p:blipFill>
        <p:spPr>
          <a:xfrm>
            <a:off x="8570634" y="3617906"/>
            <a:ext cx="2643406" cy="2214733"/>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4297" y="3622467"/>
            <a:ext cx="3729800" cy="2214733"/>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7960" y="3622467"/>
            <a:ext cx="3729800" cy="2214733"/>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6"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8"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2.</a:t>
            </a:r>
            <a:r>
              <a:rPr lang="zh-CN" altLang="en-US" sz="2665" b="1" dirty="0">
                <a:latin typeface="宋体" pitchFamily="2" charset="-122"/>
                <a:sym typeface="+mn-ea"/>
              </a:rPr>
              <a:t>标准色与辅助色</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11424" y="1680210"/>
            <a:ext cx="10369152" cy="433197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33794" name="Picture 2" descr="https://image.uisdc.com/wp-content/uploads/2018/12/uisdc-ps-20181229-32.jpg"/>
          <p:cNvPicPr>
            <a:picLocks noChangeAspect="1" noChangeArrowheads="1"/>
          </p:cNvPicPr>
          <p:nvPr/>
        </p:nvPicPr>
        <p:blipFill rotWithShape="1">
          <a:blip r:embed="rId1" cstate="print"/>
          <a:srcRect l="13812" t="5631" r="56354" b="18013"/>
          <a:stretch>
            <a:fillRect/>
          </a:stretch>
        </p:blipFill>
        <p:spPr bwMode="auto">
          <a:xfrm>
            <a:off x="2512696" y="2257423"/>
            <a:ext cx="3086100" cy="3080387"/>
          </a:xfrm>
          <a:prstGeom prst="rect">
            <a:avLst/>
          </a:prstGeom>
          <a:noFill/>
        </p:spPr>
      </p:pic>
      <p:pic>
        <p:nvPicPr>
          <p:cNvPr id="2" name="Picture 2" descr="https://image.uisdc.com/wp-content/uploads/2018/12/uisdc-ps-20181229-32.jpg"/>
          <p:cNvPicPr>
            <a:picLocks noChangeAspect="1" noChangeArrowheads="1"/>
          </p:cNvPicPr>
          <p:nvPr/>
        </p:nvPicPr>
        <p:blipFill rotWithShape="1">
          <a:blip r:embed="rId1" cstate="print"/>
          <a:srcRect l="56298" t="5490" r="13868" b="18154"/>
          <a:stretch>
            <a:fillRect/>
          </a:stretch>
        </p:blipFill>
        <p:spPr bwMode="auto">
          <a:xfrm>
            <a:off x="6393182" y="2265991"/>
            <a:ext cx="3086100" cy="3080387"/>
          </a:xfrm>
          <a:prstGeom prst="rect">
            <a:avLst/>
          </a:prstGeom>
          <a:noFill/>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11424" y="1354454"/>
            <a:ext cx="10369152" cy="433197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32770" name="Picture 2" descr="https://image.uisdc.com/wp-content/uploads/2018/12/uisdc-ps-20181229-27.jpg"/>
          <p:cNvPicPr>
            <a:picLocks noChangeAspect="1" noChangeArrowheads="1"/>
          </p:cNvPicPr>
          <p:nvPr/>
        </p:nvPicPr>
        <p:blipFill rotWithShape="1">
          <a:blip r:embed="rId1" cstate="print"/>
          <a:srcRect l="13938" t="6093" r="56242" b="18098"/>
          <a:stretch>
            <a:fillRect/>
          </a:stretch>
        </p:blipFill>
        <p:spPr bwMode="auto">
          <a:xfrm>
            <a:off x="2335531" y="1914527"/>
            <a:ext cx="3091814" cy="3057524"/>
          </a:xfrm>
          <a:prstGeom prst="rect">
            <a:avLst/>
          </a:prstGeom>
          <a:noFill/>
        </p:spPr>
      </p:pic>
      <p:pic>
        <p:nvPicPr>
          <p:cNvPr id="2" name="Picture 2" descr="https://image.uisdc.com/wp-content/uploads/2018/12/uisdc-ps-20181229-27.jpg"/>
          <p:cNvPicPr>
            <a:picLocks noChangeAspect="1" noChangeArrowheads="1"/>
          </p:cNvPicPr>
          <p:nvPr/>
        </p:nvPicPr>
        <p:blipFill rotWithShape="1">
          <a:blip r:embed="rId1" cstate="print"/>
          <a:srcRect l="56215" t="6094" r="13965" b="18099"/>
          <a:stretch>
            <a:fillRect/>
          </a:stretch>
        </p:blipFill>
        <p:spPr bwMode="auto">
          <a:xfrm>
            <a:off x="6718936" y="1914527"/>
            <a:ext cx="3091814" cy="3057524"/>
          </a:xfrm>
          <a:prstGeom prst="rect">
            <a:avLst/>
          </a:prstGeom>
          <a:noFill/>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11422" y="1303020"/>
            <a:ext cx="10369153" cy="433197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30722" name="Picture 2" descr="https://image.uisdc.com/wp-content/uploads/2018/12/uisdc-ps-20181229-18.jpg"/>
          <p:cNvPicPr>
            <a:picLocks noChangeAspect="1" noChangeArrowheads="1"/>
          </p:cNvPicPr>
          <p:nvPr/>
        </p:nvPicPr>
        <p:blipFill rotWithShape="1">
          <a:blip r:embed="rId1" cstate="print"/>
          <a:srcRect l="13960" t="6128" r="56167" b="18802"/>
          <a:stretch>
            <a:fillRect/>
          </a:stretch>
        </p:blipFill>
        <p:spPr bwMode="auto">
          <a:xfrm>
            <a:off x="2364106" y="1565909"/>
            <a:ext cx="3103244" cy="3080387"/>
          </a:xfrm>
          <a:prstGeom prst="rect">
            <a:avLst/>
          </a:prstGeom>
          <a:noFill/>
        </p:spPr>
      </p:pic>
      <p:pic>
        <p:nvPicPr>
          <p:cNvPr id="2" name="Picture 2" descr="https://image.uisdc.com/wp-content/uploads/2018/12/uisdc-ps-20181229-18.jpg"/>
          <p:cNvPicPr>
            <a:picLocks noChangeAspect="1" noChangeArrowheads="1"/>
          </p:cNvPicPr>
          <p:nvPr/>
        </p:nvPicPr>
        <p:blipFill rotWithShape="1">
          <a:blip r:embed="rId1" cstate="print"/>
          <a:srcRect l="56266" t="6128" r="13861" b="18802"/>
          <a:stretch>
            <a:fillRect/>
          </a:stretch>
        </p:blipFill>
        <p:spPr bwMode="auto">
          <a:xfrm>
            <a:off x="6798946" y="1565909"/>
            <a:ext cx="3103244" cy="3080387"/>
          </a:xfrm>
          <a:prstGeom prst="rect">
            <a:avLst/>
          </a:prstGeom>
          <a:noFill/>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911424" y="1666160"/>
            <a:ext cx="10369151" cy="2582545"/>
          </a:xfrm>
          <a:prstGeom prst="rect">
            <a:avLst/>
          </a:prstGeom>
          <a:noFill/>
        </p:spPr>
        <p:txBody>
          <a:bodyPr wrap="square">
            <a:spAutoFit/>
          </a:bodyPr>
          <a:lstStyle/>
          <a:p>
            <a:pPr algn="just">
              <a:lnSpc>
                <a:spcPct val="150000"/>
              </a:lnSpc>
            </a:pPr>
            <a:r>
              <a:rPr lang="zh-CN" altLang="zh-CN" sz="2160" b="1" dirty="0">
                <a:solidFill>
                  <a:srgbClr val="C00000"/>
                </a:solidFill>
                <a:effectLst/>
                <a:latin typeface="微软雅黑" charset="-122"/>
                <a:ea typeface="微软雅黑" charset="-122"/>
                <a:cs typeface="Times New Roman" panose="02020603050405020304" pitchFamily="18" charset="0"/>
              </a:rPr>
              <a:t>总结：</a:t>
            </a:r>
            <a:endParaRPr lang="zh-CN" altLang="zh-CN" sz="2160" b="1" dirty="0">
              <a:solidFill>
                <a:srgbClr val="C00000"/>
              </a:solidFill>
              <a:effectLst/>
              <a:latin typeface="微软雅黑" charset="-122"/>
              <a:ea typeface="微软雅黑" charset="-122"/>
              <a:cs typeface="Times New Roman" panose="02020603050405020304" pitchFamily="18" charset="0"/>
            </a:endParaRPr>
          </a:p>
          <a:p>
            <a:pPr algn="just">
              <a:lnSpc>
                <a:spcPct val="150000"/>
              </a:lnSpc>
            </a:pPr>
            <a:r>
              <a:rPr lang="zh-CN" altLang="zh-CN" sz="2160" dirty="0">
                <a:effectLst/>
                <a:latin typeface="微软雅黑" charset="-122"/>
                <a:ea typeface="微软雅黑" charset="-122"/>
                <a:cs typeface="Times New Roman" panose="02020603050405020304" pitchFamily="18" charset="0"/>
              </a:rPr>
              <a:t> </a:t>
            </a:r>
            <a:r>
              <a:rPr lang="en-US" altLang="zh-CN" sz="2160" dirty="0">
                <a:effectLst/>
                <a:latin typeface="微软雅黑" charset="-122"/>
                <a:ea typeface="微软雅黑" charset="-122"/>
                <a:cs typeface="Times New Roman" panose="02020603050405020304" pitchFamily="18" charset="0"/>
              </a:rPr>
              <a:t>   </a:t>
            </a:r>
            <a:r>
              <a:rPr lang="zh-CN" altLang="zh-CN" sz="2160" dirty="0">
                <a:effectLst/>
                <a:latin typeface="微软雅黑" charset="-122"/>
                <a:ea typeface="微软雅黑" charset="-122"/>
                <a:cs typeface="Times New Roman" panose="02020603050405020304" pitchFamily="18" charset="0"/>
              </a:rPr>
              <a:t>品牌色彩体系的构建是一个科学的设计过程，它需要考虑到品牌的属性以及核心价值观背后所要传达给受众的信息。此外，品牌的色彩应用也决定了视觉传达效果的好坏。选择适当的颜色来表达品牌的内在属性和品牌应用延展的效果，在品牌形象设计之初具有极其重要的意义。</a:t>
            </a:r>
            <a:endParaRPr lang="zh-CN" altLang="en-US" sz="10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6502" y="1162991"/>
            <a:ext cx="4316730" cy="423545"/>
          </a:xfrm>
          <a:prstGeom prst="rect">
            <a:avLst/>
          </a:prstGeom>
        </p:spPr>
        <p:txBody>
          <a:bodyPr wrap="none">
            <a:spAutoFit/>
          </a:bodyPr>
          <a:lstStyle/>
          <a:p>
            <a:r>
              <a:rPr lang="zh-CN" altLang="en-US" sz="2160" b="1" kern="1800" spc="8" dirty="0">
                <a:solidFill>
                  <a:srgbClr val="C00000"/>
                </a:solidFill>
                <a:ea typeface="微软雅黑" charset="-122"/>
                <a:cs typeface="宋体" pitchFamily="2" charset="-122"/>
              </a:rPr>
              <a:t>案例：</a:t>
            </a:r>
            <a:r>
              <a:rPr lang="zh-CN" altLang="zh-CN" sz="2160" b="1" kern="1800" spc="8" dirty="0">
                <a:solidFill>
                  <a:srgbClr val="C00000"/>
                </a:solidFill>
                <a:ea typeface="微软雅黑" charset="-122"/>
                <a:cs typeface="宋体" pitchFamily="2" charset="-122"/>
              </a:rPr>
              <a:t>支付宝</a:t>
            </a:r>
            <a:r>
              <a:rPr lang="zh-CN" altLang="en-US" sz="2160" b="1" kern="1800" spc="8" dirty="0">
                <a:solidFill>
                  <a:srgbClr val="C00000"/>
                </a:solidFill>
                <a:ea typeface="微软雅黑" charset="-122"/>
                <a:cs typeface="宋体" pitchFamily="2" charset="-122"/>
              </a:rPr>
              <a:t>品牌色彩系统的搭建</a:t>
            </a:r>
            <a:endParaRPr lang="zh-CN" altLang="en-US" sz="2160" b="1" kern="1800" spc="8" dirty="0">
              <a:solidFill>
                <a:srgbClr val="C00000"/>
              </a:solidFill>
              <a:ea typeface="微软雅黑" charset="-122"/>
              <a:cs typeface="宋体" pitchFamily="2" charset="-122"/>
            </a:endParaRPr>
          </a:p>
        </p:txBody>
      </p:sp>
      <p:pic>
        <p:nvPicPr>
          <p:cNvPr id="65538" name="Picture 2" descr="https://imgo.114shouji.com/img2020/3/11/14/20203111421896128.jpg"/>
          <p:cNvPicPr>
            <a:picLocks noChangeAspect="1" noChangeArrowheads="1"/>
          </p:cNvPicPr>
          <p:nvPr/>
        </p:nvPicPr>
        <p:blipFill>
          <a:blip r:embed="rId1" cstate="print"/>
          <a:srcRect/>
          <a:stretch>
            <a:fillRect/>
          </a:stretch>
        </p:blipFill>
        <p:spPr bwMode="auto">
          <a:xfrm>
            <a:off x="2301240" y="1757220"/>
            <a:ext cx="7040880" cy="4689227"/>
          </a:xfrm>
          <a:prstGeom prst="rect">
            <a:avLst/>
          </a:prstGeom>
          <a:noFill/>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9" name="TextBox 8"/>
          <p:cNvSpPr txBox="1"/>
          <p:nvPr/>
        </p:nvSpPr>
        <p:spPr>
          <a:xfrm>
            <a:off x="895350" y="1868170"/>
            <a:ext cx="5008880" cy="3014980"/>
          </a:xfrm>
          <a:prstGeom prst="rect">
            <a:avLst/>
          </a:prstGeom>
          <a:noFill/>
        </p:spPr>
        <p:txBody>
          <a:bodyPr wrap="none" rtlCol="0">
            <a:spAutoFit/>
          </a:bodyPr>
          <a:lstStyle/>
          <a:p>
            <a:pPr>
              <a:lnSpc>
                <a:spcPct val="150000"/>
              </a:lnSpc>
              <a:spcAft>
                <a:spcPts val="1200"/>
              </a:spcAft>
            </a:pPr>
            <a:r>
              <a:rPr lang="zh-CN" altLang="en-US" sz="2000" b="1" dirty="0">
                <a:solidFill>
                  <a:srgbClr val="C00000"/>
                </a:solidFill>
                <a:latin typeface="微软雅黑" charset="-122"/>
                <a:ea typeface="微软雅黑" charset="-122"/>
              </a:rPr>
              <a:t>一、关键词所</a:t>
            </a:r>
            <a:r>
              <a:rPr lang="zh-CN" altLang="zh-CN" sz="2000" b="1" dirty="0">
                <a:solidFill>
                  <a:srgbClr val="C00000"/>
                </a:solidFill>
                <a:latin typeface="微软雅黑" charset="-122"/>
                <a:ea typeface="微软雅黑" charset="-122"/>
              </a:rPr>
              <a:t>对应的色彩感知倾向</a:t>
            </a:r>
            <a:r>
              <a:rPr lang="zh-CN" altLang="en-US" sz="2000" b="1" dirty="0">
                <a:solidFill>
                  <a:srgbClr val="C00000"/>
                </a:solidFill>
                <a:latin typeface="微软雅黑" charset="-122"/>
                <a:ea typeface="微软雅黑" charset="-122"/>
              </a:rPr>
              <a:t>：</a:t>
            </a:r>
            <a:endParaRPr lang="en-US" altLang="zh-CN" sz="2000" b="1" dirty="0">
              <a:solidFill>
                <a:srgbClr val="C00000"/>
              </a:solidFill>
              <a:latin typeface="微软雅黑" charset="-122"/>
              <a:ea typeface="微软雅黑" charset="-122"/>
            </a:endParaRPr>
          </a:p>
          <a:p>
            <a:pPr>
              <a:lnSpc>
                <a:spcPct val="150000"/>
              </a:lnSpc>
            </a:pPr>
            <a:r>
              <a:rPr lang="zh-CN" altLang="en-US" sz="2000" dirty="0">
                <a:latin typeface="微软雅黑" charset="-122"/>
                <a:ea typeface="微软雅黑" charset="-122"/>
              </a:rPr>
              <a:t>安全</a:t>
            </a:r>
            <a:r>
              <a:rPr lang="en-US" altLang="zh-CN" sz="2000" dirty="0">
                <a:latin typeface="微软雅黑" charset="-122"/>
                <a:ea typeface="微软雅黑" charset="-122"/>
              </a:rPr>
              <a:t>——</a:t>
            </a:r>
            <a:r>
              <a:rPr lang="zh-CN" altLang="en-US" sz="2000" dirty="0">
                <a:latin typeface="微软雅黑" charset="-122"/>
                <a:ea typeface="微软雅黑" charset="-122"/>
              </a:rPr>
              <a:t>中饱和度、中明度、偏冷的蓝色</a:t>
            </a:r>
            <a:endParaRPr lang="en-US" altLang="zh-CN" sz="2000" dirty="0">
              <a:latin typeface="微软雅黑" charset="-122"/>
              <a:ea typeface="微软雅黑" charset="-122"/>
            </a:endParaRPr>
          </a:p>
          <a:p>
            <a:pPr>
              <a:lnSpc>
                <a:spcPct val="150000"/>
              </a:lnSpc>
            </a:pPr>
            <a:r>
              <a:rPr lang="zh-CN" altLang="en-US" sz="2000" dirty="0">
                <a:latin typeface="微软雅黑" charset="-122"/>
                <a:ea typeface="微软雅黑" charset="-122"/>
              </a:rPr>
              <a:t>便捷</a:t>
            </a:r>
            <a:r>
              <a:rPr lang="en-US" altLang="zh-CN" sz="2000" dirty="0">
                <a:latin typeface="微软雅黑" charset="-122"/>
                <a:ea typeface="微软雅黑" charset="-122"/>
              </a:rPr>
              <a:t>——</a:t>
            </a:r>
            <a:r>
              <a:rPr lang="zh-CN" altLang="en-US" sz="2000" dirty="0">
                <a:latin typeface="微软雅黑" charset="-122"/>
                <a:ea typeface="微软雅黑" charset="-122"/>
              </a:rPr>
              <a:t>明亮的天空蓝、平静色绿色</a:t>
            </a:r>
            <a:endParaRPr lang="en-US" altLang="zh-CN" sz="2000" dirty="0">
              <a:latin typeface="微软雅黑" charset="-122"/>
              <a:ea typeface="微软雅黑" charset="-122"/>
            </a:endParaRPr>
          </a:p>
          <a:p>
            <a:pPr>
              <a:lnSpc>
                <a:spcPct val="150000"/>
              </a:lnSpc>
            </a:pPr>
            <a:r>
              <a:rPr lang="zh-CN" altLang="en-US" sz="2000" dirty="0">
                <a:latin typeface="微软雅黑" charset="-122"/>
                <a:ea typeface="微软雅黑" charset="-122"/>
              </a:rPr>
              <a:t>专业</a:t>
            </a:r>
            <a:r>
              <a:rPr lang="en-US" altLang="zh-CN" sz="2000" dirty="0">
                <a:latin typeface="微软雅黑" charset="-122"/>
                <a:ea typeface="微软雅黑" charset="-122"/>
              </a:rPr>
              <a:t>——</a:t>
            </a:r>
            <a:r>
              <a:rPr lang="zh-CN" altLang="en-US" sz="2000" dirty="0">
                <a:latin typeface="微软雅黑" charset="-122"/>
                <a:ea typeface="微软雅黑" charset="-122"/>
              </a:rPr>
              <a:t>深色系、低饱和度</a:t>
            </a:r>
            <a:endParaRPr lang="en-US" altLang="zh-CN" sz="2000" dirty="0">
              <a:latin typeface="微软雅黑" charset="-122"/>
              <a:ea typeface="微软雅黑" charset="-122"/>
            </a:endParaRPr>
          </a:p>
          <a:p>
            <a:pPr>
              <a:lnSpc>
                <a:spcPct val="150000"/>
              </a:lnSpc>
            </a:pPr>
            <a:r>
              <a:rPr lang="zh-CN" altLang="en-US" sz="2000" dirty="0">
                <a:latin typeface="微软雅黑" charset="-122"/>
                <a:ea typeface="微软雅黑" charset="-122"/>
              </a:rPr>
              <a:t>信赖</a:t>
            </a:r>
            <a:r>
              <a:rPr lang="en-US" altLang="zh-CN" sz="2000" dirty="0">
                <a:latin typeface="微软雅黑" charset="-122"/>
                <a:ea typeface="微软雅黑" charset="-122"/>
              </a:rPr>
              <a:t>——</a:t>
            </a:r>
            <a:r>
              <a:rPr lang="zh-CN" altLang="en-US" sz="2000" dirty="0">
                <a:latin typeface="微软雅黑" charset="-122"/>
                <a:ea typeface="微软雅黑" charset="-122"/>
              </a:rPr>
              <a:t>低明度、低饱和度、蓝色偏正蓝色</a:t>
            </a:r>
            <a:endParaRPr lang="en-US" altLang="zh-CN" sz="2000" dirty="0">
              <a:latin typeface="微软雅黑" charset="-122"/>
              <a:ea typeface="微软雅黑" charset="-122"/>
            </a:endParaRPr>
          </a:p>
          <a:p>
            <a:pPr>
              <a:lnSpc>
                <a:spcPct val="150000"/>
              </a:lnSpc>
            </a:pPr>
            <a:r>
              <a:rPr lang="zh-CN" altLang="en-US" sz="2000" dirty="0">
                <a:latin typeface="微软雅黑" charset="-122"/>
                <a:ea typeface="微软雅黑" charset="-122"/>
              </a:rPr>
              <a:t>想象力</a:t>
            </a:r>
            <a:r>
              <a:rPr lang="en-US" altLang="zh-CN" sz="2000" dirty="0">
                <a:latin typeface="微软雅黑" charset="-122"/>
                <a:ea typeface="微软雅黑" charset="-122"/>
              </a:rPr>
              <a:t>——</a:t>
            </a:r>
            <a:r>
              <a:rPr lang="zh-CN" altLang="en-US" sz="2000" dirty="0">
                <a:latin typeface="微软雅黑" charset="-122"/>
                <a:ea typeface="微软雅黑" charset="-122"/>
              </a:rPr>
              <a:t>神秘且有空间感的渐变</a:t>
            </a:r>
            <a:endParaRPr lang="zh-CN" altLang="en-US" sz="200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945251" y="1556267"/>
            <a:ext cx="10302558" cy="4079875"/>
          </a:xfrm>
          <a:prstGeom prst="rect">
            <a:avLst/>
          </a:prstGeom>
          <a:noFill/>
        </p:spPr>
        <p:txBody>
          <a:bodyPr wrap="square">
            <a:spAutoFit/>
          </a:bodyPr>
          <a:lstStyle/>
          <a:p>
            <a:pPr algn="just">
              <a:lnSpc>
                <a:spcPct val="150000"/>
              </a:lnSpc>
              <a:spcBef>
                <a:spcPts val="45"/>
              </a:spcBef>
              <a:spcAft>
                <a:spcPts val="25"/>
              </a:spcAft>
            </a:pPr>
            <a:r>
              <a:rPr lang="en-US" altLang="zh-CN" sz="2160" b="1" kern="100" dirty="0">
                <a:solidFill>
                  <a:srgbClr val="C00000"/>
                </a:solidFill>
                <a:effectLst/>
                <a:latin typeface="微软雅黑" charset="-122"/>
                <a:ea typeface="微软雅黑" charset="-122"/>
                <a:cs typeface="Times New Roman" panose="02020603050405020304" pitchFamily="18" charset="0"/>
              </a:rPr>
              <a:t>1.</a:t>
            </a:r>
            <a:r>
              <a:rPr lang="zh-CN" altLang="zh-CN" sz="2160" b="1" kern="100" dirty="0">
                <a:solidFill>
                  <a:srgbClr val="C00000"/>
                </a:solidFill>
                <a:effectLst/>
                <a:latin typeface="微软雅黑" charset="-122"/>
                <a:ea typeface="微软雅黑" charset="-122"/>
                <a:cs typeface="Times New Roman" panose="02020603050405020304" pitchFamily="18" charset="0"/>
              </a:rPr>
              <a:t>色彩对市场营销作用的研究数据</a:t>
            </a:r>
            <a:endParaRPr lang="en-US" altLang="zh-CN" sz="1680" b="1" kern="100" dirty="0">
              <a:solidFill>
                <a:srgbClr val="C00000"/>
              </a:solidFill>
              <a:latin typeface="微软雅黑" charset="-122"/>
              <a:ea typeface="微软雅黑" charset="-122"/>
              <a:cs typeface="Times New Roman" panose="02020603050405020304" pitchFamily="18" charset="0"/>
            </a:endParaRPr>
          </a:p>
          <a:p>
            <a:pPr algn="just">
              <a:lnSpc>
                <a:spcPct val="150000"/>
              </a:lnSpc>
            </a:pPr>
            <a:r>
              <a:rPr lang="zh-CN" altLang="zh-CN" sz="2160" kern="100" dirty="0">
                <a:effectLst/>
                <a:latin typeface="微软雅黑" charset="-122"/>
                <a:ea typeface="微软雅黑" charset="-122"/>
                <a:cs typeface="Times New Roman" panose="02020603050405020304" pitchFamily="18" charset="0"/>
              </a:rPr>
              <a:t>下列统计数据可以显示色彩有能力直接影响购买的决定和利润</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色彩可提高品牌认知度高达</a:t>
            </a:r>
            <a:r>
              <a:rPr lang="en-US" altLang="zh-CN" sz="2160" kern="100" dirty="0">
                <a:effectLst/>
                <a:latin typeface="微软雅黑" charset="-122"/>
                <a:ea typeface="微软雅黑" charset="-122"/>
                <a:cs typeface="Times New Roman" panose="02020603050405020304" pitchFamily="18" charset="0"/>
              </a:rPr>
              <a:t>80% </a:t>
            </a:r>
            <a:r>
              <a:rPr lang="zh-CN" altLang="zh-CN"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色彩可帮助增加读者人数多达</a:t>
            </a:r>
            <a:r>
              <a:rPr lang="en-US" altLang="zh-CN" sz="2160" kern="100" dirty="0">
                <a:effectLst/>
                <a:latin typeface="微软雅黑" charset="-122"/>
                <a:ea typeface="微软雅黑" charset="-122"/>
                <a:cs typeface="Times New Roman" panose="02020603050405020304" pitchFamily="18" charset="0"/>
              </a:rPr>
              <a:t>40%</a:t>
            </a:r>
            <a:r>
              <a:rPr lang="zh-CN" altLang="zh-CN"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色彩可加速学习</a:t>
            </a:r>
            <a:r>
              <a:rPr lang="en-US" altLang="zh-CN" sz="2160" kern="100" dirty="0">
                <a:effectLst/>
                <a:latin typeface="微软雅黑" charset="-122"/>
                <a:ea typeface="微软雅黑" charset="-122"/>
                <a:cs typeface="Times New Roman" panose="02020603050405020304" pitchFamily="18" charset="0"/>
              </a:rPr>
              <a:t>55%-78%</a:t>
            </a:r>
            <a:r>
              <a:rPr lang="zh-CN" altLang="zh-CN"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色彩可增强理解力达</a:t>
            </a:r>
            <a:r>
              <a:rPr lang="en-US" altLang="zh-CN" sz="2160" kern="100" dirty="0">
                <a:effectLst/>
                <a:latin typeface="微软雅黑" charset="-122"/>
                <a:ea typeface="微软雅黑" charset="-122"/>
                <a:cs typeface="Times New Roman" panose="02020603050405020304" pitchFamily="18" charset="0"/>
              </a:rPr>
              <a:t>73%</a:t>
            </a:r>
            <a:r>
              <a:rPr lang="zh-CN" altLang="zh-CN"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彩色广告比黑白广告的阅读者多</a:t>
            </a:r>
            <a:r>
              <a:rPr lang="en-US" altLang="zh-CN" sz="2160" kern="100" dirty="0">
                <a:effectLst/>
                <a:latin typeface="微软雅黑" charset="-122"/>
                <a:ea typeface="微软雅黑" charset="-122"/>
                <a:cs typeface="Times New Roman" panose="02020603050405020304" pitchFamily="18" charset="0"/>
              </a:rPr>
              <a:t>42% </a:t>
            </a:r>
            <a:r>
              <a:rPr lang="zh-CN" altLang="zh-CN"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a:p>
            <a:pPr algn="just">
              <a:lnSpc>
                <a:spcPct val="150000"/>
              </a:lnSpc>
            </a:pPr>
            <a:r>
              <a:rPr lang="en-US" altLang="zh-CN" sz="2160" kern="100" dirty="0">
                <a:effectLst/>
                <a:latin typeface="微软雅黑" charset="-122"/>
                <a:ea typeface="微软雅黑" charset="-122"/>
                <a:cs typeface="Times New Roman" panose="02020603050405020304" pitchFamily="18" charset="0"/>
              </a:rPr>
              <a:t> </a:t>
            </a:r>
            <a:r>
              <a:rPr lang="zh-CN" altLang="zh-CN" sz="2160" kern="100" dirty="0">
                <a:effectLst/>
                <a:latin typeface="微软雅黑" charset="-122"/>
                <a:ea typeface="微软雅黑" charset="-122"/>
                <a:cs typeface="Times New Roman" panose="02020603050405020304" pitchFamily="18" charset="0"/>
              </a:rPr>
              <a:t>在消费者决定是否购买上，颜色因素占</a:t>
            </a:r>
            <a:r>
              <a:rPr lang="en-US" altLang="zh-CN" sz="2160" kern="100" dirty="0">
                <a:effectLst/>
                <a:latin typeface="微软雅黑" charset="-122"/>
                <a:ea typeface="微软雅黑" charset="-122"/>
                <a:cs typeface="Times New Roman" panose="02020603050405020304" pitchFamily="18" charset="0"/>
              </a:rPr>
              <a:t> 85%</a:t>
            </a:r>
            <a:r>
              <a:rPr lang="zh-CN" altLang="zh-CN" sz="2160" kern="100" dirty="0">
                <a:effectLst/>
                <a:latin typeface="微软雅黑" charset="-122"/>
                <a:ea typeface="微软雅黑" charset="-122"/>
                <a:cs typeface="Times New Roman" panose="02020603050405020304" pitchFamily="18" charset="0"/>
              </a:rPr>
              <a:t>之多</a:t>
            </a:r>
            <a:r>
              <a:rPr lang="zh-CN" altLang="en-US" sz="2160" kern="100" dirty="0">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945854" y="5859514"/>
            <a:ext cx="1939925" cy="312420"/>
          </a:xfrm>
          <a:prstGeom prst="rect">
            <a:avLst/>
          </a:prstGeom>
        </p:spPr>
        <p:txBody>
          <a:bodyPr wrap="none">
            <a:spAutoFit/>
          </a:bodyPr>
          <a:lstStyle/>
          <a:p>
            <a:pPr>
              <a:spcAft>
                <a:spcPts val="1690"/>
              </a:spcAft>
            </a:pPr>
            <a:r>
              <a:rPr lang="en-US" altLang="zh-CN" sz="1265" kern="0" spc="8" dirty="0">
                <a:solidFill>
                  <a:srgbClr val="525252"/>
                </a:solidFill>
                <a:latin typeface="微软雅黑" charset="-122"/>
                <a:cs typeface="宋体" pitchFamily="2" charset="-122"/>
              </a:rPr>
              <a:t> </a:t>
            </a:r>
            <a:r>
              <a:rPr lang="zh-CN" altLang="zh-CN" sz="1440" kern="0" spc="8" dirty="0">
                <a:latin typeface="微软雅黑" charset="-122"/>
                <a:ea typeface="微软雅黑" charset="-122"/>
                <a:cs typeface="宋体" pitchFamily="2" charset="-122"/>
              </a:rPr>
              <a:t>品牌色 – 色彩配图</a:t>
            </a:r>
            <a:r>
              <a:rPr lang="en-US" altLang="zh-CN" sz="1440" kern="0" spc="8" dirty="0">
                <a:latin typeface="微软雅黑" charset="-122"/>
                <a:ea typeface="微软雅黑" charset="-122"/>
                <a:cs typeface="宋体" pitchFamily="2" charset="-122"/>
              </a:rPr>
              <a:t>1</a:t>
            </a:r>
            <a:endParaRPr lang="zh-CN" altLang="zh-CN" sz="1440" kern="100" dirty="0">
              <a:latin typeface="微软雅黑" charset="-122"/>
              <a:ea typeface="微软雅黑" charset="-122"/>
              <a:cs typeface="Times New Roman" panose="02020603050405020304" pitchFamily="18" charset="0"/>
            </a:endParaRPr>
          </a:p>
        </p:txBody>
      </p:sp>
      <p:sp>
        <p:nvSpPr>
          <p:cNvPr id="4"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10" name="TextBox 9"/>
          <p:cNvSpPr txBox="1"/>
          <p:nvPr/>
        </p:nvSpPr>
        <p:spPr>
          <a:xfrm>
            <a:off x="918210" y="1329055"/>
            <a:ext cx="1456055" cy="398780"/>
          </a:xfrm>
          <a:prstGeom prst="rect">
            <a:avLst/>
          </a:prstGeom>
          <a:noFill/>
        </p:spPr>
        <p:txBody>
          <a:bodyPr wrap="none" rtlCol="0">
            <a:spAutoFit/>
          </a:bodyPr>
          <a:lstStyle/>
          <a:p>
            <a:r>
              <a:rPr lang="zh-CN" altLang="en-US" sz="2000" b="1" dirty="0">
                <a:solidFill>
                  <a:srgbClr val="C00000"/>
                </a:solidFill>
                <a:latin typeface="微软雅黑" charset="-122"/>
                <a:ea typeface="微软雅黑" charset="-122"/>
              </a:rPr>
              <a:t>二、品牌色</a:t>
            </a:r>
            <a:endParaRPr lang="zh-CN" altLang="en-US" sz="2000" b="1" dirty="0">
              <a:solidFill>
                <a:srgbClr val="C00000"/>
              </a:solidFill>
              <a:latin typeface="微软雅黑" charset="-122"/>
              <a:ea typeface="微软雅黑" charset="-122"/>
            </a:endParaRPr>
          </a:p>
        </p:txBody>
      </p:sp>
      <p:pic>
        <p:nvPicPr>
          <p:cNvPr id="64514" name="Picture 2" descr="https://image.uisdc.com/wp-content/uploads/2018/04/uisdc-zf-20180408-1.jpg"/>
          <p:cNvPicPr>
            <a:picLocks noChangeAspect="1" noChangeArrowheads="1"/>
          </p:cNvPicPr>
          <p:nvPr/>
        </p:nvPicPr>
        <p:blipFill>
          <a:blip r:embed="rId1" cstate="print"/>
          <a:srcRect/>
          <a:stretch>
            <a:fillRect/>
          </a:stretch>
        </p:blipFill>
        <p:spPr bwMode="auto">
          <a:xfrm>
            <a:off x="2773680" y="3529965"/>
            <a:ext cx="6233465" cy="2331720"/>
          </a:xfrm>
          <a:prstGeom prst="rect">
            <a:avLst/>
          </a:prstGeom>
          <a:noFill/>
        </p:spPr>
      </p:pic>
      <p:sp>
        <p:nvSpPr>
          <p:cNvPr id="64515" name="Rectangle 3"/>
          <p:cNvSpPr>
            <a:spLocks noChangeArrowheads="1"/>
          </p:cNvSpPr>
          <p:nvPr/>
        </p:nvSpPr>
        <p:spPr bwMode="auto">
          <a:xfrm>
            <a:off x="918210" y="1886904"/>
            <a:ext cx="10344150" cy="1494155"/>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50000"/>
              </a:lnSpc>
              <a:spcBef>
                <a:spcPct val="0"/>
              </a:spcBef>
              <a:spcAft>
                <a:spcPct val="0"/>
              </a:spcAft>
              <a:buClrTx/>
              <a:buSzTx/>
              <a:buFontTx/>
              <a:buNone/>
            </a:pPr>
            <a:r>
              <a:rPr kumimoji="0" 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品牌色的色值的</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 </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HSB = 205</a:t>
            </a:r>
            <a:r>
              <a:rPr lang="zh-CN" altLang="en-US" sz="2000" dirty="0">
                <a:latin typeface="微软雅黑" charset="-122"/>
                <a:ea typeface="微软雅黑" charset="-122"/>
                <a:cs typeface="Times New Roman" panose="02020603050405020304" pitchFamily="18" charset="0"/>
              </a:rPr>
              <a:t>、</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93</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91</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。为方便后面辅助色的取色范围，将品牌色的色相加减</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15</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，每加减</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15</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得到一个同色系色相（</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24</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色的</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360°</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色环上，每一个色相的角度为</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15°</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），最终得到</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24</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色。</a:t>
            </a:r>
            <a:endParaRPr kumimoji="0" lang="zh-CN" altLang="en-US" sz="200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06780" y="1432303"/>
            <a:ext cx="10378440" cy="4399915"/>
          </a:xfrm>
          <a:prstGeom prst="rect">
            <a:avLst/>
          </a:prstGeom>
        </p:spPr>
        <p:txBody>
          <a:bodyPr wrap="square">
            <a:spAutoFit/>
          </a:bodyPr>
          <a:lstStyle/>
          <a:p>
            <a:pPr>
              <a:lnSpc>
                <a:spcPct val="150000"/>
              </a:lnSpc>
              <a:spcAft>
                <a:spcPts val="1200"/>
              </a:spcAft>
            </a:pPr>
            <a:r>
              <a:rPr lang="en-US" altLang="zh-CN" sz="2000" b="1" dirty="0">
                <a:solidFill>
                  <a:srgbClr val="C00000"/>
                </a:solidFill>
                <a:latin typeface="微软雅黑" charset="-122"/>
                <a:ea typeface="微软雅黑" charset="-122"/>
              </a:rPr>
              <a:t>1.</a:t>
            </a:r>
            <a:r>
              <a:rPr lang="zh-CN" altLang="en-US" sz="2000" b="1" dirty="0">
                <a:solidFill>
                  <a:srgbClr val="C00000"/>
                </a:solidFill>
                <a:latin typeface="微软雅黑" charset="-122"/>
                <a:ea typeface="微软雅黑" charset="-122"/>
              </a:rPr>
              <a:t>配色所遵循的主要原则</a:t>
            </a:r>
            <a:endParaRPr lang="zh-CN" altLang="en-US" sz="2000" b="1" dirty="0">
              <a:solidFill>
                <a:srgbClr val="C00000"/>
              </a:solidFill>
              <a:latin typeface="微软雅黑" charset="-122"/>
              <a:ea typeface="微软雅黑" charset="-122"/>
            </a:endParaRPr>
          </a:p>
          <a:p>
            <a:pPr>
              <a:lnSpc>
                <a:spcPct val="150000"/>
              </a:lnSpc>
              <a:spcAft>
                <a:spcPts val="1200"/>
              </a:spcAft>
            </a:pPr>
            <a:r>
              <a:rPr lang="zh-CN" altLang="en-US" sz="2000" b="1" dirty="0">
                <a:solidFill>
                  <a:srgbClr val="C00000"/>
                </a:solidFill>
                <a:latin typeface="微软雅黑" charset="-122"/>
                <a:ea typeface="微软雅黑" charset="-122"/>
              </a:rPr>
              <a:t>同色系配色为主导，多色搭配为辅。</a:t>
            </a:r>
            <a:endParaRPr lang="zh-CN" altLang="en-US" sz="2000" b="1" dirty="0">
              <a:solidFill>
                <a:srgbClr val="C00000"/>
              </a:solidFill>
              <a:latin typeface="微软雅黑" charset="-122"/>
              <a:ea typeface="微软雅黑" charset="-122"/>
            </a:endParaRPr>
          </a:p>
          <a:p>
            <a:pPr>
              <a:lnSpc>
                <a:spcPct val="150000"/>
              </a:lnSpc>
              <a:spcAft>
                <a:spcPts val="1200"/>
              </a:spcAft>
            </a:pPr>
            <a:r>
              <a:rPr lang="zh-CN" altLang="en-US" sz="2000" dirty="0">
                <a:latin typeface="微软雅黑" charset="-122"/>
                <a:ea typeface="微软雅黑" charset="-122"/>
              </a:rPr>
              <a:t>同色系为统一的色相，使用中可以加深品牌色的感知，可以让界面更有层次，同时可以让界面保持色彩上的一致性。</a:t>
            </a:r>
            <a:endParaRPr lang="en-US" altLang="zh-CN" sz="2000" dirty="0">
              <a:latin typeface="微软雅黑" charset="-122"/>
              <a:ea typeface="微软雅黑" charset="-122"/>
            </a:endParaRPr>
          </a:p>
          <a:p>
            <a:pPr>
              <a:lnSpc>
                <a:spcPct val="150000"/>
              </a:lnSpc>
              <a:spcAft>
                <a:spcPts val="1200"/>
              </a:spcAft>
            </a:pPr>
            <a:r>
              <a:rPr lang="zh-CN" altLang="en-US" sz="2000" dirty="0">
                <a:latin typeface="微软雅黑" charset="-122"/>
                <a:ea typeface="微软雅黑" charset="-122"/>
              </a:rPr>
              <a:t>由于业务的多样化需要多色搭配为辅。</a:t>
            </a:r>
            <a:r>
              <a:rPr lang="zh-CN" altLang="zh-CN" sz="2000" dirty="0">
                <a:latin typeface="微软雅黑" charset="-122"/>
                <a:ea typeface="微软雅黑" charset="-122"/>
              </a:rPr>
              <a:t>需要通过辅助色来帮助我们在整个巨大的产品体系中，更能清晰传达出带有情感化色彩的一些理念。既要通过常规功能制定一些通用性的辅助色彩，也要根据目前产品业务的使用场景，增加多色相的辅助配色。</a:t>
            </a:r>
            <a:endParaRPr lang="en-US" altLang="zh-CN" sz="2000" dirty="0">
              <a:latin typeface="微软雅黑" charset="-122"/>
              <a:ea typeface="微软雅黑" charset="-122"/>
            </a:endParaRPr>
          </a:p>
          <a:p>
            <a:pPr>
              <a:lnSpc>
                <a:spcPct val="150000"/>
              </a:lnSpc>
              <a:spcAft>
                <a:spcPts val="1200"/>
              </a:spcAft>
            </a:pPr>
            <a:endParaRPr lang="zh-CN" altLang="en-US" sz="200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内部教程！超详细的支付宝设计规范之配色篇"/>
          <p:cNvPicPr/>
          <p:nvPr/>
        </p:nvPicPr>
        <p:blipFill>
          <a:blip r:embed="rId1" cstate="print"/>
          <a:srcRect/>
          <a:stretch>
            <a:fillRect/>
          </a:stretch>
        </p:blipFill>
        <p:spPr bwMode="auto">
          <a:xfrm>
            <a:off x="936134" y="3454575"/>
            <a:ext cx="2389063" cy="2254188"/>
          </a:xfrm>
          <a:prstGeom prst="rect">
            <a:avLst/>
          </a:prstGeom>
          <a:noFill/>
          <a:ln w="9525">
            <a:noFill/>
            <a:miter lim="800000"/>
            <a:headEnd/>
            <a:tailEnd/>
          </a:ln>
        </p:spPr>
      </p:pic>
      <p:pic>
        <p:nvPicPr>
          <p:cNvPr id="5" name="图片 4" descr="内部教程！超详细的支付宝设计规范之配色篇"/>
          <p:cNvPicPr/>
          <p:nvPr/>
        </p:nvPicPr>
        <p:blipFill>
          <a:blip r:embed="rId2" cstate="print"/>
          <a:srcRect/>
          <a:stretch>
            <a:fillRect/>
          </a:stretch>
        </p:blipFill>
        <p:spPr bwMode="auto">
          <a:xfrm>
            <a:off x="3398862" y="3456701"/>
            <a:ext cx="3663050" cy="2251876"/>
          </a:xfrm>
          <a:prstGeom prst="rect">
            <a:avLst/>
          </a:prstGeom>
          <a:noFill/>
          <a:ln w="9525">
            <a:noFill/>
            <a:miter lim="800000"/>
            <a:headEnd/>
            <a:tailEnd/>
          </a:ln>
        </p:spPr>
      </p:pic>
      <p:sp>
        <p:nvSpPr>
          <p:cNvPr id="6" name="矩形 5"/>
          <p:cNvSpPr/>
          <p:nvPr/>
        </p:nvSpPr>
        <p:spPr>
          <a:xfrm>
            <a:off x="3827477" y="6032465"/>
            <a:ext cx="243713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对比色辅助色 – 色彩配图</a:t>
            </a:r>
            <a:r>
              <a:rPr lang="en-US" altLang="zh-CN" sz="1440" kern="0" spc="8" dirty="0">
                <a:latin typeface="微软雅黑" charset="-122"/>
                <a:ea typeface="微软雅黑" charset="-122"/>
                <a:cs typeface="宋体" pitchFamily="2" charset="-122"/>
              </a:rPr>
              <a:t>3</a:t>
            </a:r>
            <a:endParaRPr lang="zh-CN" altLang="zh-CN" sz="1440" kern="100" dirty="0">
              <a:latin typeface="微软雅黑" charset="-122"/>
              <a:ea typeface="微软雅黑" charset="-122"/>
              <a:cs typeface="Times New Roman" panose="02020603050405020304" pitchFamily="18" charset="0"/>
            </a:endParaRPr>
          </a:p>
        </p:txBody>
      </p:sp>
      <p:sp>
        <p:nvSpPr>
          <p:cNvPr id="7" name="矩形 6"/>
          <p:cNvSpPr/>
          <p:nvPr/>
        </p:nvSpPr>
        <p:spPr>
          <a:xfrm>
            <a:off x="936134" y="6032465"/>
            <a:ext cx="243713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邻近色辅助色 – 色彩配图</a:t>
            </a:r>
            <a:r>
              <a:rPr lang="en-US" altLang="zh-CN" sz="1440" kern="0" spc="8" dirty="0">
                <a:latin typeface="微软雅黑" charset="-122"/>
                <a:ea typeface="微软雅黑" charset="-122"/>
                <a:cs typeface="宋体" pitchFamily="2" charset="-122"/>
              </a:rPr>
              <a:t>2</a:t>
            </a:r>
            <a:endParaRPr lang="zh-CN" altLang="zh-CN" sz="1440" kern="100" dirty="0">
              <a:latin typeface="微软雅黑" charset="-122"/>
              <a:ea typeface="微软雅黑" charset="-122"/>
              <a:cs typeface="Times New Roman" panose="02020603050405020304" pitchFamily="18" charset="0"/>
            </a:endParaRPr>
          </a:p>
        </p:txBody>
      </p:sp>
      <p:pic>
        <p:nvPicPr>
          <p:cNvPr id="8" name="图片 7" descr="内部教程！超详细的支付宝设计规范之配色篇"/>
          <p:cNvPicPr/>
          <p:nvPr/>
        </p:nvPicPr>
        <p:blipFill>
          <a:blip r:embed="rId3" cstate="print"/>
          <a:srcRect/>
          <a:stretch>
            <a:fillRect/>
          </a:stretch>
        </p:blipFill>
        <p:spPr bwMode="auto">
          <a:xfrm>
            <a:off x="7135578" y="3454575"/>
            <a:ext cx="4180610" cy="2257747"/>
          </a:xfrm>
          <a:prstGeom prst="rect">
            <a:avLst/>
          </a:prstGeom>
          <a:noFill/>
          <a:ln w="9525">
            <a:noFill/>
            <a:miter lim="800000"/>
            <a:headEnd/>
            <a:tailEnd/>
          </a:ln>
        </p:spPr>
      </p:pic>
      <p:sp>
        <p:nvSpPr>
          <p:cNvPr id="9" name="矩形 8"/>
          <p:cNvSpPr/>
          <p:nvPr/>
        </p:nvSpPr>
        <p:spPr>
          <a:xfrm>
            <a:off x="8148731" y="6032465"/>
            <a:ext cx="2313940" cy="312420"/>
          </a:xfrm>
          <a:prstGeom prst="rect">
            <a:avLst/>
          </a:prstGeom>
        </p:spPr>
        <p:txBody>
          <a:bodyPr wrap="none">
            <a:spAutoFit/>
          </a:bodyPr>
          <a:lstStyle/>
          <a:p>
            <a:pPr>
              <a:spcAft>
                <a:spcPts val="1690"/>
              </a:spcAft>
            </a:pPr>
            <a:r>
              <a:rPr lang="en-US" altLang="zh-CN" sz="1440" kern="0" spc="8" dirty="0">
                <a:latin typeface="微软雅黑" charset="-122"/>
                <a:ea typeface="微软雅黑" charset="-122"/>
                <a:cs typeface="宋体" pitchFamily="2" charset="-122"/>
              </a:rPr>
              <a:t> </a:t>
            </a:r>
            <a:r>
              <a:rPr lang="zh-CN" altLang="zh-CN" sz="1440" kern="0" spc="8" dirty="0">
                <a:latin typeface="微软雅黑" charset="-122"/>
                <a:ea typeface="微软雅黑" charset="-122"/>
                <a:cs typeface="宋体" pitchFamily="2" charset="-122"/>
              </a:rPr>
              <a:t>校验辅助色 – 色彩配图</a:t>
            </a:r>
            <a:r>
              <a:rPr lang="en-US" altLang="zh-CN" sz="1440" kern="0" spc="8" dirty="0">
                <a:latin typeface="微软雅黑" charset="-122"/>
                <a:ea typeface="微软雅黑" charset="-122"/>
                <a:cs typeface="宋体" pitchFamily="2" charset="-122"/>
              </a:rPr>
              <a:t>5</a:t>
            </a:r>
            <a:endParaRPr lang="zh-CN" altLang="zh-CN" sz="1440" kern="100" dirty="0">
              <a:latin typeface="微软雅黑" charset="-122"/>
              <a:ea typeface="微软雅黑" charset="-122"/>
              <a:cs typeface="Times New Roman" panose="02020603050405020304" pitchFamily="18" charset="0"/>
            </a:endParaRPr>
          </a:p>
        </p:txBody>
      </p:sp>
      <p:sp>
        <p:nvSpPr>
          <p:cNvPr id="63489" name="Rectangle 1"/>
          <p:cNvSpPr>
            <a:spLocks noChangeArrowheads="1"/>
          </p:cNvSpPr>
          <p:nvPr/>
        </p:nvSpPr>
        <p:spPr bwMode="auto">
          <a:xfrm>
            <a:off x="895349" y="1135380"/>
            <a:ext cx="10378441" cy="145669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en-US" altLang="zh-CN" sz="2000" b="1"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2. </a:t>
            </a:r>
            <a:r>
              <a:rPr kumimoji="0" lang="zh-CN" altLang="en-US" sz="2000" b="1"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辅助色</a:t>
            </a:r>
            <a:endParaRPr kumimoji="0" lang="zh-CN" altLang="en-US" sz="2000" b="1" i="0" u="none" strike="noStrike" cap="none" normalizeH="0" baseline="0" dirty="0">
              <a:ln>
                <a:noFill/>
              </a:ln>
              <a:solidFill>
                <a:srgbClr val="C00000"/>
              </a:solidFill>
              <a:effectLst/>
              <a:latin typeface="微软雅黑" charset="-122"/>
              <a:ea typeface="微软雅黑" charset="-122"/>
              <a:cs typeface="宋体" pitchFamily="2" charset="-122"/>
            </a:endParaRPr>
          </a:p>
          <a:p>
            <a:pPr marL="0" marR="0" lvl="0" indent="0" algn="just" defTabSz="914400" rtl="0" eaLnBrk="0" fontAlgn="base" latinLnBrk="0" hangingPunct="0">
              <a:lnSpc>
                <a:spcPct val="150000"/>
              </a:lnSpc>
              <a:spcBef>
                <a:spcPct val="0"/>
              </a:spcBef>
              <a:spcAft>
                <a:spcPct val="0"/>
              </a:spcAft>
              <a:buClrTx/>
              <a:buSzTx/>
              <a:buFontTx/>
              <a:buNone/>
            </a:pPr>
            <a:r>
              <a:rPr kumimoji="0" lang="zh-CN" altLang="en-US" sz="192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在支付宝整个客户端的色彩使用中，有多类相近明度、相近纯度，但是不同色相的颜色来代表我们不同产品的性格，因此选取了类似色、互补色、中性色三种辅助色系，来制定辅助色。</a:t>
            </a:r>
            <a:endParaRPr kumimoji="0" lang="zh-CN" altLang="en-US" sz="192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内部教程！超详细的支付宝设计规范之配色篇"/>
          <p:cNvPicPr/>
          <p:nvPr/>
        </p:nvPicPr>
        <p:blipFill>
          <a:blip r:embed="rId1" cstate="print"/>
          <a:srcRect/>
          <a:stretch>
            <a:fillRect/>
          </a:stretch>
        </p:blipFill>
        <p:spPr bwMode="auto">
          <a:xfrm>
            <a:off x="8457073" y="2268220"/>
            <a:ext cx="2656696" cy="2427718"/>
          </a:xfrm>
          <a:prstGeom prst="rect">
            <a:avLst/>
          </a:prstGeom>
          <a:noFill/>
          <a:ln w="9525">
            <a:noFill/>
            <a:miter lim="800000"/>
            <a:headEnd/>
            <a:tailEnd/>
          </a:ln>
        </p:spPr>
      </p:pic>
      <p:sp>
        <p:nvSpPr>
          <p:cNvPr id="7" name="矩形 6"/>
          <p:cNvSpPr/>
          <p:nvPr/>
        </p:nvSpPr>
        <p:spPr>
          <a:xfrm>
            <a:off x="8594234" y="5442550"/>
            <a:ext cx="243713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邻近色辅助色 – 色彩配图</a:t>
            </a:r>
            <a:r>
              <a:rPr lang="en-US" altLang="zh-CN" sz="1440" kern="0" spc="8" dirty="0">
                <a:latin typeface="微软雅黑" charset="-122"/>
                <a:ea typeface="微软雅黑" charset="-122"/>
                <a:cs typeface="宋体" pitchFamily="2" charset="-122"/>
              </a:rPr>
              <a:t>2</a:t>
            </a:r>
            <a:endParaRPr lang="zh-CN" altLang="zh-CN" sz="1440" kern="100" dirty="0">
              <a:latin typeface="微软雅黑" charset="-122"/>
              <a:ea typeface="微软雅黑" charset="-122"/>
              <a:cs typeface="Times New Roman" panose="02020603050405020304" pitchFamily="18" charset="0"/>
            </a:endParaRPr>
          </a:p>
        </p:txBody>
      </p:sp>
      <p:sp>
        <p:nvSpPr>
          <p:cNvPr id="63489" name="Rectangle 1"/>
          <p:cNvSpPr>
            <a:spLocks noChangeArrowheads="1"/>
          </p:cNvSpPr>
          <p:nvPr/>
        </p:nvSpPr>
        <p:spPr bwMode="auto">
          <a:xfrm>
            <a:off x="883919" y="1513523"/>
            <a:ext cx="6492241" cy="4115435"/>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类似色做辅助色</a:t>
            </a:r>
            <a:endParaRPr kumimoji="0" lang="zh-CN" altLang="en-US" sz="2000" b="0" i="0" u="none" strike="noStrike" cap="none" normalizeH="0" baseline="0" dirty="0">
              <a:ln>
                <a:noFill/>
              </a:ln>
              <a:solidFill>
                <a:srgbClr val="C00000"/>
              </a:solidFill>
              <a:effectLst/>
              <a:latin typeface="微软雅黑" charset="-122"/>
              <a:ea typeface="微软雅黑" charset="-122"/>
              <a:cs typeface="宋体" pitchFamily="2" charset="-122"/>
            </a:endParaRPr>
          </a:p>
          <a:p>
            <a:pPr algn="just">
              <a:lnSpc>
                <a:spcPct val="150000"/>
              </a:lnSpc>
            </a:pPr>
            <a:r>
              <a:rPr lang="zh-CN" altLang="zh-CN" sz="1920" dirty="0">
                <a:latin typeface="微软雅黑" charset="-122"/>
                <a:ea typeface="微软雅黑" charset="-122"/>
              </a:rPr>
              <a:t>类似色为色环上相差</a:t>
            </a:r>
            <a:r>
              <a:rPr lang="en-US" altLang="zh-CN" sz="1920" dirty="0">
                <a:latin typeface="微软雅黑" charset="-122"/>
                <a:ea typeface="微软雅黑" charset="-122"/>
              </a:rPr>
              <a:t>30</a:t>
            </a:r>
            <a:r>
              <a:rPr lang="zh-CN" altLang="zh-CN" sz="1920" dirty="0">
                <a:latin typeface="微软雅黑" charset="-122"/>
                <a:ea typeface="微软雅黑" charset="-122"/>
              </a:rPr>
              <a:t>°以内的颜色，与品牌色的冷暖性质一致，色调统一和谐，情感特性一致，色相过渡柔和、自然。</a:t>
            </a:r>
            <a:endParaRPr lang="zh-CN" altLang="zh-CN" sz="1920" dirty="0">
              <a:latin typeface="微软雅黑" charset="-122"/>
              <a:ea typeface="微软雅黑" charset="-122"/>
            </a:endParaRPr>
          </a:p>
          <a:p>
            <a:pPr algn="just">
              <a:lnSpc>
                <a:spcPct val="150000"/>
              </a:lnSpc>
            </a:pPr>
            <a:r>
              <a:rPr lang="zh-CN" altLang="zh-CN" sz="1920" dirty="0">
                <a:latin typeface="微软雅黑" charset="-122"/>
                <a:ea typeface="微软雅黑" charset="-122"/>
              </a:rPr>
              <a:t>品牌色的色相为</a:t>
            </a:r>
            <a:r>
              <a:rPr lang="en-US" altLang="zh-CN" sz="1920" dirty="0">
                <a:latin typeface="微软雅黑" charset="-122"/>
                <a:ea typeface="微软雅黑" charset="-122"/>
              </a:rPr>
              <a:t> H = 205 </a:t>
            </a:r>
            <a:r>
              <a:rPr lang="zh-CN" altLang="zh-CN" sz="1920" dirty="0">
                <a:latin typeface="微软雅黑" charset="-122"/>
                <a:ea typeface="微软雅黑" charset="-122"/>
              </a:rPr>
              <a:t>，邻近色的色相应为</a:t>
            </a:r>
            <a:r>
              <a:rPr lang="en-US" altLang="zh-CN" sz="1920" dirty="0">
                <a:latin typeface="微软雅黑" charset="-122"/>
                <a:ea typeface="微软雅黑" charset="-122"/>
              </a:rPr>
              <a:t> 175(H-30) 235(H+30)</a:t>
            </a:r>
            <a:r>
              <a:rPr lang="zh-CN" altLang="zh-CN" sz="1920" dirty="0">
                <a:latin typeface="微软雅黑" charset="-122"/>
                <a:ea typeface="微软雅黑" charset="-122"/>
              </a:rPr>
              <a:t>。</a:t>
            </a:r>
            <a:endParaRPr lang="zh-CN" altLang="zh-CN" sz="1920" dirty="0">
              <a:latin typeface="微软雅黑" charset="-122"/>
              <a:ea typeface="微软雅黑" charset="-122"/>
            </a:endParaRPr>
          </a:p>
          <a:p>
            <a:pPr algn="just">
              <a:lnSpc>
                <a:spcPct val="150000"/>
              </a:lnSpc>
            </a:pPr>
            <a:r>
              <a:rPr lang="zh-CN" altLang="zh-CN" sz="1920" dirty="0">
                <a:latin typeface="微软雅黑" charset="-122"/>
                <a:ea typeface="微软雅黑" charset="-122"/>
              </a:rPr>
              <a:t>色相</a:t>
            </a:r>
            <a:r>
              <a:rPr lang="en-US" altLang="zh-CN" sz="1920" dirty="0">
                <a:latin typeface="微软雅黑" charset="-122"/>
                <a:ea typeface="微软雅黑" charset="-122"/>
              </a:rPr>
              <a:t>235</a:t>
            </a:r>
            <a:r>
              <a:rPr lang="zh-CN" altLang="zh-CN" sz="1920" dirty="0">
                <a:latin typeface="微软雅黑" charset="-122"/>
                <a:ea typeface="微软雅黑" charset="-122"/>
              </a:rPr>
              <a:t>的色值与品牌色色彩倾向太类似，所以最后选择色相</a:t>
            </a:r>
            <a:r>
              <a:rPr lang="en-US" altLang="zh-CN" sz="1920" dirty="0">
                <a:latin typeface="微软雅黑" charset="-122"/>
                <a:ea typeface="微软雅黑" charset="-122"/>
              </a:rPr>
              <a:t>175</a:t>
            </a:r>
            <a:r>
              <a:rPr lang="zh-CN" altLang="zh-CN" sz="1920" dirty="0">
                <a:latin typeface="微软雅黑" charset="-122"/>
                <a:ea typeface="微软雅黑" charset="-122"/>
              </a:rPr>
              <a:t>的色值，与品牌色的冷暖性质一致，又有关键词便捷和想象力之意。</a:t>
            </a:r>
            <a:endParaRPr kumimoji="0" lang="zh-CN" altLang="en-US" sz="192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918209" y="1541782"/>
            <a:ext cx="6492241" cy="3802380"/>
          </a:xfrm>
          <a:prstGeom prst="rect">
            <a:avLst/>
          </a:prstGeom>
          <a:noFill/>
          <a:ln w="9525">
            <a:noFill/>
            <a:miter lim="800000"/>
          </a:ln>
          <a:effectLst/>
        </p:spPr>
        <p:txBody>
          <a:bodyPr vert="horz" wrap="square" lIns="109728" tIns="54864" rIns="109728" bIns="54864" numCol="1" anchor="ctr" anchorCtr="0" compatLnSpc="1">
            <a:spAutoFit/>
          </a:bodyPr>
          <a:lstStyle/>
          <a:p>
            <a:pPr>
              <a:lnSpc>
                <a:spcPct val="150000"/>
              </a:lnSpc>
            </a:pPr>
            <a:r>
              <a:rPr lang="zh-CN" altLang="en-US" sz="2000" dirty="0">
                <a:solidFill>
                  <a:srgbClr val="C00000"/>
                </a:solidFill>
                <a:latin typeface="微软雅黑" charset="-122"/>
                <a:ea typeface="微软雅黑" charset="-122"/>
              </a:rPr>
              <a:t>互补色做辅助色</a:t>
            </a:r>
            <a:endParaRPr lang="zh-CN" altLang="en-US" sz="2000" dirty="0">
              <a:solidFill>
                <a:srgbClr val="C00000"/>
              </a:solidFill>
              <a:latin typeface="微软雅黑" charset="-122"/>
              <a:ea typeface="微软雅黑" charset="-122"/>
            </a:endParaRPr>
          </a:p>
          <a:p>
            <a:pPr>
              <a:lnSpc>
                <a:spcPct val="150000"/>
              </a:lnSpc>
            </a:pPr>
            <a:r>
              <a:rPr lang="zh-CN" altLang="en-US" sz="2000" dirty="0">
                <a:latin typeface="微软雅黑" charset="-122"/>
                <a:ea typeface="微软雅黑" charset="-122"/>
              </a:rPr>
              <a:t>互补色为色环上相差</a:t>
            </a:r>
            <a:r>
              <a:rPr lang="en-US" altLang="zh-CN" sz="2000" dirty="0">
                <a:latin typeface="微软雅黑" charset="-122"/>
                <a:ea typeface="微软雅黑" charset="-122"/>
              </a:rPr>
              <a:t>180°</a:t>
            </a:r>
            <a:r>
              <a:rPr lang="zh-CN" altLang="en-US" sz="2000" dirty="0">
                <a:latin typeface="微软雅黑" charset="-122"/>
                <a:ea typeface="微软雅黑" charset="-122"/>
              </a:rPr>
              <a:t>的颜色，品牌色的对比色为橙色，与品牌色对比强烈。为了和品牌色、品牌邻近色两个冷色调作为呼应，需要取互补色两个类似色来作为我们最终的辅助色。</a:t>
            </a:r>
            <a:endParaRPr lang="zh-CN" altLang="en-US" sz="2000" dirty="0">
              <a:latin typeface="微软雅黑" charset="-122"/>
              <a:ea typeface="微软雅黑" charset="-122"/>
            </a:endParaRPr>
          </a:p>
          <a:p>
            <a:pPr>
              <a:lnSpc>
                <a:spcPct val="150000"/>
              </a:lnSpc>
            </a:pPr>
            <a:r>
              <a:rPr lang="zh-CN" altLang="en-US" sz="2000" dirty="0">
                <a:latin typeface="微软雅黑" charset="-122"/>
                <a:ea typeface="微软雅黑" charset="-122"/>
              </a:rPr>
              <a:t>品牌色的色相为 </a:t>
            </a:r>
            <a:r>
              <a:rPr lang="en-US" altLang="zh-CN" sz="2000" dirty="0">
                <a:latin typeface="微软雅黑" charset="-122"/>
                <a:ea typeface="微软雅黑" charset="-122"/>
              </a:rPr>
              <a:t>H = 205 </a:t>
            </a:r>
            <a:r>
              <a:rPr lang="zh-CN" altLang="en-US" sz="2000" dirty="0">
                <a:latin typeface="微软雅黑" charset="-122"/>
                <a:ea typeface="微软雅黑" charset="-122"/>
              </a:rPr>
              <a:t>，互补色色相应为 </a:t>
            </a:r>
            <a:r>
              <a:rPr lang="en-US" altLang="zh-CN" sz="2000" dirty="0">
                <a:latin typeface="微软雅黑" charset="-122"/>
                <a:ea typeface="微软雅黑" charset="-122"/>
              </a:rPr>
              <a:t>25 (H-180)</a:t>
            </a:r>
            <a:r>
              <a:rPr lang="zh-CN" altLang="en-US" sz="2000" dirty="0">
                <a:latin typeface="微软雅黑" charset="-122"/>
                <a:ea typeface="微软雅黑" charset="-122"/>
              </a:rPr>
              <a:t>，而该互补色的两个类似色色值分别为 </a:t>
            </a:r>
            <a:r>
              <a:rPr lang="en-US" altLang="zh-CN" sz="2000" dirty="0">
                <a:latin typeface="微软雅黑" charset="-122"/>
                <a:ea typeface="微软雅黑" charset="-122"/>
              </a:rPr>
              <a:t>40</a:t>
            </a:r>
            <a:r>
              <a:rPr lang="zh-CN" altLang="en-US" sz="2000" dirty="0">
                <a:latin typeface="微软雅黑" charset="-122"/>
                <a:ea typeface="微软雅黑" charset="-122"/>
              </a:rPr>
              <a:t>（</a:t>
            </a:r>
            <a:r>
              <a:rPr lang="en-US" altLang="zh-CN" sz="2000" dirty="0">
                <a:latin typeface="微软雅黑" charset="-122"/>
                <a:ea typeface="微软雅黑" charset="-122"/>
              </a:rPr>
              <a:t>25+15</a:t>
            </a:r>
            <a:r>
              <a:rPr lang="zh-CN" altLang="en-US" sz="2000" dirty="0">
                <a:latin typeface="微软雅黑" charset="-122"/>
                <a:ea typeface="微软雅黑" charset="-122"/>
              </a:rPr>
              <a:t>）、</a:t>
            </a:r>
            <a:r>
              <a:rPr lang="en-US" altLang="zh-CN" sz="2000" dirty="0">
                <a:latin typeface="微软雅黑" charset="-122"/>
                <a:ea typeface="微软雅黑" charset="-122"/>
              </a:rPr>
              <a:t>10</a:t>
            </a:r>
            <a:r>
              <a:rPr lang="zh-CN" altLang="en-US" sz="2000" dirty="0">
                <a:latin typeface="微软雅黑" charset="-122"/>
                <a:ea typeface="微软雅黑" charset="-122"/>
              </a:rPr>
              <a:t>（</a:t>
            </a:r>
            <a:r>
              <a:rPr lang="en-US" altLang="zh-CN" sz="2000" dirty="0">
                <a:latin typeface="微软雅黑" charset="-122"/>
                <a:ea typeface="微软雅黑" charset="-122"/>
              </a:rPr>
              <a:t>25-15</a:t>
            </a:r>
            <a:r>
              <a:rPr lang="zh-CN" altLang="en-US" sz="2000" dirty="0">
                <a:latin typeface="微软雅黑" charset="-122"/>
                <a:ea typeface="微软雅黑" charset="-122"/>
              </a:rPr>
              <a:t>。</a:t>
            </a:r>
            <a:endParaRPr lang="zh-CN" altLang="en-US" sz="2000" dirty="0">
              <a:latin typeface="微软雅黑" charset="-122"/>
              <a:ea typeface="微软雅黑" charset="-122"/>
            </a:endParaRPr>
          </a:p>
        </p:txBody>
      </p:sp>
      <p:pic>
        <p:nvPicPr>
          <p:cNvPr id="14" name="图片 13" descr="内部教程！超详细的支付宝设计规范之配色篇"/>
          <p:cNvPicPr/>
          <p:nvPr/>
        </p:nvPicPr>
        <p:blipFill>
          <a:blip r:embed="rId1" cstate="print"/>
          <a:srcRect/>
          <a:stretch>
            <a:fillRect/>
          </a:stretch>
        </p:blipFill>
        <p:spPr bwMode="auto">
          <a:xfrm>
            <a:off x="7719402" y="1915556"/>
            <a:ext cx="3663050" cy="2251876"/>
          </a:xfrm>
          <a:prstGeom prst="rect">
            <a:avLst/>
          </a:prstGeom>
          <a:noFill/>
          <a:ln w="9525">
            <a:noFill/>
            <a:miter lim="800000"/>
            <a:headEnd/>
            <a:tailEnd/>
          </a:ln>
        </p:spPr>
      </p:pic>
      <p:sp>
        <p:nvSpPr>
          <p:cNvPr id="15" name="矩形 14"/>
          <p:cNvSpPr/>
          <p:nvPr/>
        </p:nvSpPr>
        <p:spPr>
          <a:xfrm>
            <a:off x="8239457" y="4971380"/>
            <a:ext cx="243713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对比色辅助色 – 色彩配图</a:t>
            </a:r>
            <a:r>
              <a:rPr lang="en-US" altLang="zh-CN" sz="1440" kern="0" spc="8" dirty="0">
                <a:latin typeface="微软雅黑" charset="-122"/>
                <a:ea typeface="微软雅黑" charset="-122"/>
                <a:cs typeface="宋体" pitchFamily="2" charset="-122"/>
              </a:rPr>
              <a:t>3</a:t>
            </a:r>
            <a:endParaRPr lang="zh-CN" altLang="zh-CN" sz="1440" kern="100" dirty="0">
              <a:latin typeface="微软雅黑" charset="-122"/>
              <a:ea typeface="微软雅黑" charset="-122"/>
              <a:cs typeface="Times New Roman" panose="02020603050405020304" pitchFamily="18" charset="0"/>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906779" y="1323662"/>
            <a:ext cx="5989321" cy="4558665"/>
          </a:xfrm>
          <a:prstGeom prst="rect">
            <a:avLst/>
          </a:prstGeom>
          <a:noFill/>
          <a:ln w="9525">
            <a:noFill/>
            <a:miter lim="800000"/>
          </a:ln>
          <a:effectLst/>
        </p:spPr>
        <p:txBody>
          <a:bodyPr vert="horz" wrap="square" lIns="109728" tIns="54864" rIns="109728" bIns="54864" numCol="1" anchor="ctr" anchorCtr="0" compatLnSpc="1">
            <a:spAutoFit/>
          </a:bodyPr>
          <a:lstStyle/>
          <a:p>
            <a:pPr>
              <a:lnSpc>
                <a:spcPct val="150000"/>
              </a:lnSpc>
            </a:pPr>
            <a:r>
              <a:rPr lang="zh-CN" altLang="zh-CN" sz="2000" dirty="0">
                <a:solidFill>
                  <a:srgbClr val="C00000"/>
                </a:solidFill>
                <a:latin typeface="微软雅黑" charset="-122"/>
                <a:ea typeface="微软雅黑" charset="-122"/>
              </a:rPr>
              <a:t>校正辅助色</a:t>
            </a:r>
            <a:endParaRPr lang="en-US" altLang="zh-CN" sz="2000" dirty="0">
              <a:solidFill>
                <a:srgbClr val="C00000"/>
              </a:solidFill>
              <a:latin typeface="微软雅黑" charset="-122"/>
              <a:ea typeface="微软雅黑" charset="-122"/>
            </a:endParaRPr>
          </a:p>
          <a:p>
            <a:pPr>
              <a:lnSpc>
                <a:spcPct val="150000"/>
              </a:lnSpc>
            </a:pPr>
            <a:r>
              <a:rPr lang="zh-CN" altLang="en-US" sz="1920" dirty="0">
                <a:latin typeface="微软雅黑" charset="-122"/>
                <a:ea typeface="微软雅黑" charset="-122"/>
              </a:rPr>
              <a:t>校正的原则一：</a:t>
            </a:r>
            <a:r>
              <a:rPr lang="zh-CN" altLang="en-US" sz="1920" dirty="0">
                <a:solidFill>
                  <a:srgbClr val="C00000"/>
                </a:solidFill>
                <a:latin typeface="微软雅黑" charset="-122"/>
                <a:ea typeface="微软雅黑" charset="-122"/>
              </a:rPr>
              <a:t>色相差值不能超过</a:t>
            </a:r>
            <a:r>
              <a:rPr lang="en-US" altLang="zh-CN" sz="1920" dirty="0">
                <a:solidFill>
                  <a:srgbClr val="C00000"/>
                </a:solidFill>
                <a:latin typeface="微软雅黑" charset="-122"/>
                <a:ea typeface="微软雅黑" charset="-122"/>
              </a:rPr>
              <a:t>15</a:t>
            </a:r>
            <a:r>
              <a:rPr lang="zh-CN" altLang="en-US" sz="1920" dirty="0">
                <a:solidFill>
                  <a:srgbClr val="C00000"/>
                </a:solidFill>
                <a:latin typeface="微软雅黑" charset="-122"/>
                <a:ea typeface="微软雅黑" charset="-122"/>
              </a:rPr>
              <a:t>。</a:t>
            </a:r>
            <a:endParaRPr lang="zh-CN" altLang="en-US" sz="1920" dirty="0">
              <a:solidFill>
                <a:srgbClr val="B20650"/>
              </a:solidFill>
              <a:latin typeface="微软雅黑" charset="-122"/>
              <a:ea typeface="微软雅黑" charset="-122"/>
            </a:endParaRPr>
          </a:p>
          <a:p>
            <a:pPr>
              <a:lnSpc>
                <a:spcPct val="150000"/>
              </a:lnSpc>
            </a:pPr>
            <a:r>
              <a:rPr lang="zh-CN" altLang="en-US" sz="1920" dirty="0">
                <a:latin typeface="微软雅黑" charset="-122"/>
                <a:ea typeface="微软雅黑" charset="-122"/>
              </a:rPr>
              <a:t>色相差值在</a:t>
            </a:r>
            <a:r>
              <a:rPr lang="en-US" altLang="zh-CN" sz="1920" dirty="0">
                <a:latin typeface="微软雅黑" charset="-122"/>
                <a:ea typeface="微软雅黑" charset="-122"/>
              </a:rPr>
              <a:t>15</a:t>
            </a:r>
            <a:r>
              <a:rPr lang="zh-CN" altLang="en-US" sz="1920" dirty="0">
                <a:latin typeface="微软雅黑" charset="-122"/>
                <a:ea typeface="微软雅黑" charset="-122"/>
              </a:rPr>
              <a:t>以内，能保证校正后的颜色还是为同种色或邻近色，冷暖色调几乎一致，色相也可根据现在的使用场景微整。</a:t>
            </a:r>
            <a:endParaRPr lang="zh-CN" altLang="en-US" sz="1920" dirty="0">
              <a:latin typeface="微软雅黑" charset="-122"/>
              <a:ea typeface="微软雅黑" charset="-122"/>
            </a:endParaRPr>
          </a:p>
          <a:p>
            <a:pPr>
              <a:lnSpc>
                <a:spcPct val="150000"/>
              </a:lnSpc>
            </a:pPr>
            <a:r>
              <a:rPr lang="zh-CN" altLang="en-US" sz="1920" dirty="0">
                <a:latin typeface="微软雅黑" charset="-122"/>
                <a:ea typeface="微软雅黑" charset="-122"/>
              </a:rPr>
              <a:t>校正的原则二：</a:t>
            </a:r>
            <a:r>
              <a:rPr lang="zh-CN" altLang="en-US" sz="1920" dirty="0">
                <a:solidFill>
                  <a:srgbClr val="C00000"/>
                </a:solidFill>
                <a:latin typeface="微软雅黑" charset="-122"/>
                <a:ea typeface="微软雅黑" charset="-122"/>
              </a:rPr>
              <a:t>尽量保持感官明度一致。</a:t>
            </a:r>
            <a:endParaRPr lang="zh-CN" altLang="en-US" sz="1920" dirty="0">
              <a:solidFill>
                <a:srgbClr val="B20650"/>
              </a:solidFill>
              <a:latin typeface="微软雅黑" charset="-122"/>
              <a:ea typeface="微软雅黑" charset="-122"/>
            </a:endParaRPr>
          </a:p>
          <a:p>
            <a:pPr>
              <a:lnSpc>
                <a:spcPct val="150000"/>
              </a:lnSpc>
            </a:pPr>
            <a:r>
              <a:rPr lang="zh-CN" altLang="en-US" sz="1920" dirty="0">
                <a:latin typeface="微软雅黑" charset="-122"/>
                <a:ea typeface="微软雅黑" charset="-122"/>
              </a:rPr>
              <a:t>在 </a:t>
            </a:r>
            <a:r>
              <a:rPr lang="en-US" altLang="zh-CN" sz="1920" dirty="0">
                <a:latin typeface="微软雅黑" charset="-122"/>
                <a:ea typeface="微软雅黑" charset="-122"/>
              </a:rPr>
              <a:t>Hue </a:t>
            </a:r>
            <a:r>
              <a:rPr lang="zh-CN" altLang="en-US" sz="1920" dirty="0">
                <a:latin typeface="微软雅黑" charset="-122"/>
                <a:ea typeface="微软雅黑" charset="-122"/>
              </a:rPr>
              <a:t>模式下，浅灰色为高发光度，深灰色为低发光度。在保持品牌色不变的情况下，对其他三个辅助色进行了微调，但由于黄色本身感官明度最高，所以对黄色并未做校正，最后得到校正后的三个辅助色。</a:t>
            </a:r>
            <a:endParaRPr lang="zh-CN" altLang="en-US" sz="1920" dirty="0">
              <a:latin typeface="微软雅黑" charset="-122"/>
              <a:ea typeface="微软雅黑" charset="-122"/>
            </a:endParaRPr>
          </a:p>
        </p:txBody>
      </p:sp>
      <p:pic>
        <p:nvPicPr>
          <p:cNvPr id="9" name="图片 8" descr="内部教程！超详细的支付宝设计规范之配色篇"/>
          <p:cNvPicPr/>
          <p:nvPr/>
        </p:nvPicPr>
        <p:blipFill>
          <a:blip r:embed="rId1" cstate="print"/>
          <a:srcRect/>
          <a:stretch>
            <a:fillRect/>
          </a:stretch>
        </p:blipFill>
        <p:spPr bwMode="auto">
          <a:xfrm>
            <a:off x="7169868" y="1924860"/>
            <a:ext cx="4180610" cy="2257747"/>
          </a:xfrm>
          <a:prstGeom prst="rect">
            <a:avLst/>
          </a:prstGeom>
          <a:noFill/>
          <a:ln w="9525">
            <a:noFill/>
            <a:miter lim="800000"/>
            <a:headEnd/>
            <a:tailEnd/>
          </a:ln>
        </p:spPr>
      </p:pic>
      <p:sp>
        <p:nvSpPr>
          <p:cNvPr id="16" name="矩形 15"/>
          <p:cNvSpPr/>
          <p:nvPr/>
        </p:nvSpPr>
        <p:spPr>
          <a:xfrm>
            <a:off x="8194451" y="5028530"/>
            <a:ext cx="2313940" cy="312420"/>
          </a:xfrm>
          <a:prstGeom prst="rect">
            <a:avLst/>
          </a:prstGeom>
        </p:spPr>
        <p:txBody>
          <a:bodyPr wrap="none">
            <a:spAutoFit/>
          </a:bodyPr>
          <a:lstStyle/>
          <a:p>
            <a:pPr>
              <a:spcAft>
                <a:spcPts val="1690"/>
              </a:spcAft>
            </a:pPr>
            <a:r>
              <a:rPr lang="en-US" altLang="zh-CN" sz="1440" kern="0" spc="8" dirty="0">
                <a:latin typeface="微软雅黑" charset="-122"/>
                <a:ea typeface="微软雅黑" charset="-122"/>
                <a:cs typeface="宋体" pitchFamily="2" charset="-122"/>
              </a:rPr>
              <a:t> </a:t>
            </a:r>
            <a:r>
              <a:rPr lang="zh-CN" altLang="zh-CN" sz="1440" kern="0" spc="8" dirty="0">
                <a:latin typeface="微软雅黑" charset="-122"/>
                <a:ea typeface="微软雅黑" charset="-122"/>
                <a:cs typeface="宋体" pitchFamily="2" charset="-122"/>
              </a:rPr>
              <a:t>校验辅助色 – 色彩配图</a:t>
            </a:r>
            <a:r>
              <a:rPr lang="en-US" altLang="zh-CN" sz="1440" kern="0" spc="8" dirty="0">
                <a:latin typeface="微软雅黑" charset="-122"/>
                <a:ea typeface="微软雅黑" charset="-122"/>
                <a:cs typeface="宋体" pitchFamily="2" charset="-122"/>
              </a:rPr>
              <a:t>5</a:t>
            </a:r>
            <a:endParaRPr lang="zh-CN" altLang="zh-CN" sz="1440" kern="100" dirty="0">
              <a:latin typeface="微软雅黑" charset="-122"/>
              <a:ea typeface="微软雅黑" charset="-122"/>
              <a:cs typeface="Times New Roman" panose="02020603050405020304" pitchFamily="18" charset="0"/>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内部教程！超详细的支付宝设计规范之配色篇"/>
          <p:cNvPicPr/>
          <p:nvPr/>
        </p:nvPicPr>
        <p:blipFill>
          <a:blip r:embed="rId1" cstate="print"/>
          <a:srcRect/>
          <a:stretch>
            <a:fillRect/>
          </a:stretch>
        </p:blipFill>
        <p:spPr bwMode="auto">
          <a:xfrm>
            <a:off x="6176011" y="1946719"/>
            <a:ext cx="5033357" cy="2116646"/>
          </a:xfrm>
          <a:prstGeom prst="rect">
            <a:avLst/>
          </a:prstGeom>
          <a:noFill/>
          <a:ln w="9525">
            <a:noFill/>
            <a:miter lim="800000"/>
            <a:headEnd/>
            <a:tailEnd/>
          </a:ln>
        </p:spPr>
      </p:pic>
      <p:sp>
        <p:nvSpPr>
          <p:cNvPr id="5" name="矩形 4"/>
          <p:cNvSpPr/>
          <p:nvPr/>
        </p:nvSpPr>
        <p:spPr>
          <a:xfrm>
            <a:off x="7787976" y="5525421"/>
            <a:ext cx="2490470" cy="312420"/>
          </a:xfrm>
          <a:prstGeom prst="rect">
            <a:avLst/>
          </a:prstGeom>
        </p:spPr>
        <p:txBody>
          <a:bodyPr wrap="none">
            <a:spAutoFit/>
          </a:bodyPr>
          <a:lstStyle/>
          <a:p>
            <a:pPr>
              <a:spcAft>
                <a:spcPts val="1690"/>
              </a:spcAft>
            </a:pPr>
            <a:r>
              <a:rPr lang="en-US" altLang="zh-CN" sz="1265" kern="0" spc="8" dirty="0">
                <a:solidFill>
                  <a:srgbClr val="525252"/>
                </a:solidFill>
                <a:latin typeface="微软雅黑" charset="-122"/>
                <a:cs typeface="宋体" pitchFamily="2" charset="-122"/>
              </a:rPr>
              <a:t> </a:t>
            </a:r>
            <a:r>
              <a:rPr lang="zh-CN" altLang="zh-CN" sz="1440" kern="0" spc="8" dirty="0">
                <a:solidFill>
                  <a:schemeClr val="tx1">
                    <a:lumMod val="95000"/>
                    <a:lumOff val="5000"/>
                  </a:schemeClr>
                </a:solidFill>
                <a:latin typeface="微软雅黑" charset="-122"/>
                <a:ea typeface="微软雅黑" charset="-122"/>
                <a:cs typeface="宋体" pitchFamily="2" charset="-122"/>
              </a:rPr>
              <a:t>中性色辅助色 – 色彩配图</a:t>
            </a:r>
            <a:r>
              <a:rPr lang="en-US" altLang="zh-CN" sz="1440" kern="0" spc="8" dirty="0">
                <a:solidFill>
                  <a:schemeClr val="tx1">
                    <a:lumMod val="95000"/>
                    <a:lumOff val="5000"/>
                  </a:schemeClr>
                </a:solidFill>
                <a:latin typeface="微软雅黑" charset="-122"/>
                <a:ea typeface="微软雅黑" charset="-122"/>
                <a:cs typeface="宋体" pitchFamily="2" charset="-122"/>
              </a:rPr>
              <a:t>6</a:t>
            </a:r>
            <a:endParaRPr lang="zh-CN" altLang="zh-CN" sz="1440" kern="100" dirty="0">
              <a:solidFill>
                <a:schemeClr val="tx1">
                  <a:lumMod val="95000"/>
                  <a:lumOff val="5000"/>
                </a:schemeClr>
              </a:solidFill>
              <a:latin typeface="微软雅黑" charset="-122"/>
              <a:ea typeface="微软雅黑" charset="-122"/>
              <a:cs typeface="Times New Roman" panose="02020603050405020304" pitchFamily="18" charset="0"/>
            </a:endParaRPr>
          </a:p>
        </p:txBody>
      </p:sp>
      <p:sp>
        <p:nvSpPr>
          <p:cNvPr id="7" name="矩形 6"/>
          <p:cNvSpPr/>
          <p:nvPr/>
        </p:nvSpPr>
        <p:spPr>
          <a:xfrm>
            <a:off x="975360" y="1718251"/>
            <a:ext cx="4594860" cy="3654425"/>
          </a:xfrm>
          <a:prstGeom prst="rect">
            <a:avLst/>
          </a:prstGeom>
        </p:spPr>
        <p:txBody>
          <a:bodyPr wrap="square">
            <a:spAutoFit/>
          </a:bodyPr>
          <a:lstStyle/>
          <a:p>
            <a:pPr>
              <a:lnSpc>
                <a:spcPct val="150000"/>
              </a:lnSpc>
            </a:pPr>
            <a:r>
              <a:rPr lang="zh-CN" altLang="en-US" sz="2000" dirty="0">
                <a:solidFill>
                  <a:srgbClr val="C00000"/>
                </a:solidFill>
                <a:latin typeface="微软雅黑" charset="-122"/>
                <a:ea typeface="微软雅黑" charset="-122"/>
              </a:rPr>
              <a:t>中性色做辅助色</a:t>
            </a:r>
            <a:endParaRPr lang="zh-CN" altLang="en-US" sz="2000" dirty="0">
              <a:solidFill>
                <a:srgbClr val="C00000"/>
              </a:solidFill>
              <a:latin typeface="微软雅黑" charset="-122"/>
              <a:ea typeface="微软雅黑" charset="-122"/>
            </a:endParaRPr>
          </a:p>
          <a:p>
            <a:pPr>
              <a:lnSpc>
                <a:spcPct val="150000"/>
              </a:lnSpc>
            </a:pPr>
            <a:r>
              <a:rPr lang="zh-CN" altLang="en-US" sz="1920" dirty="0">
                <a:latin typeface="微软雅黑" charset="-122"/>
                <a:ea typeface="微软雅黑" charset="-122"/>
              </a:rPr>
              <a:t>中性色中最常用的是黑白灰色，它本身不带有感情色彩，主要用于调和色彩搭配。</a:t>
            </a:r>
            <a:endParaRPr lang="zh-CN" altLang="en-US" sz="1920" dirty="0">
              <a:latin typeface="微软雅黑" charset="-122"/>
              <a:ea typeface="微软雅黑" charset="-122"/>
            </a:endParaRPr>
          </a:p>
          <a:p>
            <a:pPr>
              <a:lnSpc>
                <a:spcPct val="150000"/>
              </a:lnSpc>
            </a:pPr>
            <a:r>
              <a:rPr lang="zh-CN" altLang="en-US" sz="1920" dirty="0">
                <a:latin typeface="微软雅黑" charset="-122"/>
                <a:ea typeface="微软雅黑" charset="-122"/>
              </a:rPr>
              <a:t>在色相和纯度都为</a:t>
            </a:r>
            <a:r>
              <a:rPr lang="en-US" altLang="zh-CN" sz="1920" dirty="0">
                <a:latin typeface="微软雅黑" charset="-122"/>
                <a:ea typeface="微软雅黑" charset="-122"/>
              </a:rPr>
              <a:t>0</a:t>
            </a:r>
            <a:r>
              <a:rPr lang="zh-CN" altLang="en-US" sz="1920" dirty="0">
                <a:latin typeface="微软雅黑" charset="-122"/>
                <a:ea typeface="微软雅黑" charset="-122"/>
              </a:rPr>
              <a:t>，明度也为</a:t>
            </a:r>
            <a:r>
              <a:rPr lang="en-US" altLang="zh-CN" sz="1920" dirty="0">
                <a:latin typeface="微软雅黑" charset="-122"/>
                <a:ea typeface="微软雅黑" charset="-122"/>
              </a:rPr>
              <a:t>0</a:t>
            </a:r>
            <a:r>
              <a:rPr lang="zh-CN" altLang="en-US" sz="1920" dirty="0">
                <a:latin typeface="微软雅黑" charset="-122"/>
                <a:ea typeface="微软雅黑" charset="-122"/>
              </a:rPr>
              <a:t>时，即为纯黑色，一般设计中应避免纯黑色，纯黑色在和其他颜色搭配时，对比过于明显，且会压倒其他颜色，所以我们将纯黑色的明度做微调，让黑色看起来更舒适。</a:t>
            </a:r>
            <a:endParaRPr lang="zh-CN" altLang="en-US" sz="192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内部教程！超详细的支付宝设计规范之配色篇"/>
          <p:cNvPicPr/>
          <p:nvPr/>
        </p:nvPicPr>
        <p:blipFill>
          <a:blip r:embed="rId1" cstate="print"/>
          <a:srcRect/>
          <a:stretch>
            <a:fillRect/>
          </a:stretch>
        </p:blipFill>
        <p:spPr bwMode="auto">
          <a:xfrm>
            <a:off x="2621280" y="3727555"/>
            <a:ext cx="7115101" cy="2836439"/>
          </a:xfrm>
          <a:prstGeom prst="rect">
            <a:avLst/>
          </a:prstGeom>
          <a:noFill/>
          <a:ln w="9525">
            <a:noFill/>
            <a:miter lim="800000"/>
            <a:headEnd/>
            <a:tailEnd/>
          </a:ln>
        </p:spPr>
      </p:pic>
      <p:sp>
        <p:nvSpPr>
          <p:cNvPr id="8" name="矩形 7"/>
          <p:cNvSpPr/>
          <p:nvPr/>
        </p:nvSpPr>
        <p:spPr>
          <a:xfrm>
            <a:off x="858223" y="1196161"/>
            <a:ext cx="10392708" cy="2306320"/>
          </a:xfrm>
          <a:prstGeom prst="rect">
            <a:avLst/>
          </a:prstGeom>
        </p:spPr>
        <p:txBody>
          <a:bodyPr wrap="square">
            <a:spAutoFit/>
          </a:bodyPr>
          <a:lstStyle/>
          <a:p>
            <a:pPr algn="just">
              <a:lnSpc>
                <a:spcPct val="150000"/>
              </a:lnSpc>
            </a:pPr>
            <a:r>
              <a:rPr lang="zh-CN" altLang="en-US" sz="1920" dirty="0">
                <a:solidFill>
                  <a:srgbClr val="C00000"/>
                </a:solidFill>
                <a:latin typeface="微软雅黑" charset="-122"/>
                <a:ea typeface="微软雅黑" charset="-122"/>
              </a:rPr>
              <a:t>同色系的明度、纯度取值</a:t>
            </a:r>
            <a:endParaRPr lang="zh-CN" altLang="en-US" sz="1920" dirty="0">
              <a:solidFill>
                <a:srgbClr val="C00000"/>
              </a:solidFill>
              <a:latin typeface="微软雅黑" charset="-122"/>
              <a:ea typeface="微软雅黑" charset="-122"/>
            </a:endParaRPr>
          </a:p>
          <a:p>
            <a:pPr algn="just">
              <a:lnSpc>
                <a:spcPct val="150000"/>
              </a:lnSpc>
            </a:pPr>
            <a:r>
              <a:rPr lang="zh-CN" altLang="en-US" sz="1920" dirty="0">
                <a:latin typeface="微软雅黑" charset="-122"/>
                <a:ea typeface="微软雅黑" charset="-122"/>
              </a:rPr>
              <a:t>同色系明度、纯度的对比，可以通过颜色的深浅、明暗，来承载不同类型的内容信息，分割页面的层次和模块。既能体现我们的品牌形象，也能保持页面的统一性。</a:t>
            </a:r>
            <a:endParaRPr lang="zh-CN" altLang="en-US" sz="1920" dirty="0">
              <a:latin typeface="微软雅黑" charset="-122"/>
              <a:ea typeface="微软雅黑" charset="-122"/>
            </a:endParaRPr>
          </a:p>
          <a:p>
            <a:pPr algn="just">
              <a:lnSpc>
                <a:spcPct val="150000"/>
              </a:lnSpc>
            </a:pPr>
            <a:r>
              <a:rPr lang="zh-CN" altLang="en-US" sz="1920" dirty="0">
                <a:latin typeface="微软雅黑" charset="-122"/>
                <a:ea typeface="微软雅黑" charset="-122"/>
              </a:rPr>
              <a:t>保持色相值不变，纯度变化时，</a:t>
            </a:r>
            <a:r>
              <a:rPr lang="en-US" altLang="zh-CN" sz="1920" dirty="0">
                <a:latin typeface="微软雅黑" charset="-122"/>
                <a:ea typeface="微软雅黑" charset="-122"/>
              </a:rPr>
              <a:t>S</a:t>
            </a:r>
            <a:r>
              <a:rPr lang="zh-CN" altLang="en-US" sz="1920" dirty="0">
                <a:latin typeface="微软雅黑" charset="-122"/>
                <a:ea typeface="微软雅黑" charset="-122"/>
              </a:rPr>
              <a:t>值以</a:t>
            </a:r>
            <a:r>
              <a:rPr lang="en-US" altLang="zh-CN" sz="1920" dirty="0">
                <a:latin typeface="微软雅黑" charset="-122"/>
                <a:ea typeface="微软雅黑" charset="-122"/>
              </a:rPr>
              <a:t>S/5</a:t>
            </a:r>
            <a:r>
              <a:rPr lang="zh-CN" altLang="en-US" sz="1920" dirty="0">
                <a:latin typeface="微软雅黑" charset="-122"/>
                <a:ea typeface="微软雅黑" charset="-122"/>
              </a:rPr>
              <a:t>递减、</a:t>
            </a:r>
            <a:r>
              <a:rPr lang="en-US" altLang="zh-CN" sz="1920" dirty="0">
                <a:latin typeface="微软雅黑" charset="-122"/>
                <a:ea typeface="微软雅黑" charset="-122"/>
              </a:rPr>
              <a:t>B</a:t>
            </a:r>
            <a:r>
              <a:rPr lang="zh-CN" altLang="en-US" sz="1920" dirty="0">
                <a:latin typeface="微软雅黑" charset="-122"/>
                <a:ea typeface="微软雅黑" charset="-122"/>
              </a:rPr>
              <a:t>值以 </a:t>
            </a:r>
            <a:r>
              <a:rPr lang="en-US" altLang="zh-CN" sz="1920" dirty="0">
                <a:latin typeface="微软雅黑" charset="-122"/>
                <a:ea typeface="微软雅黑" charset="-122"/>
              </a:rPr>
              <a:t>(100-B)/5</a:t>
            </a:r>
            <a:r>
              <a:rPr lang="zh-CN" altLang="en-US" sz="1920" dirty="0">
                <a:latin typeface="微软雅黑" charset="-122"/>
                <a:ea typeface="微软雅黑" charset="-122"/>
              </a:rPr>
              <a:t>依次做递增；明度变化时，</a:t>
            </a:r>
            <a:r>
              <a:rPr lang="en-US" altLang="zh-CN" sz="1920" dirty="0">
                <a:latin typeface="微软雅黑" charset="-122"/>
                <a:ea typeface="微软雅黑" charset="-122"/>
              </a:rPr>
              <a:t>S</a:t>
            </a:r>
            <a:r>
              <a:rPr lang="zh-CN" altLang="en-US" sz="1920" dirty="0">
                <a:latin typeface="微软雅黑" charset="-122"/>
                <a:ea typeface="微软雅黑" charset="-122"/>
              </a:rPr>
              <a:t>值以</a:t>
            </a:r>
            <a:r>
              <a:rPr lang="en-US" altLang="zh-CN" sz="1920" dirty="0">
                <a:latin typeface="微软雅黑" charset="-122"/>
                <a:ea typeface="微软雅黑" charset="-122"/>
              </a:rPr>
              <a:t>(100-S)/5 </a:t>
            </a:r>
            <a:r>
              <a:rPr lang="zh-CN" altLang="en-US" sz="1920" dirty="0">
                <a:latin typeface="微软雅黑" charset="-122"/>
                <a:ea typeface="微软雅黑" charset="-122"/>
              </a:rPr>
              <a:t>递增、</a:t>
            </a:r>
            <a:r>
              <a:rPr lang="en-US" altLang="zh-CN" sz="1920" dirty="0">
                <a:latin typeface="微软雅黑" charset="-122"/>
                <a:ea typeface="微软雅黑" charset="-122"/>
              </a:rPr>
              <a:t>B</a:t>
            </a:r>
            <a:r>
              <a:rPr lang="zh-CN" altLang="en-US" sz="1920" dirty="0">
                <a:latin typeface="微软雅黑" charset="-122"/>
                <a:ea typeface="微软雅黑" charset="-122"/>
              </a:rPr>
              <a:t>值以</a:t>
            </a:r>
            <a:r>
              <a:rPr lang="en-US" altLang="zh-CN" sz="1920" dirty="0">
                <a:latin typeface="微软雅黑" charset="-122"/>
                <a:ea typeface="微软雅黑" charset="-122"/>
              </a:rPr>
              <a:t>B/5</a:t>
            </a:r>
            <a:r>
              <a:rPr lang="zh-CN" altLang="en-US" sz="1920" dirty="0">
                <a:latin typeface="微软雅黑" charset="-122"/>
                <a:ea typeface="微软雅黑" charset="-122"/>
              </a:rPr>
              <a:t>做递减，得到</a:t>
            </a:r>
            <a:r>
              <a:rPr lang="en-US" altLang="zh-CN" sz="1920" dirty="0">
                <a:latin typeface="微软雅黑" charset="-122"/>
                <a:ea typeface="微软雅黑" charset="-122"/>
              </a:rPr>
              <a:t>11</a:t>
            </a:r>
            <a:r>
              <a:rPr lang="zh-CN" altLang="en-US" sz="1920" dirty="0">
                <a:latin typeface="微软雅黑" charset="-122"/>
                <a:ea typeface="微软雅黑" charset="-122"/>
              </a:rPr>
              <a:t>色。</a:t>
            </a:r>
            <a:endParaRPr lang="zh-CN" altLang="en-US" sz="192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内部教程！超详细的支付宝设计规范之配色篇"/>
          <p:cNvPicPr/>
          <p:nvPr/>
        </p:nvPicPr>
        <p:blipFill>
          <a:blip r:embed="rId1" cstate="print"/>
          <a:srcRect/>
          <a:stretch>
            <a:fillRect/>
          </a:stretch>
        </p:blipFill>
        <p:spPr bwMode="auto">
          <a:xfrm>
            <a:off x="5065372" y="1550670"/>
            <a:ext cx="6265568" cy="4010000"/>
          </a:xfrm>
          <a:prstGeom prst="rect">
            <a:avLst/>
          </a:prstGeom>
          <a:noFill/>
          <a:ln w="9525">
            <a:noFill/>
            <a:miter lim="800000"/>
            <a:headEnd/>
            <a:tailEnd/>
          </a:ln>
        </p:spPr>
      </p:pic>
      <p:sp>
        <p:nvSpPr>
          <p:cNvPr id="2" name="矩形 1"/>
          <p:cNvSpPr/>
          <p:nvPr/>
        </p:nvSpPr>
        <p:spPr>
          <a:xfrm>
            <a:off x="7998034" y="6092443"/>
            <a:ext cx="170307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色板 – 色彩配图</a:t>
            </a:r>
            <a:r>
              <a:rPr lang="en-US" altLang="zh-CN" sz="1440" kern="0" spc="8" dirty="0">
                <a:latin typeface="微软雅黑" charset="-122"/>
                <a:ea typeface="微软雅黑" charset="-122"/>
                <a:cs typeface="宋体" pitchFamily="2" charset="-122"/>
              </a:rPr>
              <a:t>8</a:t>
            </a:r>
            <a:endParaRPr lang="zh-CN" altLang="zh-CN" sz="1440" kern="100" dirty="0">
              <a:latin typeface="微软雅黑" charset="-122"/>
              <a:ea typeface="微软雅黑" charset="-122"/>
              <a:cs typeface="Times New Roman" panose="02020603050405020304" pitchFamily="18" charset="0"/>
            </a:endParaRPr>
          </a:p>
        </p:txBody>
      </p:sp>
      <p:sp>
        <p:nvSpPr>
          <p:cNvPr id="4" name="矩形 3"/>
          <p:cNvSpPr/>
          <p:nvPr/>
        </p:nvSpPr>
        <p:spPr>
          <a:xfrm>
            <a:off x="883920" y="1470553"/>
            <a:ext cx="3394710" cy="3322955"/>
          </a:xfrm>
          <a:prstGeom prst="rect">
            <a:avLst/>
          </a:prstGeom>
        </p:spPr>
        <p:txBody>
          <a:bodyPr wrap="square">
            <a:spAutoFit/>
          </a:bodyPr>
          <a:lstStyle/>
          <a:p>
            <a:pPr algn="just">
              <a:lnSpc>
                <a:spcPct val="150000"/>
              </a:lnSpc>
            </a:pPr>
            <a:r>
              <a:rPr lang="zh-CN" altLang="en-US" sz="2000" dirty="0">
                <a:solidFill>
                  <a:srgbClr val="C00000"/>
                </a:solidFill>
                <a:latin typeface="微软雅黑" charset="-122"/>
                <a:ea typeface="微软雅黑" charset="-122"/>
              </a:rPr>
              <a:t>品牌色与辅助色明度、纯度辅助的输出</a:t>
            </a:r>
            <a:endParaRPr lang="zh-CN" altLang="en-US" sz="2000" dirty="0">
              <a:solidFill>
                <a:srgbClr val="C00000"/>
              </a:solidFill>
              <a:latin typeface="微软雅黑" charset="-122"/>
              <a:ea typeface="微软雅黑" charset="-122"/>
            </a:endParaRPr>
          </a:p>
          <a:p>
            <a:pPr algn="just">
              <a:lnSpc>
                <a:spcPct val="150000"/>
              </a:lnSpc>
            </a:pPr>
            <a:r>
              <a:rPr lang="zh-CN" altLang="en-US" sz="2000" dirty="0">
                <a:latin typeface="微软雅黑" charset="-122"/>
                <a:ea typeface="微软雅黑" charset="-122"/>
              </a:rPr>
              <a:t>根据上面同色系的明度、纯度对比规则，对所有定义的辅助色进行明度和纯度的辅助色彩输出，最终得到辅助色色板，</a:t>
            </a:r>
            <a:endParaRPr lang="zh-CN" altLang="en-US" sz="200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3"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0"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内部教程！超详细的支付宝设计规范之配色篇"/>
          <p:cNvPicPr/>
          <p:nvPr/>
        </p:nvPicPr>
        <p:blipFill>
          <a:blip r:embed="rId1" cstate="print"/>
          <a:srcRect/>
          <a:stretch>
            <a:fillRect/>
          </a:stretch>
        </p:blipFill>
        <p:spPr bwMode="auto">
          <a:xfrm>
            <a:off x="1310652" y="3238367"/>
            <a:ext cx="1971676" cy="985837"/>
          </a:xfrm>
          <a:prstGeom prst="rect">
            <a:avLst/>
          </a:prstGeom>
          <a:noFill/>
          <a:ln w="9525">
            <a:noFill/>
            <a:miter lim="800000"/>
            <a:headEnd/>
            <a:tailEnd/>
          </a:ln>
        </p:spPr>
      </p:pic>
      <p:pic>
        <p:nvPicPr>
          <p:cNvPr id="5" name="图片 4" descr="内部教程！超详细的支付宝设计规范之配色篇"/>
          <p:cNvPicPr/>
          <p:nvPr/>
        </p:nvPicPr>
        <p:blipFill>
          <a:blip r:embed="rId2" cstate="print"/>
          <a:srcRect/>
          <a:stretch>
            <a:fillRect/>
          </a:stretch>
        </p:blipFill>
        <p:spPr bwMode="auto">
          <a:xfrm>
            <a:off x="4230757" y="2909550"/>
            <a:ext cx="2925116" cy="2455994"/>
          </a:xfrm>
          <a:prstGeom prst="rect">
            <a:avLst/>
          </a:prstGeom>
          <a:noFill/>
          <a:ln w="9525">
            <a:noFill/>
            <a:miter lim="800000"/>
            <a:headEnd/>
            <a:tailEnd/>
          </a:ln>
        </p:spPr>
      </p:pic>
      <p:pic>
        <p:nvPicPr>
          <p:cNvPr id="8" name="图片 7" descr="内部教程！超详细的支付宝设计规范之配色篇"/>
          <p:cNvPicPr/>
          <p:nvPr/>
        </p:nvPicPr>
        <p:blipFill>
          <a:blip r:embed="rId3" cstate="print"/>
          <a:srcRect/>
          <a:stretch>
            <a:fillRect/>
          </a:stretch>
        </p:blipFill>
        <p:spPr bwMode="auto">
          <a:xfrm>
            <a:off x="7952113" y="3173571"/>
            <a:ext cx="2743200" cy="1500187"/>
          </a:xfrm>
          <a:prstGeom prst="rect">
            <a:avLst/>
          </a:prstGeom>
          <a:noFill/>
          <a:ln w="9525">
            <a:noFill/>
            <a:miter lim="800000"/>
            <a:headEnd/>
            <a:tailEnd/>
          </a:ln>
        </p:spPr>
      </p:pic>
      <p:sp>
        <p:nvSpPr>
          <p:cNvPr id="13" name="矩形 12"/>
          <p:cNvSpPr/>
          <p:nvPr/>
        </p:nvSpPr>
        <p:spPr>
          <a:xfrm>
            <a:off x="936326" y="1546876"/>
            <a:ext cx="1256665" cy="398780"/>
          </a:xfrm>
          <a:prstGeom prst="rect">
            <a:avLst/>
          </a:prstGeom>
        </p:spPr>
        <p:txBody>
          <a:bodyPr wrap="none">
            <a:spAutoFit/>
          </a:bodyPr>
          <a:lstStyle/>
          <a:p>
            <a:r>
              <a:rPr lang="en-US" altLang="zh-CN" sz="2000" b="1" dirty="0">
                <a:solidFill>
                  <a:srgbClr val="C00000"/>
                </a:solidFill>
                <a:latin typeface="微软雅黑" charset="-122"/>
                <a:ea typeface="微软雅黑" charset="-122"/>
              </a:rPr>
              <a:t>3. </a:t>
            </a:r>
            <a:r>
              <a:rPr lang="zh-CN" altLang="en-US" sz="2000" b="1" dirty="0">
                <a:solidFill>
                  <a:srgbClr val="C00000"/>
                </a:solidFill>
                <a:latin typeface="微软雅黑" charset="-122"/>
                <a:ea typeface="微软雅黑" charset="-122"/>
              </a:rPr>
              <a:t>渐变色</a:t>
            </a:r>
            <a:endParaRPr lang="zh-CN" altLang="en-US" sz="2000" b="1" dirty="0">
              <a:solidFill>
                <a:srgbClr val="C00000"/>
              </a:solidFill>
              <a:latin typeface="微软雅黑" charset="-122"/>
              <a:ea typeface="微软雅黑" charset="-122"/>
            </a:endParaRPr>
          </a:p>
        </p:txBody>
      </p:sp>
      <p:sp>
        <p:nvSpPr>
          <p:cNvPr id="60417" name="Rectangle 1"/>
          <p:cNvSpPr>
            <a:spLocks noChangeArrowheads="1"/>
          </p:cNvSpPr>
          <p:nvPr/>
        </p:nvSpPr>
        <p:spPr bwMode="auto">
          <a:xfrm>
            <a:off x="1546859" y="2320924"/>
            <a:ext cx="1474470" cy="41656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渐变角度</a:t>
            </a:r>
            <a:endPar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endParaRPr>
          </a:p>
        </p:txBody>
      </p:sp>
      <p:sp>
        <p:nvSpPr>
          <p:cNvPr id="14" name="Rectangle 1"/>
          <p:cNvSpPr>
            <a:spLocks noChangeArrowheads="1"/>
          </p:cNvSpPr>
          <p:nvPr/>
        </p:nvSpPr>
        <p:spPr bwMode="auto">
          <a:xfrm>
            <a:off x="4907279" y="2286634"/>
            <a:ext cx="1474470" cy="41656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纯度</a:t>
            </a:r>
            <a:r>
              <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渐变</a:t>
            </a:r>
            <a:endPar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endParaRPr>
          </a:p>
        </p:txBody>
      </p:sp>
      <p:sp>
        <p:nvSpPr>
          <p:cNvPr id="15" name="Rectangle 1"/>
          <p:cNvSpPr>
            <a:spLocks noChangeArrowheads="1"/>
          </p:cNvSpPr>
          <p:nvPr/>
        </p:nvSpPr>
        <p:spPr bwMode="auto">
          <a:xfrm>
            <a:off x="8770619" y="2218054"/>
            <a:ext cx="2308861" cy="41656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临近色</a:t>
            </a:r>
            <a:r>
              <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渐变</a:t>
            </a:r>
            <a:endParaRPr kumimoji="0" lang="zh-CN" sz="2000" b="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endParaRPr>
          </a:p>
        </p:txBody>
      </p:sp>
      <p:sp>
        <p:nvSpPr>
          <p:cNvPr id="60418" name="Rectangle 2"/>
          <p:cNvSpPr>
            <a:spLocks noChangeArrowheads="1"/>
          </p:cNvSpPr>
          <p:nvPr/>
        </p:nvSpPr>
        <p:spPr bwMode="auto">
          <a:xfrm>
            <a:off x="1181100" y="5474018"/>
            <a:ext cx="2857500" cy="1105535"/>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50000"/>
              </a:lnSpc>
              <a:spcBef>
                <a:spcPct val="0"/>
              </a:spcBef>
              <a:spcAft>
                <a:spcPct val="0"/>
              </a:spcAft>
              <a:buClrTx/>
              <a:buSzTx/>
              <a:buFontTx/>
              <a:buNone/>
            </a:pPr>
            <a:r>
              <a:rPr kumimoji="0" lang="zh-CN" sz="144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渐变样式：线性渐变。</a:t>
            </a:r>
            <a:endParaRPr kumimoji="0" lang="zh-CN" sz="1440" b="0" i="0" u="none" strike="noStrike" cap="none" normalizeH="0" baseline="0" dirty="0">
              <a:ln>
                <a:noFill/>
              </a:ln>
              <a:solidFill>
                <a:schemeClr val="tx1"/>
              </a:solidFill>
              <a:effectLst/>
              <a:latin typeface="微软雅黑" charset="-122"/>
              <a:ea typeface="微软雅黑"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pPr>
            <a:r>
              <a:rPr kumimoji="0" lang="zh-CN" sz="144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渐变角度：对角线渐变，左上为品牌色，右下为辅助色。</a:t>
            </a:r>
            <a:endParaRPr kumimoji="0" lang="zh-CN" sz="144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17" name="矩形 16"/>
          <p:cNvSpPr/>
          <p:nvPr/>
        </p:nvSpPr>
        <p:spPr>
          <a:xfrm>
            <a:off x="8633460" y="5204647"/>
            <a:ext cx="2137410" cy="1419860"/>
          </a:xfrm>
          <a:prstGeom prst="rect">
            <a:avLst/>
          </a:prstGeom>
        </p:spPr>
        <p:txBody>
          <a:bodyPr wrap="square">
            <a:spAutoFit/>
          </a:bodyPr>
          <a:lstStyle/>
          <a:p>
            <a:pPr>
              <a:lnSpc>
                <a:spcPct val="150000"/>
              </a:lnSpc>
            </a:pPr>
            <a:r>
              <a:rPr lang="zh-CN" altLang="en-US" sz="1440" dirty="0">
                <a:latin typeface="微软雅黑" charset="-122"/>
                <a:ea typeface="微软雅黑" charset="-122"/>
              </a:rPr>
              <a:t>邻近色为色环</a:t>
            </a:r>
            <a:r>
              <a:rPr lang="en-US" altLang="zh-CN" sz="1440" dirty="0">
                <a:latin typeface="微软雅黑" charset="-122"/>
                <a:ea typeface="微软雅黑" charset="-122"/>
              </a:rPr>
              <a:t>15°</a:t>
            </a:r>
            <a:r>
              <a:rPr lang="zh-CN" altLang="en-US" sz="1440" dirty="0">
                <a:latin typeface="微软雅黑" charset="-122"/>
                <a:ea typeface="微软雅黑" charset="-122"/>
              </a:rPr>
              <a:t>的颜色，邻近色的渐变取色，渐变过渡自然和谐，冷暖一致。</a:t>
            </a:r>
            <a:endParaRPr lang="zh-CN" altLang="en-US" sz="1440" dirty="0">
              <a:latin typeface="微软雅黑" charset="-122"/>
              <a:ea typeface="微软雅黑" charset="-122"/>
            </a:endParaRPr>
          </a:p>
        </p:txBody>
      </p:sp>
      <p:sp>
        <p:nvSpPr>
          <p:cNvPr id="18" name="矩形 17"/>
          <p:cNvSpPr/>
          <p:nvPr/>
        </p:nvSpPr>
        <p:spPr>
          <a:xfrm>
            <a:off x="4953001" y="5798078"/>
            <a:ext cx="1897380" cy="312420"/>
          </a:xfrm>
          <a:prstGeom prst="rect">
            <a:avLst/>
          </a:prstGeom>
        </p:spPr>
        <p:txBody>
          <a:bodyPr wrap="square">
            <a:spAutoFit/>
          </a:bodyPr>
          <a:lstStyle/>
          <a:p>
            <a:r>
              <a:rPr lang="en-US" altLang="zh-CN" sz="1440" dirty="0">
                <a:latin typeface="微软雅黑" charset="-122"/>
                <a:ea typeface="微软雅黑" charset="-122"/>
              </a:rPr>
              <a:t>HSB= 205 55 95</a:t>
            </a:r>
            <a:endParaRPr lang="zh-CN" altLang="en-US" sz="144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3"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911424" y="1154380"/>
            <a:ext cx="10369151" cy="5445125"/>
          </a:xfrm>
          <a:prstGeom prst="rect">
            <a:avLst/>
          </a:prstGeom>
          <a:noFill/>
        </p:spPr>
        <p:txBody>
          <a:bodyPr wrap="square">
            <a:spAutoFit/>
          </a:bodyPr>
          <a:lstStyle/>
          <a:p>
            <a:pPr algn="just">
              <a:lnSpc>
                <a:spcPct val="150000"/>
              </a:lnSpc>
              <a:spcAft>
                <a:spcPts val="1200"/>
              </a:spcAft>
            </a:pPr>
            <a:r>
              <a:rPr lang="en-US" altLang="zh-CN" sz="2000" b="1" kern="100" dirty="0">
                <a:solidFill>
                  <a:srgbClr val="C00000"/>
                </a:solidFill>
                <a:effectLst/>
                <a:latin typeface="微软雅黑" charset="-122"/>
                <a:ea typeface="微软雅黑" charset="-122"/>
                <a:cs typeface="Arial" panose="020B0604020202020204" pitchFamily="34" charset="0"/>
              </a:rPr>
              <a:t>2.</a:t>
            </a:r>
            <a:r>
              <a:rPr lang="zh-CN" altLang="en-US" sz="2000" b="1" kern="100" dirty="0">
                <a:solidFill>
                  <a:srgbClr val="C00000"/>
                </a:solidFill>
                <a:effectLst/>
                <a:latin typeface="微软雅黑" charset="-122"/>
                <a:ea typeface="微软雅黑" charset="-122"/>
                <a:cs typeface="Arial" panose="020B0604020202020204" pitchFamily="34" charset="0"/>
              </a:rPr>
              <a:t>色彩营销理论</a:t>
            </a:r>
            <a:endParaRPr lang="en-US" altLang="zh-CN" sz="2000" b="1" kern="100" dirty="0">
              <a:solidFill>
                <a:srgbClr val="C00000"/>
              </a:solidFill>
              <a:effectLst/>
              <a:latin typeface="微软雅黑" charset="-122"/>
              <a:ea typeface="微软雅黑" charset="-122"/>
              <a:cs typeface="Arial" panose="020B0604020202020204" pitchFamily="34" charset="0"/>
            </a:endParaRPr>
          </a:p>
          <a:p>
            <a:pPr algn="just">
              <a:lnSpc>
                <a:spcPct val="150000"/>
              </a:lnSpc>
              <a:spcAft>
                <a:spcPts val="1200"/>
              </a:spcAft>
            </a:pPr>
            <a:r>
              <a:rPr lang="en-US" altLang="zh-CN" sz="1920" kern="100" dirty="0">
                <a:effectLst/>
                <a:latin typeface="微软雅黑" charset="-122"/>
                <a:ea typeface="微软雅黑" charset="-122"/>
                <a:cs typeface="Arial" panose="020B0604020202020204" pitchFamily="34" charset="0"/>
              </a:rPr>
              <a:t>20</a:t>
            </a:r>
            <a:r>
              <a:rPr lang="zh-CN" altLang="en-US" sz="1920" kern="100" dirty="0">
                <a:effectLst/>
                <a:latin typeface="微软雅黑" charset="-122"/>
                <a:ea typeface="微软雅黑" charset="-122"/>
                <a:cs typeface="Arial" panose="020B0604020202020204" pitchFamily="34" charset="0"/>
              </a:rPr>
              <a:t>世纪</a:t>
            </a:r>
            <a:r>
              <a:rPr lang="en-US" altLang="zh-CN" sz="1920" kern="100" dirty="0">
                <a:effectLst/>
                <a:latin typeface="微软雅黑" charset="-122"/>
                <a:ea typeface="微软雅黑" charset="-122"/>
                <a:cs typeface="Arial" panose="020B0604020202020204" pitchFamily="34" charset="0"/>
              </a:rPr>
              <a:t>80</a:t>
            </a:r>
            <a:r>
              <a:rPr lang="zh-CN" altLang="en-US" sz="1920" kern="100" dirty="0">
                <a:effectLst/>
                <a:latin typeface="微软雅黑" charset="-122"/>
                <a:ea typeface="微软雅黑" charset="-122"/>
                <a:cs typeface="Arial" panose="020B0604020202020204" pitchFamily="34" charset="0"/>
              </a:rPr>
              <a:t>年代</a:t>
            </a:r>
            <a:r>
              <a:rPr lang="zh-CN" altLang="zh-CN" sz="1920" kern="100" dirty="0">
                <a:effectLst/>
                <a:latin typeface="微软雅黑" charset="-122"/>
                <a:ea typeface="微软雅黑" charset="-122"/>
                <a:cs typeface="Arial" panose="020B0604020202020204" pitchFamily="34" charset="0"/>
              </a:rPr>
              <a:t>美国营销界总结出</a:t>
            </a:r>
            <a:r>
              <a:rPr lang="en-US" altLang="zh-CN" sz="1920" kern="100" dirty="0">
                <a:solidFill>
                  <a:srgbClr val="C00000"/>
                </a:solidFill>
                <a:effectLst/>
                <a:latin typeface="微软雅黑" charset="-122"/>
                <a:ea typeface="微软雅黑" charset="-122"/>
                <a:cs typeface="Arial" panose="020B0604020202020204" pitchFamily="34" charset="0"/>
              </a:rPr>
              <a:t>“7</a:t>
            </a:r>
            <a:r>
              <a:rPr lang="zh-CN" altLang="zh-CN" sz="1920" kern="100" dirty="0">
                <a:solidFill>
                  <a:srgbClr val="C00000"/>
                </a:solidFill>
                <a:effectLst/>
                <a:latin typeface="微软雅黑" charset="-122"/>
                <a:ea typeface="微软雅黑" charset="-122"/>
                <a:cs typeface="Arial" panose="020B0604020202020204" pitchFamily="34" charset="0"/>
              </a:rPr>
              <a:t>秒定律</a:t>
            </a:r>
            <a:r>
              <a:rPr lang="en-US" altLang="zh-CN" sz="1920" kern="100" dirty="0">
                <a:solidFill>
                  <a:srgbClr val="C00000"/>
                </a:solidFill>
                <a:effectLst/>
                <a:latin typeface="微软雅黑" charset="-122"/>
                <a:ea typeface="微软雅黑" charset="-122"/>
                <a:cs typeface="Arial" panose="020B0604020202020204" pitchFamily="34" charset="0"/>
              </a:rPr>
              <a:t>”</a:t>
            </a:r>
            <a:r>
              <a:rPr lang="zh-CN" altLang="zh-CN" sz="1920" kern="100" dirty="0">
                <a:effectLst/>
                <a:latin typeface="微软雅黑" charset="-122"/>
                <a:ea typeface="微软雅黑" charset="-122"/>
                <a:cs typeface="Arial" panose="020B0604020202020204" pitchFamily="34" charset="0"/>
              </a:rPr>
              <a:t>，就是消费者会</a:t>
            </a:r>
            <a:r>
              <a:rPr lang="en-US" altLang="zh-CN" sz="1920" kern="100" dirty="0">
                <a:effectLst/>
                <a:latin typeface="微软雅黑" charset="-122"/>
                <a:ea typeface="微软雅黑" charset="-122"/>
                <a:cs typeface="Arial" panose="020B0604020202020204" pitchFamily="34" charset="0"/>
              </a:rPr>
              <a:t>7</a:t>
            </a:r>
            <a:r>
              <a:rPr lang="zh-CN" altLang="zh-CN" sz="1920" kern="100" dirty="0">
                <a:effectLst/>
                <a:latin typeface="微软雅黑" charset="-122"/>
                <a:ea typeface="微软雅黑" charset="-122"/>
                <a:cs typeface="Arial" panose="020B0604020202020204" pitchFamily="34" charset="0"/>
              </a:rPr>
              <a:t>秒内决定是否有购买商品的意愿。商品留给消费者的第一眼印象可能引发消费者对商品的兴趣，希望在功能、质量等其他方面对商品有进一步的了解。如果企业对商品的视觉设计敷衍了事，失去的不仅仅是一份关注，更将失去一次商机。而在这短短</a:t>
            </a:r>
            <a:r>
              <a:rPr lang="en-US" altLang="zh-CN" sz="1920" kern="100" dirty="0">
                <a:effectLst/>
                <a:latin typeface="微软雅黑" charset="-122"/>
                <a:ea typeface="微软雅黑" charset="-122"/>
                <a:cs typeface="Arial" panose="020B0604020202020204" pitchFamily="34" charset="0"/>
              </a:rPr>
              <a:t>7</a:t>
            </a:r>
            <a:r>
              <a:rPr lang="zh-CN" altLang="zh-CN" sz="1920" kern="100" dirty="0">
                <a:effectLst/>
                <a:latin typeface="微软雅黑" charset="-122"/>
                <a:ea typeface="微软雅黑" charset="-122"/>
                <a:cs typeface="Arial" panose="020B0604020202020204" pitchFamily="34" charset="0"/>
              </a:rPr>
              <a:t>秒内，色彩的决定因素为</a:t>
            </a:r>
            <a:r>
              <a:rPr lang="en-US" altLang="zh-CN" sz="1920" kern="100" dirty="0">
                <a:solidFill>
                  <a:srgbClr val="C00000"/>
                </a:solidFill>
                <a:effectLst/>
                <a:latin typeface="微软雅黑" charset="-122"/>
                <a:ea typeface="微软雅黑" charset="-122"/>
                <a:cs typeface="Arial" panose="020B0604020202020204" pitchFamily="34" charset="0"/>
              </a:rPr>
              <a:t>67%</a:t>
            </a:r>
            <a:r>
              <a:rPr lang="zh-CN" altLang="zh-CN" sz="1920" kern="100" dirty="0">
                <a:effectLst/>
                <a:latin typeface="微软雅黑" charset="-122"/>
                <a:ea typeface="微软雅黑" charset="-122"/>
                <a:cs typeface="Arial" panose="020B0604020202020204" pitchFamily="34" charset="0"/>
              </a:rPr>
              <a:t>。</a:t>
            </a:r>
            <a:endParaRPr lang="en-US" altLang="zh-CN" sz="1920" kern="100" dirty="0">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1920" b="1" kern="100" dirty="0">
                <a:solidFill>
                  <a:srgbClr val="C00000"/>
                </a:solidFill>
                <a:effectLst/>
                <a:latin typeface="微软雅黑" charset="-122"/>
                <a:ea typeface="微软雅黑" charset="-122"/>
                <a:cs typeface="Arial" panose="020B0604020202020204" pitchFamily="34" charset="0"/>
              </a:rPr>
              <a:t>色彩营销</a:t>
            </a:r>
            <a:r>
              <a:rPr lang="zh-CN" altLang="zh-CN" sz="1920" kern="100" dirty="0">
                <a:effectLst/>
                <a:latin typeface="微软雅黑" charset="-122"/>
                <a:ea typeface="微软雅黑" charset="-122"/>
                <a:cs typeface="Arial" panose="020B0604020202020204" pitchFamily="34" charset="0"/>
              </a:rPr>
              <a:t>，就是要在了解和分析</a:t>
            </a:r>
            <a:r>
              <a:rPr lang="zh-CN" altLang="en-US" sz="1920" kern="100" dirty="0">
                <a:latin typeface="微软雅黑" charset="-122"/>
                <a:ea typeface="微软雅黑" charset="-122"/>
                <a:cs typeface="Arial" panose="020B0604020202020204" pitchFamily="34" charset="0"/>
              </a:rPr>
              <a:t>消费者心理</a:t>
            </a:r>
            <a:r>
              <a:rPr lang="zh-CN" altLang="zh-CN" sz="1920" kern="100" dirty="0">
                <a:effectLst/>
                <a:latin typeface="微软雅黑" charset="-122"/>
                <a:ea typeface="微软雅黑" charset="-122"/>
                <a:cs typeface="Arial" panose="020B0604020202020204" pitchFamily="34" charset="0"/>
              </a:rPr>
              <a:t>的基础上，做消费者所想，给</a:t>
            </a:r>
            <a:r>
              <a:rPr lang="zh-CN" altLang="en-US" sz="1920" kern="100" dirty="0">
                <a:latin typeface="微软雅黑" charset="-122"/>
                <a:ea typeface="微软雅黑" charset="-122"/>
                <a:cs typeface="Arial" panose="020B0604020202020204" pitchFamily="34" charset="0"/>
              </a:rPr>
              <a:t>品牌</a:t>
            </a:r>
            <a:r>
              <a:rPr lang="zh-CN" altLang="zh-CN" sz="1920" kern="100" dirty="0">
                <a:effectLst/>
                <a:latin typeface="微软雅黑" charset="-122"/>
                <a:ea typeface="微软雅黑" charset="-122"/>
                <a:cs typeface="Arial" panose="020B0604020202020204" pitchFamily="34" charset="0"/>
              </a:rPr>
              <a:t>恰当定位，然后给产品本身、</a:t>
            </a:r>
            <a:r>
              <a:rPr lang="zh-CN" altLang="en-US" sz="1920" u="none" strike="noStrike" kern="100" dirty="0">
                <a:effectLst/>
                <a:latin typeface="微软雅黑" charset="-122"/>
                <a:ea typeface="微软雅黑" charset="-122"/>
                <a:cs typeface="Arial" panose="020B0604020202020204" pitchFamily="34" charset="0"/>
              </a:rPr>
              <a:t>包装</a:t>
            </a:r>
            <a:r>
              <a:rPr lang="zh-CN" altLang="zh-CN" sz="1920" kern="100" dirty="0">
                <a:effectLst/>
                <a:latin typeface="微软雅黑" charset="-122"/>
                <a:ea typeface="微软雅黑" charset="-122"/>
                <a:cs typeface="Arial" panose="020B0604020202020204" pitchFamily="34" charset="0"/>
              </a:rPr>
              <a:t>、人员服饰、环境设置、店面装饰一直到</a:t>
            </a:r>
            <a:r>
              <a:rPr lang="zh-CN" altLang="en-US" sz="1920" u="none" strike="noStrike" kern="100" dirty="0">
                <a:effectLst/>
                <a:latin typeface="微软雅黑" charset="-122"/>
                <a:ea typeface="微软雅黑" charset="-122"/>
                <a:cs typeface="Arial" panose="020B0604020202020204" pitchFamily="34" charset="0"/>
              </a:rPr>
              <a:t>购物袋</a:t>
            </a:r>
            <a:r>
              <a:rPr lang="zh-CN" altLang="zh-CN" sz="1920" kern="100" dirty="0">
                <a:effectLst/>
                <a:latin typeface="微软雅黑" charset="-122"/>
                <a:ea typeface="微软雅黑" charset="-122"/>
                <a:cs typeface="Arial" panose="020B0604020202020204" pitchFamily="34" charset="0"/>
              </a:rPr>
              <a:t>等配以恰当的色彩，使商品高情感化，成为与消费者沟通的桥梁，实现</a:t>
            </a:r>
            <a:r>
              <a:rPr lang="en-US" altLang="zh-CN" sz="1920" kern="100" dirty="0">
                <a:effectLst/>
                <a:latin typeface="微软雅黑" charset="-122"/>
                <a:ea typeface="微软雅黑" charset="-122"/>
                <a:cs typeface="Arial" panose="020B0604020202020204" pitchFamily="34" charset="0"/>
              </a:rPr>
              <a:t>“</a:t>
            </a:r>
            <a:r>
              <a:rPr lang="zh-CN" altLang="zh-CN" sz="1920" kern="100" dirty="0">
                <a:solidFill>
                  <a:srgbClr val="C00000"/>
                </a:solidFill>
                <a:effectLst/>
                <a:latin typeface="微软雅黑" charset="-122"/>
                <a:ea typeface="微软雅黑" charset="-122"/>
                <a:cs typeface="Arial" panose="020B0604020202020204" pitchFamily="34" charset="0"/>
              </a:rPr>
              <a:t>人心</a:t>
            </a:r>
            <a:r>
              <a:rPr lang="en-US" altLang="zh-CN" sz="1920" kern="100" dirty="0">
                <a:solidFill>
                  <a:srgbClr val="C00000"/>
                </a:solidFill>
                <a:effectLst/>
                <a:latin typeface="微软雅黑" charset="-122"/>
                <a:ea typeface="微软雅黑" charset="-122"/>
                <a:cs typeface="Arial" panose="020B0604020202020204" pitchFamily="34" charset="0"/>
              </a:rPr>
              <a:t>—</a:t>
            </a:r>
            <a:r>
              <a:rPr lang="zh-CN" altLang="zh-CN" sz="1920" kern="100" dirty="0">
                <a:solidFill>
                  <a:srgbClr val="C00000"/>
                </a:solidFill>
                <a:effectLst/>
                <a:latin typeface="微软雅黑" charset="-122"/>
                <a:ea typeface="微软雅黑" charset="-122"/>
                <a:cs typeface="Arial" panose="020B0604020202020204" pitchFamily="34" charset="0"/>
              </a:rPr>
              <a:t>色彩</a:t>
            </a:r>
            <a:r>
              <a:rPr lang="en-US" altLang="zh-CN" sz="1920" kern="100" dirty="0">
                <a:solidFill>
                  <a:srgbClr val="C00000"/>
                </a:solidFill>
                <a:effectLst/>
                <a:latin typeface="微软雅黑" charset="-122"/>
                <a:ea typeface="微软雅黑" charset="-122"/>
                <a:cs typeface="Arial" panose="020B0604020202020204" pitchFamily="34" charset="0"/>
              </a:rPr>
              <a:t>—</a:t>
            </a:r>
            <a:r>
              <a:rPr lang="zh-CN" altLang="zh-CN" sz="1920" kern="100" dirty="0">
                <a:solidFill>
                  <a:srgbClr val="C00000"/>
                </a:solidFill>
                <a:effectLst/>
                <a:latin typeface="微软雅黑" charset="-122"/>
                <a:ea typeface="微软雅黑" charset="-122"/>
                <a:cs typeface="Arial" panose="020B0604020202020204" pitchFamily="34" charset="0"/>
              </a:rPr>
              <a:t>商品</a:t>
            </a:r>
            <a:r>
              <a:rPr lang="en-US" altLang="zh-CN" sz="1920" kern="100" dirty="0">
                <a:effectLst/>
                <a:latin typeface="微软雅黑" charset="-122"/>
                <a:ea typeface="微软雅黑" charset="-122"/>
                <a:cs typeface="Arial" panose="020B0604020202020204" pitchFamily="34" charset="0"/>
              </a:rPr>
              <a:t>”</a:t>
            </a:r>
            <a:r>
              <a:rPr lang="zh-CN" altLang="zh-CN" sz="1920" kern="100" dirty="0">
                <a:effectLst/>
                <a:latin typeface="微软雅黑" charset="-122"/>
                <a:ea typeface="微软雅黑" charset="-122"/>
                <a:cs typeface="Arial" panose="020B0604020202020204" pitchFamily="34" charset="0"/>
              </a:rPr>
              <a:t>的统一，将商品的思想传达给消费者，提高营销的效率，并减小</a:t>
            </a:r>
            <a:r>
              <a:rPr lang="zh-CN" altLang="en-US" sz="1920" kern="100" dirty="0">
                <a:effectLst/>
                <a:latin typeface="微软雅黑" charset="-122"/>
                <a:ea typeface="微软雅黑" charset="-122"/>
                <a:cs typeface="Arial" panose="020B0604020202020204" pitchFamily="34" charset="0"/>
              </a:rPr>
              <a:t>营销成本</a:t>
            </a:r>
            <a:r>
              <a:rPr lang="zh-CN" altLang="zh-CN" sz="1920" kern="100" dirty="0">
                <a:effectLst/>
                <a:latin typeface="微软雅黑" charset="-122"/>
                <a:ea typeface="微软雅黑" charset="-122"/>
                <a:cs typeface="Arial" panose="020B0604020202020204" pitchFamily="34" charset="0"/>
              </a:rPr>
              <a:t>。</a:t>
            </a:r>
            <a:endParaRPr lang="en-US" altLang="zh-CN" sz="1920" kern="100" dirty="0">
              <a:effectLst/>
              <a:latin typeface="微软雅黑" charset="-122"/>
              <a:ea typeface="微软雅黑" charset="-122"/>
              <a:cs typeface="Arial" panose="020B0604020202020204" pitchFamily="34" charset="0"/>
            </a:endParaRPr>
          </a:p>
          <a:p>
            <a:pPr algn="just">
              <a:lnSpc>
                <a:spcPct val="150000"/>
              </a:lnSpc>
              <a:spcAft>
                <a:spcPts val="1200"/>
              </a:spcAft>
            </a:pPr>
            <a:r>
              <a:rPr lang="zh-CN" altLang="zh-CN" sz="1920" kern="100" dirty="0">
                <a:solidFill>
                  <a:srgbClr val="000000"/>
                </a:solidFill>
                <a:effectLst/>
                <a:latin typeface="微软雅黑" charset="-122"/>
                <a:ea typeface="微软雅黑" charset="-122"/>
                <a:cs typeface="Arial" panose="020B0604020202020204" pitchFamily="34" charset="0"/>
              </a:rPr>
              <a:t>到</a:t>
            </a:r>
            <a:r>
              <a:rPr lang="en-US" altLang="zh-CN" sz="1920" kern="100" dirty="0">
                <a:solidFill>
                  <a:srgbClr val="000000"/>
                </a:solidFill>
                <a:effectLst/>
                <a:latin typeface="微软雅黑" charset="-122"/>
                <a:ea typeface="微软雅黑" charset="-122"/>
                <a:cs typeface="Arial" panose="020B0604020202020204" pitchFamily="34" charset="0"/>
              </a:rPr>
              <a:t>20</a:t>
            </a:r>
            <a:r>
              <a:rPr lang="zh-CN" altLang="zh-CN" sz="1920" kern="100" dirty="0">
                <a:solidFill>
                  <a:srgbClr val="000000"/>
                </a:solidFill>
                <a:effectLst/>
                <a:latin typeface="微软雅黑" charset="-122"/>
                <a:ea typeface="微软雅黑" charset="-122"/>
                <a:cs typeface="Arial" panose="020B0604020202020204" pitchFamily="34" charset="0"/>
              </a:rPr>
              <a:t>世纪末，</a:t>
            </a:r>
            <a:r>
              <a:rPr lang="zh-CN" altLang="en-US" sz="1920" kern="100" dirty="0">
                <a:solidFill>
                  <a:srgbClr val="000000"/>
                </a:solidFill>
                <a:effectLst/>
                <a:latin typeface="微软雅黑" charset="-122"/>
                <a:ea typeface="微软雅黑" charset="-122"/>
                <a:cs typeface="Arial" panose="020B0604020202020204" pitchFamily="34" charset="0"/>
              </a:rPr>
              <a:t>“</a:t>
            </a:r>
            <a:r>
              <a:rPr lang="zh-CN" altLang="zh-CN" sz="1920" kern="100" dirty="0">
                <a:solidFill>
                  <a:srgbClr val="000000"/>
                </a:solidFill>
                <a:effectLst/>
                <a:latin typeface="微软雅黑" charset="-122"/>
                <a:ea typeface="微软雅黑" charset="-122"/>
                <a:cs typeface="Arial" panose="020B0604020202020204" pitchFamily="34" charset="0"/>
              </a:rPr>
              <a:t>色彩营销</a:t>
            </a:r>
            <a:r>
              <a:rPr lang="zh-CN" altLang="en-US" sz="1920" kern="100" dirty="0">
                <a:solidFill>
                  <a:srgbClr val="000000"/>
                </a:solidFill>
                <a:effectLst/>
                <a:latin typeface="微软雅黑" charset="-122"/>
                <a:ea typeface="微软雅黑" charset="-122"/>
                <a:cs typeface="Arial" panose="020B0604020202020204" pitchFamily="34" charset="0"/>
              </a:rPr>
              <a:t>”</a:t>
            </a:r>
            <a:r>
              <a:rPr lang="zh-CN" altLang="zh-CN" sz="1920" kern="100" dirty="0">
                <a:solidFill>
                  <a:srgbClr val="000000"/>
                </a:solidFill>
                <a:effectLst/>
                <a:latin typeface="微软雅黑" charset="-122"/>
                <a:ea typeface="微软雅黑" charset="-122"/>
                <a:cs typeface="Arial" panose="020B0604020202020204" pitchFamily="34" charset="0"/>
              </a:rPr>
              <a:t>理论已被欧美及世界许多国家的企业广泛运用到营销活动当中，并逐渐成为企业在激烈的</a:t>
            </a:r>
            <a:r>
              <a:rPr lang="zh-CN" altLang="en-US" sz="1920" kern="100" dirty="0">
                <a:solidFill>
                  <a:srgbClr val="000000"/>
                </a:solidFill>
                <a:effectLst/>
                <a:latin typeface="微软雅黑" charset="-122"/>
                <a:ea typeface="微软雅黑" charset="-122"/>
                <a:cs typeface="Arial" panose="020B0604020202020204" pitchFamily="34" charset="0"/>
              </a:rPr>
              <a:t>市场竞争中</a:t>
            </a:r>
            <a:r>
              <a:rPr lang="zh-CN" altLang="zh-CN" sz="1920" kern="100" dirty="0">
                <a:solidFill>
                  <a:srgbClr val="000000"/>
                </a:solidFill>
                <a:effectLst/>
                <a:latin typeface="微软雅黑" charset="-122"/>
                <a:ea typeface="微软雅黑" charset="-122"/>
                <a:cs typeface="Arial" panose="020B0604020202020204" pitchFamily="34" charset="0"/>
              </a:rPr>
              <a:t>获得竞争优势的一个重要手段。</a:t>
            </a:r>
            <a:endParaRPr lang="zh-CN" altLang="zh-CN" sz="1920" kern="100" dirty="0">
              <a:effectLst/>
              <a:latin typeface="微软雅黑" charset="-122"/>
              <a:ea typeface="微软雅黑" charset="-122"/>
              <a:cs typeface="Arial" panose="020B0604020202020204" pitchFamily="34" charset="0"/>
            </a:endParaRPr>
          </a:p>
        </p:txBody>
      </p:sp>
      <p:sp>
        <p:nvSpPr>
          <p:cNvPr id="1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13" name="Group 3"/>
          <p:cNvGrpSpPr/>
          <p:nvPr/>
        </p:nvGrpSpPr>
        <p:grpSpPr>
          <a:xfrm>
            <a:off x="479425" y="741045"/>
            <a:ext cx="11176000" cy="406400"/>
            <a:chOff x="240" y="384"/>
            <a:chExt cx="5280" cy="192"/>
          </a:xfrm>
        </p:grpSpPr>
        <p:sp>
          <p:nvSpPr>
            <p:cNvPr id="14"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5"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20"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内部教程！超详细的支付宝设计规范之配色篇"/>
          <p:cNvPicPr/>
          <p:nvPr/>
        </p:nvPicPr>
        <p:blipFill>
          <a:blip r:embed="rId1" cstate="print"/>
          <a:srcRect/>
          <a:stretch>
            <a:fillRect/>
          </a:stretch>
        </p:blipFill>
        <p:spPr bwMode="auto">
          <a:xfrm>
            <a:off x="792640" y="3168796"/>
            <a:ext cx="2023397" cy="2254670"/>
          </a:xfrm>
          <a:prstGeom prst="rect">
            <a:avLst/>
          </a:prstGeom>
          <a:noFill/>
          <a:ln w="9525">
            <a:noFill/>
            <a:miter lim="800000"/>
            <a:headEnd/>
            <a:tailEnd/>
          </a:ln>
        </p:spPr>
      </p:pic>
      <p:sp>
        <p:nvSpPr>
          <p:cNvPr id="7" name="矩形 6"/>
          <p:cNvSpPr/>
          <p:nvPr/>
        </p:nvSpPr>
        <p:spPr>
          <a:xfrm>
            <a:off x="755798" y="6191954"/>
            <a:ext cx="2316480" cy="312420"/>
          </a:xfrm>
          <a:prstGeom prst="rect">
            <a:avLst/>
          </a:prstGeom>
        </p:spPr>
        <p:txBody>
          <a:bodyPr wrap="none">
            <a:spAutoFit/>
          </a:bodyPr>
          <a:lstStyle/>
          <a:p>
            <a:pPr>
              <a:spcAft>
                <a:spcPts val="1690"/>
              </a:spcAft>
            </a:pPr>
            <a:r>
              <a:rPr lang="zh-CN" altLang="zh-CN" sz="1440" kern="0" spc="8" dirty="0">
                <a:latin typeface="微软雅黑" charset="-122"/>
                <a:ea typeface="微软雅黑" charset="-122"/>
                <a:cs typeface="宋体" pitchFamily="2" charset="-122"/>
              </a:rPr>
              <a:t>品牌色背景渐变场景示例</a:t>
            </a:r>
            <a:r>
              <a:rPr lang="en-US" altLang="zh-CN" sz="1440" kern="0" spc="8" dirty="0">
                <a:latin typeface="微软雅黑" charset="-122"/>
                <a:ea typeface="微软雅黑" charset="-122"/>
                <a:cs typeface="宋体" pitchFamily="2" charset="-122"/>
              </a:rPr>
              <a:t>1</a:t>
            </a:r>
            <a:endParaRPr lang="zh-CN" altLang="zh-CN" sz="1440" kern="100" dirty="0">
              <a:latin typeface="微软雅黑" charset="-122"/>
              <a:ea typeface="微软雅黑" charset="-122"/>
              <a:cs typeface="Times New Roman" panose="02020603050405020304" pitchFamily="18" charset="0"/>
            </a:endParaRPr>
          </a:p>
        </p:txBody>
      </p:sp>
      <p:sp>
        <p:nvSpPr>
          <p:cNvPr id="10" name="矩形 9"/>
          <p:cNvSpPr/>
          <p:nvPr/>
        </p:nvSpPr>
        <p:spPr>
          <a:xfrm>
            <a:off x="964216" y="1867071"/>
            <a:ext cx="918845" cy="398780"/>
          </a:xfrm>
          <a:prstGeom prst="rect">
            <a:avLst/>
          </a:prstGeom>
        </p:spPr>
        <p:txBody>
          <a:bodyPr wrap="none">
            <a:spAutoFit/>
          </a:bodyPr>
          <a:lstStyle/>
          <a:p>
            <a:r>
              <a:rPr lang="en-US" altLang="zh-CN" sz="2000" b="1" dirty="0">
                <a:solidFill>
                  <a:srgbClr val="C00000"/>
                </a:solidFill>
                <a:latin typeface="微软雅黑" charset="-122"/>
                <a:ea typeface="微软雅黑" charset="-122"/>
              </a:rPr>
              <a:t>1.</a:t>
            </a:r>
            <a:r>
              <a:rPr lang="zh-CN" altLang="en-US" sz="2000" b="1" dirty="0">
                <a:solidFill>
                  <a:srgbClr val="C00000"/>
                </a:solidFill>
                <a:latin typeface="微软雅黑" charset="-122"/>
                <a:ea typeface="微软雅黑" charset="-122"/>
              </a:rPr>
              <a:t>背景</a:t>
            </a:r>
            <a:endParaRPr lang="zh-CN" altLang="en-US" sz="2000" b="1" dirty="0">
              <a:solidFill>
                <a:srgbClr val="C00000"/>
              </a:solidFill>
              <a:latin typeface="微软雅黑" charset="-122"/>
              <a:ea typeface="微软雅黑"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2969" y="3208491"/>
            <a:ext cx="4879686" cy="2329276"/>
          </a:xfrm>
          <a:prstGeom prst="rect">
            <a:avLst/>
          </a:prstGeom>
        </p:spPr>
      </p:pic>
      <p:sp>
        <p:nvSpPr>
          <p:cNvPr id="13" name="矩形 12"/>
          <p:cNvSpPr/>
          <p:nvPr/>
        </p:nvSpPr>
        <p:spPr>
          <a:xfrm>
            <a:off x="8964892" y="6157664"/>
            <a:ext cx="2308860" cy="312420"/>
          </a:xfrm>
          <a:prstGeom prst="rect">
            <a:avLst/>
          </a:prstGeom>
        </p:spPr>
        <p:txBody>
          <a:bodyPr wrap="none">
            <a:spAutoFit/>
          </a:bodyPr>
          <a:lstStyle/>
          <a:p>
            <a:r>
              <a:rPr lang="zh-CN" altLang="en-US" sz="1440" dirty="0">
                <a:latin typeface="微软雅黑" charset="-122"/>
                <a:ea typeface="微软雅黑" charset="-122"/>
              </a:rPr>
              <a:t>品牌色背景渐变场景示例</a:t>
            </a:r>
            <a:r>
              <a:rPr lang="en-US" altLang="zh-CN" sz="1440" dirty="0">
                <a:latin typeface="微软雅黑" charset="-122"/>
                <a:ea typeface="微软雅黑" charset="-122"/>
              </a:rPr>
              <a:t>3</a:t>
            </a:r>
            <a:endParaRPr lang="zh-CN" altLang="en-US" sz="1440" dirty="0">
              <a:latin typeface="微软雅黑" charset="-122"/>
              <a:ea typeface="微软雅黑" charset="-122"/>
            </a:endParaRPr>
          </a:p>
        </p:txBody>
      </p:sp>
      <p:sp>
        <p:nvSpPr>
          <p:cNvPr id="8" name="矩形 7"/>
          <p:cNvSpPr/>
          <p:nvPr/>
        </p:nvSpPr>
        <p:spPr>
          <a:xfrm>
            <a:off x="952283" y="1251601"/>
            <a:ext cx="2219960" cy="398780"/>
          </a:xfrm>
          <a:prstGeom prst="rect">
            <a:avLst/>
          </a:prstGeom>
        </p:spPr>
        <p:txBody>
          <a:bodyPr wrap="none">
            <a:spAutoFit/>
          </a:bodyPr>
          <a:lstStyle/>
          <a:p>
            <a:r>
              <a:rPr lang="zh-CN" altLang="en-US" sz="2000" b="1" dirty="0">
                <a:solidFill>
                  <a:srgbClr val="C00000"/>
                </a:solidFill>
                <a:latin typeface="微软雅黑" charset="-122"/>
                <a:ea typeface="微软雅黑" charset="-122"/>
              </a:rPr>
              <a:t>三、色彩使用建议</a:t>
            </a:r>
            <a:endParaRPr lang="zh-CN" altLang="en-US" sz="2000" b="1" dirty="0">
              <a:solidFill>
                <a:srgbClr val="C00000"/>
              </a:solidFill>
              <a:latin typeface="微软雅黑" charset="-122"/>
              <a:ea typeface="微软雅黑" charset="-122"/>
            </a:endParaRPr>
          </a:p>
        </p:txBody>
      </p:sp>
      <p:sp>
        <p:nvSpPr>
          <p:cNvPr id="59393" name="Rectangle 1"/>
          <p:cNvSpPr>
            <a:spLocks noChangeArrowheads="1"/>
          </p:cNvSpPr>
          <p:nvPr/>
        </p:nvSpPr>
        <p:spPr bwMode="auto">
          <a:xfrm>
            <a:off x="963929" y="2510789"/>
            <a:ext cx="5040630" cy="416560"/>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00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品牌色、辅助色做背景</a:t>
            </a:r>
            <a:endParaRPr kumimoji="0" lang="zh-CN" sz="2000"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r="52864"/>
          <a:stretch>
            <a:fillRect/>
          </a:stretch>
        </p:blipFill>
        <p:spPr>
          <a:xfrm>
            <a:off x="8919210" y="3046663"/>
            <a:ext cx="2343150" cy="1384680"/>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52885"/>
          <a:stretch>
            <a:fillRect/>
          </a:stretch>
        </p:blipFill>
        <p:spPr>
          <a:xfrm>
            <a:off x="8919210" y="4395403"/>
            <a:ext cx="2342102" cy="1384680"/>
          </a:xfrm>
          <a:prstGeom prst="rect">
            <a:avLst/>
          </a:prstGeom>
        </p:spPr>
      </p:pic>
      <p:sp>
        <p:nvSpPr>
          <p:cNvPr id="19" name="矩形 18"/>
          <p:cNvSpPr/>
          <p:nvPr/>
        </p:nvSpPr>
        <p:spPr>
          <a:xfrm>
            <a:off x="4632922" y="6191954"/>
            <a:ext cx="2308860" cy="312420"/>
          </a:xfrm>
          <a:prstGeom prst="rect">
            <a:avLst/>
          </a:prstGeom>
        </p:spPr>
        <p:txBody>
          <a:bodyPr wrap="none">
            <a:spAutoFit/>
          </a:bodyPr>
          <a:lstStyle/>
          <a:p>
            <a:r>
              <a:rPr lang="zh-CN" altLang="en-US" sz="1440" dirty="0">
                <a:latin typeface="微软雅黑" charset="-122"/>
                <a:ea typeface="微软雅黑" charset="-122"/>
              </a:rPr>
              <a:t>品牌色背景渐变场景示例</a:t>
            </a:r>
            <a:r>
              <a:rPr lang="en-US" altLang="zh-CN" sz="1440" dirty="0">
                <a:latin typeface="微软雅黑" charset="-122"/>
                <a:ea typeface="微软雅黑" charset="-122"/>
              </a:rPr>
              <a:t>2</a:t>
            </a:r>
            <a:endParaRPr lang="zh-CN" altLang="en-US" sz="1440" dirty="0">
              <a:latin typeface="微软雅黑" charset="-122"/>
              <a:ea typeface="微软雅黑" charset="-122"/>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3"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4"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6"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96717" y="1202176"/>
            <a:ext cx="917575" cy="398780"/>
          </a:xfrm>
          <a:prstGeom prst="rect">
            <a:avLst/>
          </a:prstGeom>
        </p:spPr>
        <p:txBody>
          <a:bodyPr wrap="none">
            <a:spAutoFit/>
          </a:bodyPr>
          <a:lstStyle/>
          <a:p>
            <a:r>
              <a:rPr lang="en-US" altLang="zh-CN" sz="2000" b="1" dirty="0">
                <a:solidFill>
                  <a:srgbClr val="C00000"/>
                </a:solidFill>
                <a:latin typeface="微软雅黑" charset="-122"/>
                <a:ea typeface="微软雅黑" charset="-122"/>
              </a:rPr>
              <a:t>2.icon</a:t>
            </a:r>
            <a:endParaRPr lang="en-US" altLang="zh-CN" sz="2000" b="1" dirty="0">
              <a:solidFill>
                <a:srgbClr val="C00000"/>
              </a:solidFill>
              <a:latin typeface="微软雅黑" charset="-122"/>
              <a:ea typeface="微软雅黑"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rcRect t="29645"/>
          <a:stretch>
            <a:fillRect/>
          </a:stretch>
        </p:blipFill>
        <p:spPr>
          <a:xfrm>
            <a:off x="3249930" y="4286885"/>
            <a:ext cx="6846571" cy="2230043"/>
          </a:xfrm>
          <a:prstGeom prst="rect">
            <a:avLst/>
          </a:prstGeom>
        </p:spPr>
      </p:pic>
      <p:sp>
        <p:nvSpPr>
          <p:cNvPr id="6" name="矩形 5"/>
          <p:cNvSpPr/>
          <p:nvPr/>
        </p:nvSpPr>
        <p:spPr>
          <a:xfrm>
            <a:off x="1466576" y="4451859"/>
            <a:ext cx="1880235" cy="312420"/>
          </a:xfrm>
          <a:prstGeom prst="rect">
            <a:avLst/>
          </a:prstGeom>
        </p:spPr>
        <p:txBody>
          <a:bodyPr wrap="none">
            <a:spAutoFit/>
          </a:bodyPr>
          <a:lstStyle/>
          <a:p>
            <a:r>
              <a:rPr lang="en-US" altLang="zh-CN" sz="1265" dirty="0">
                <a:solidFill>
                  <a:srgbClr val="525252"/>
                </a:solidFill>
                <a:latin typeface="PingFang SC" panose="020B0400000000000000" charset="-122"/>
              </a:rPr>
              <a:t> </a:t>
            </a:r>
            <a:r>
              <a:rPr lang="en-US" altLang="zh-CN" sz="1440" dirty="0">
                <a:solidFill>
                  <a:schemeClr val="tx1">
                    <a:lumMod val="95000"/>
                    <a:lumOff val="5000"/>
                  </a:schemeClr>
                </a:solidFill>
                <a:latin typeface="微软雅黑" charset="-122"/>
                <a:ea typeface="微软雅黑" charset="-122"/>
              </a:rPr>
              <a:t>icon</a:t>
            </a:r>
            <a:r>
              <a:rPr lang="zh-CN" altLang="en-US" sz="1440" dirty="0">
                <a:solidFill>
                  <a:schemeClr val="tx1">
                    <a:lumMod val="95000"/>
                    <a:lumOff val="5000"/>
                  </a:schemeClr>
                </a:solidFill>
                <a:latin typeface="微软雅黑" charset="-122"/>
                <a:ea typeface="微软雅黑" charset="-122"/>
              </a:rPr>
              <a:t>用色场景示例：</a:t>
            </a:r>
            <a:endParaRPr lang="zh-CN" altLang="en-US" sz="1440" dirty="0">
              <a:solidFill>
                <a:schemeClr val="tx1">
                  <a:lumMod val="95000"/>
                  <a:lumOff val="5000"/>
                </a:schemeClr>
              </a:solidFill>
              <a:latin typeface="微软雅黑" charset="-122"/>
              <a:ea typeface="微软雅黑" charset="-122"/>
            </a:endParaRPr>
          </a:p>
        </p:txBody>
      </p:sp>
      <p:sp>
        <p:nvSpPr>
          <p:cNvPr id="11" name="矩形 10"/>
          <p:cNvSpPr/>
          <p:nvPr/>
        </p:nvSpPr>
        <p:spPr>
          <a:xfrm>
            <a:off x="906779" y="1721207"/>
            <a:ext cx="4983481" cy="2414905"/>
          </a:xfrm>
          <a:prstGeom prst="rect">
            <a:avLst/>
          </a:prstGeom>
        </p:spPr>
        <p:txBody>
          <a:bodyPr wrap="square">
            <a:spAutoFit/>
          </a:bodyPr>
          <a:lstStyle/>
          <a:p>
            <a:pPr algn="just">
              <a:lnSpc>
                <a:spcPct val="150000"/>
              </a:lnSpc>
            </a:pPr>
            <a:r>
              <a:rPr lang="en-US" altLang="zh-CN" sz="1680" b="1" dirty="0">
                <a:solidFill>
                  <a:srgbClr val="C00000"/>
                </a:solidFill>
                <a:latin typeface="微软雅黑" charset="-122"/>
                <a:ea typeface="微软雅黑" charset="-122"/>
              </a:rPr>
              <a:t>Icon</a:t>
            </a:r>
            <a:r>
              <a:rPr lang="zh-CN" altLang="en-US" sz="1680" b="1" dirty="0">
                <a:solidFill>
                  <a:srgbClr val="C00000"/>
                </a:solidFill>
                <a:latin typeface="微软雅黑" charset="-122"/>
                <a:ea typeface="微软雅黑" charset="-122"/>
              </a:rPr>
              <a:t>用色：</a:t>
            </a:r>
            <a:r>
              <a:rPr lang="zh-CN" altLang="zh-CN" sz="1680" dirty="0">
                <a:latin typeface="微软雅黑" charset="-122"/>
                <a:ea typeface="微软雅黑" charset="-122"/>
              </a:rPr>
              <a:t>一个页面上，</a:t>
            </a:r>
            <a:r>
              <a:rPr lang="en-US" altLang="zh-CN" sz="1680" dirty="0">
                <a:latin typeface="微软雅黑" charset="-122"/>
                <a:ea typeface="微软雅黑" charset="-122"/>
              </a:rPr>
              <a:t>icon </a:t>
            </a:r>
            <a:r>
              <a:rPr lang="zh-CN" altLang="zh-CN" sz="1680" dirty="0">
                <a:latin typeface="微软雅黑" charset="-122"/>
                <a:ea typeface="微软雅黑" charset="-122"/>
              </a:rPr>
              <a:t>色相建议不超过</a:t>
            </a:r>
            <a:r>
              <a:rPr lang="en-US" altLang="zh-CN" sz="1680" dirty="0">
                <a:latin typeface="微软雅黑" charset="-122"/>
                <a:ea typeface="微软雅黑" charset="-122"/>
              </a:rPr>
              <a:t>4</a:t>
            </a:r>
            <a:r>
              <a:rPr lang="zh-CN" altLang="zh-CN" sz="1680" dirty="0">
                <a:latin typeface="微软雅黑" charset="-122"/>
                <a:ea typeface="微软雅黑" charset="-122"/>
              </a:rPr>
              <a:t>种，四个</a:t>
            </a:r>
            <a:r>
              <a:rPr lang="en-US" altLang="zh-CN" sz="1680" dirty="0">
                <a:latin typeface="微软雅黑" charset="-122"/>
                <a:ea typeface="微软雅黑" charset="-122"/>
              </a:rPr>
              <a:t> tab </a:t>
            </a:r>
            <a:r>
              <a:rPr lang="zh-CN" altLang="zh-CN" sz="1680" dirty="0">
                <a:latin typeface="微软雅黑" charset="-122"/>
                <a:ea typeface="微软雅黑" charset="-122"/>
              </a:rPr>
              <a:t>的</a:t>
            </a:r>
            <a:r>
              <a:rPr lang="en-US" altLang="zh-CN" sz="1680" dirty="0">
                <a:latin typeface="微软雅黑" charset="-122"/>
                <a:ea typeface="微软雅黑" charset="-122"/>
              </a:rPr>
              <a:t> icon </a:t>
            </a:r>
            <a:r>
              <a:rPr lang="zh-CN" altLang="zh-CN" sz="1680" dirty="0">
                <a:latin typeface="微软雅黑" charset="-122"/>
                <a:ea typeface="微软雅黑" charset="-122"/>
              </a:rPr>
              <a:t>建议使用单色，或者中性色进行搭配使用，不建议使用渐变</a:t>
            </a:r>
            <a:r>
              <a:rPr lang="zh-CN" altLang="en-US" sz="1680" dirty="0">
                <a:latin typeface="微软雅黑" charset="-122"/>
                <a:ea typeface="微软雅黑" charset="-122"/>
              </a:rPr>
              <a:t>。</a:t>
            </a:r>
            <a:endParaRPr lang="en-US" altLang="zh-CN" sz="1680" dirty="0">
              <a:latin typeface="微软雅黑" charset="-122"/>
              <a:ea typeface="微软雅黑" charset="-122"/>
            </a:endParaRPr>
          </a:p>
          <a:p>
            <a:pPr algn="just">
              <a:lnSpc>
                <a:spcPct val="150000"/>
              </a:lnSpc>
            </a:pPr>
            <a:r>
              <a:rPr lang="zh-CN" altLang="zh-CN" sz="1680" dirty="0">
                <a:latin typeface="微软雅黑" charset="-122"/>
                <a:ea typeface="微软雅黑" charset="-122"/>
              </a:rPr>
              <a:t>色彩性格来定义</a:t>
            </a:r>
            <a:r>
              <a:rPr lang="en-US" altLang="zh-CN" sz="1680" dirty="0">
                <a:latin typeface="微软雅黑" charset="-122"/>
                <a:ea typeface="微软雅黑" charset="-122"/>
              </a:rPr>
              <a:t> icon </a:t>
            </a:r>
            <a:r>
              <a:rPr lang="zh-CN" altLang="zh-CN" sz="1680" dirty="0">
                <a:latin typeface="微软雅黑" charset="-122"/>
                <a:ea typeface="微软雅黑" charset="-122"/>
              </a:rPr>
              <a:t>的用色：红色：希望、温暖；黄色：温和、高贵； 蓝色：严谨、稳定；绿色：健康、便捷。</a:t>
            </a:r>
            <a:endParaRPr lang="zh-CN" altLang="en-US" sz="1680" dirty="0">
              <a:latin typeface="微软雅黑" charset="-122"/>
              <a:ea typeface="微软雅黑" charset="-122"/>
            </a:endParaRPr>
          </a:p>
        </p:txBody>
      </p:sp>
      <p:sp>
        <p:nvSpPr>
          <p:cNvPr id="12" name="TextBox 11"/>
          <p:cNvSpPr txBox="1"/>
          <p:nvPr/>
        </p:nvSpPr>
        <p:spPr>
          <a:xfrm>
            <a:off x="4472940" y="6390005"/>
            <a:ext cx="497840" cy="312420"/>
          </a:xfrm>
          <a:prstGeom prst="rect">
            <a:avLst/>
          </a:prstGeom>
          <a:noFill/>
        </p:spPr>
        <p:txBody>
          <a:bodyPr wrap="none" rtlCol="0">
            <a:spAutoFit/>
          </a:bodyPr>
          <a:lstStyle/>
          <a:p>
            <a:r>
              <a:rPr lang="en-US" altLang="zh-CN" sz="1440" dirty="0"/>
              <a:t>Tab</a:t>
            </a:r>
            <a:endParaRPr lang="zh-CN" altLang="en-US" sz="1440" dirty="0"/>
          </a:p>
        </p:txBody>
      </p:sp>
      <p:sp>
        <p:nvSpPr>
          <p:cNvPr id="13" name="矩形 12"/>
          <p:cNvSpPr/>
          <p:nvPr/>
        </p:nvSpPr>
        <p:spPr>
          <a:xfrm>
            <a:off x="8383834" y="6397006"/>
            <a:ext cx="731520" cy="312420"/>
          </a:xfrm>
          <a:prstGeom prst="rect">
            <a:avLst/>
          </a:prstGeom>
        </p:spPr>
        <p:txBody>
          <a:bodyPr wrap="none">
            <a:spAutoFit/>
          </a:bodyPr>
          <a:lstStyle/>
          <a:p>
            <a:r>
              <a:rPr lang="zh-CN" altLang="en-US" sz="1440" dirty="0">
                <a:latin typeface="微软雅黑" charset="-122"/>
                <a:ea typeface="微软雅黑" charset="-122"/>
              </a:rPr>
              <a:t>业务内</a:t>
            </a:r>
            <a:endParaRPr lang="zh-CN" altLang="en-US" sz="1440" dirty="0">
              <a:latin typeface="微软雅黑" charset="-122"/>
              <a:ea typeface="微软雅黑" charset="-122"/>
            </a:endParaRPr>
          </a:p>
        </p:txBody>
      </p:sp>
      <p:sp>
        <p:nvSpPr>
          <p:cNvPr id="57345" name="Rectangle 1"/>
          <p:cNvSpPr>
            <a:spLocks noChangeArrowheads="1"/>
          </p:cNvSpPr>
          <p:nvPr/>
        </p:nvSpPr>
        <p:spPr bwMode="auto">
          <a:xfrm>
            <a:off x="6610350" y="1676083"/>
            <a:ext cx="4686300" cy="2432685"/>
          </a:xfrm>
          <a:prstGeom prst="rect">
            <a:avLst/>
          </a:prstGeom>
          <a:noFill/>
          <a:ln w="9525">
            <a:noFill/>
            <a:miter lim="800000"/>
          </a:ln>
          <a:effectLst/>
        </p:spPr>
        <p:txBody>
          <a:bodyPr vert="horz" wrap="square" lIns="109728" tIns="54864" rIns="109728" bIns="54864" numCol="1" anchor="ctr" anchorCtr="0" compatLnSpc="1">
            <a:spAutoFit/>
          </a:bodyPr>
          <a:lstStyle/>
          <a:p>
            <a:pPr marL="0" marR="0" lvl="0" indent="0" algn="l" defTabSz="914400" rtl="0" eaLnBrk="1" fontAlgn="base" latinLnBrk="0" hangingPunct="1">
              <a:lnSpc>
                <a:spcPct val="150000"/>
              </a:lnSpc>
              <a:spcBef>
                <a:spcPct val="0"/>
              </a:spcBef>
              <a:spcAft>
                <a:spcPct val="0"/>
              </a:spcAft>
              <a:buClrTx/>
              <a:buSzTx/>
              <a:buFontTx/>
              <a:buNone/>
            </a:pPr>
            <a:r>
              <a:rPr kumimoji="0" lang="en-US" altLang="zh-CN" sz="1680" b="1"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icon </a:t>
            </a:r>
            <a:r>
              <a:rPr kumimoji="0" lang="zh-CN" altLang="en-US" sz="1680" b="1" i="0" u="none" strike="noStrike" cap="none" normalizeH="0" baseline="0" dirty="0">
                <a:ln>
                  <a:noFill/>
                </a:ln>
                <a:solidFill>
                  <a:srgbClr val="C00000"/>
                </a:solidFill>
                <a:effectLst/>
                <a:latin typeface="微软雅黑" charset="-122"/>
                <a:ea typeface="微软雅黑" charset="-122"/>
                <a:cs typeface="Times New Roman" panose="02020603050405020304" pitchFamily="18" charset="0"/>
              </a:rPr>
              <a:t>背景用色：</a:t>
            </a: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一个页面上，四个 </a:t>
            </a:r>
            <a:r>
              <a:rPr kumimoji="0" lang="en-US" altLang="zh-CN"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tab </a:t>
            </a: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的 </a:t>
            </a:r>
            <a:r>
              <a:rPr kumimoji="0" lang="en-US" altLang="zh-CN"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icon </a:t>
            </a: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需要使用背景色时，颜色建议不要超过四种。</a:t>
            </a:r>
            <a:endParaRPr kumimoji="0" lang="zh-CN" altLang="en-US" sz="1680" b="0" i="0" u="none" strike="noStrike" cap="none" normalizeH="0" baseline="0" dirty="0">
              <a:ln>
                <a:noFill/>
              </a:ln>
              <a:solidFill>
                <a:schemeClr val="tx1"/>
              </a:solidFill>
              <a:effectLst/>
              <a:latin typeface="微软雅黑" charset="-122"/>
              <a:ea typeface="微软雅黑"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pP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和其他图片图形一起搭配时，背景色建议不要超过两种。</a:t>
            </a:r>
            <a:endParaRPr kumimoji="0" lang="zh-CN" altLang="en-US" sz="1680" b="0" i="0" u="none" strike="noStrike" cap="none" normalizeH="0" baseline="0" dirty="0">
              <a:ln>
                <a:noFill/>
              </a:ln>
              <a:solidFill>
                <a:schemeClr val="tx1"/>
              </a:solidFill>
              <a:effectLst/>
              <a:latin typeface="微软雅黑" charset="-122"/>
              <a:ea typeface="微软雅黑"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pP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业务页面内，</a:t>
            </a:r>
            <a:r>
              <a:rPr kumimoji="0" lang="en-US" altLang="zh-CN"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icon </a:t>
            </a: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的背景可以使用渐变色，</a:t>
            </a:r>
            <a:r>
              <a:rPr kumimoji="0" lang="en-US" altLang="zh-CN"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icon </a:t>
            </a:r>
            <a:r>
              <a:rPr kumimoji="0" lang="zh-CN" altLang="en-US" sz="168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本身直接反白。</a:t>
            </a:r>
            <a:endParaRPr kumimoji="0" lang="zh-CN" altLang="en-US" sz="1680" b="0" i="0" u="none" strike="noStrike" cap="none" normalizeH="0" baseline="0" dirty="0">
              <a:ln>
                <a:noFill/>
              </a:ln>
              <a:solidFill>
                <a:schemeClr val="tx1"/>
              </a:solidFill>
              <a:effectLst/>
              <a:latin typeface="微软雅黑" charset="-122"/>
              <a:ea typeface="微软雅黑" charset="-122"/>
              <a:cs typeface="宋体" pitchFamily="2"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19109" y="3967069"/>
            <a:ext cx="3110228" cy="2144172"/>
          </a:xfrm>
          <a:prstGeom prst="rect">
            <a:avLst/>
          </a:prstGeom>
        </p:spPr>
      </p:pic>
      <p:sp>
        <p:nvSpPr>
          <p:cNvPr id="3" name="矩形 2"/>
          <p:cNvSpPr/>
          <p:nvPr/>
        </p:nvSpPr>
        <p:spPr>
          <a:xfrm>
            <a:off x="8958144" y="6228416"/>
            <a:ext cx="1828800" cy="312420"/>
          </a:xfrm>
          <a:prstGeom prst="rect">
            <a:avLst/>
          </a:prstGeom>
        </p:spPr>
        <p:txBody>
          <a:bodyPr wrap="none">
            <a:spAutoFit/>
          </a:bodyPr>
          <a:lstStyle/>
          <a:p>
            <a:r>
              <a:rPr lang="zh-CN" altLang="en-US" sz="1440" dirty="0">
                <a:solidFill>
                  <a:schemeClr val="tx1">
                    <a:lumMod val="95000"/>
                    <a:lumOff val="5000"/>
                  </a:schemeClr>
                </a:solidFill>
                <a:latin typeface="微软雅黑" charset="-122"/>
                <a:ea typeface="微软雅黑" charset="-122"/>
              </a:rPr>
              <a:t>链接色使用场景示例</a:t>
            </a:r>
            <a:endParaRPr lang="zh-CN" altLang="en-US" sz="1440" dirty="0">
              <a:solidFill>
                <a:schemeClr val="tx1">
                  <a:lumMod val="95000"/>
                  <a:lumOff val="5000"/>
                </a:schemeClr>
              </a:solidFill>
              <a:latin typeface="微软雅黑" charset="-122"/>
              <a:ea typeface="微软雅黑"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2950" y="4597175"/>
            <a:ext cx="2399959" cy="1405501"/>
          </a:xfrm>
          <a:prstGeom prst="rect">
            <a:avLst/>
          </a:prstGeom>
        </p:spPr>
      </p:pic>
      <p:sp>
        <p:nvSpPr>
          <p:cNvPr id="5" name="矩形 4"/>
          <p:cNvSpPr/>
          <p:nvPr/>
        </p:nvSpPr>
        <p:spPr>
          <a:xfrm>
            <a:off x="4592929" y="6228416"/>
            <a:ext cx="2011680" cy="312420"/>
          </a:xfrm>
          <a:prstGeom prst="rect">
            <a:avLst/>
          </a:prstGeom>
        </p:spPr>
        <p:txBody>
          <a:bodyPr wrap="none">
            <a:spAutoFit/>
          </a:bodyPr>
          <a:lstStyle/>
          <a:p>
            <a:r>
              <a:rPr lang="zh-CN" altLang="en-US" sz="1440" dirty="0">
                <a:solidFill>
                  <a:schemeClr val="tx1">
                    <a:lumMod val="95000"/>
                    <a:lumOff val="5000"/>
                  </a:schemeClr>
                </a:solidFill>
                <a:latin typeface="微软雅黑" charset="-122"/>
                <a:ea typeface="微软雅黑" charset="-122"/>
              </a:rPr>
              <a:t>白色文字使用场景示例</a:t>
            </a:r>
            <a:endParaRPr lang="zh-CN" altLang="en-US" sz="1440" dirty="0">
              <a:solidFill>
                <a:schemeClr val="tx1">
                  <a:lumMod val="95000"/>
                  <a:lumOff val="5000"/>
                </a:schemeClr>
              </a:solidFill>
              <a:latin typeface="微软雅黑" charset="-122"/>
              <a:ea typeface="微软雅黑"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6860" y="4047587"/>
            <a:ext cx="1761281" cy="2016733"/>
          </a:xfrm>
          <a:prstGeom prst="rect">
            <a:avLst/>
          </a:prstGeom>
        </p:spPr>
      </p:pic>
      <p:sp>
        <p:nvSpPr>
          <p:cNvPr id="8" name="矩形 7"/>
          <p:cNvSpPr/>
          <p:nvPr/>
        </p:nvSpPr>
        <p:spPr>
          <a:xfrm>
            <a:off x="1261196" y="6228416"/>
            <a:ext cx="2011680" cy="312420"/>
          </a:xfrm>
          <a:prstGeom prst="rect">
            <a:avLst/>
          </a:prstGeom>
        </p:spPr>
        <p:txBody>
          <a:bodyPr wrap="none">
            <a:spAutoFit/>
          </a:bodyPr>
          <a:lstStyle/>
          <a:p>
            <a:r>
              <a:rPr lang="zh-CN" altLang="en-US" sz="1440" dirty="0">
                <a:solidFill>
                  <a:schemeClr val="tx1">
                    <a:lumMod val="95000"/>
                    <a:lumOff val="5000"/>
                  </a:schemeClr>
                </a:solidFill>
                <a:latin typeface="微软雅黑" charset="-122"/>
                <a:ea typeface="微软雅黑" charset="-122"/>
              </a:rPr>
              <a:t>黑色文字颜色使用场景</a:t>
            </a:r>
            <a:endParaRPr lang="zh-CN" altLang="en-US" sz="1440" dirty="0">
              <a:solidFill>
                <a:schemeClr val="tx1">
                  <a:lumMod val="95000"/>
                  <a:lumOff val="5000"/>
                </a:schemeClr>
              </a:solidFill>
              <a:latin typeface="微软雅黑" charset="-122"/>
              <a:ea typeface="微软雅黑" charset="-122"/>
            </a:endParaRPr>
          </a:p>
        </p:txBody>
      </p:sp>
      <p:sp>
        <p:nvSpPr>
          <p:cNvPr id="10" name="矩形 9"/>
          <p:cNvSpPr/>
          <p:nvPr/>
        </p:nvSpPr>
        <p:spPr>
          <a:xfrm>
            <a:off x="923062" y="1335635"/>
            <a:ext cx="1428115" cy="398780"/>
          </a:xfrm>
          <a:prstGeom prst="rect">
            <a:avLst/>
          </a:prstGeom>
        </p:spPr>
        <p:txBody>
          <a:bodyPr wrap="none">
            <a:spAutoFit/>
          </a:bodyPr>
          <a:lstStyle/>
          <a:p>
            <a:r>
              <a:rPr lang="en-US" altLang="zh-CN" sz="2000" b="1" dirty="0">
                <a:solidFill>
                  <a:srgbClr val="C00000"/>
                </a:solidFill>
                <a:latin typeface="微软雅黑" charset="-122"/>
                <a:ea typeface="微软雅黑" charset="-122"/>
              </a:rPr>
              <a:t>3.</a:t>
            </a:r>
            <a:r>
              <a:rPr lang="zh-CN" altLang="en-US" sz="2000" b="1" dirty="0">
                <a:solidFill>
                  <a:srgbClr val="C00000"/>
                </a:solidFill>
                <a:latin typeface="微软雅黑" charset="-122"/>
                <a:ea typeface="微软雅黑" charset="-122"/>
              </a:rPr>
              <a:t>文字用色</a:t>
            </a:r>
            <a:endParaRPr lang="zh-CN" altLang="en-US" sz="2000" b="1" dirty="0">
              <a:solidFill>
                <a:srgbClr val="C00000"/>
              </a:solidFill>
              <a:latin typeface="微软雅黑" charset="-122"/>
              <a:ea typeface="微软雅黑" charset="-122"/>
            </a:endParaRPr>
          </a:p>
        </p:txBody>
      </p:sp>
      <p:sp>
        <p:nvSpPr>
          <p:cNvPr id="9" name="矩形 19"/>
          <p:cNvSpPr>
            <a:spLocks noChangeArrowheads="1"/>
          </p:cNvSpPr>
          <p:nvPr/>
        </p:nvSpPr>
        <p:spPr bwMode="auto">
          <a:xfrm>
            <a:off x="609601" y="-59071"/>
            <a:ext cx="348615" cy="114300"/>
          </a:xfrm>
          <a:prstGeom prst="rect">
            <a:avLst/>
          </a:prstGeom>
          <a:noFill/>
          <a:ln w="9525">
            <a:noFill/>
            <a:miter lim="800000"/>
          </a:ln>
        </p:spPr>
        <p:txBody>
          <a:bodyPr wrap="none">
            <a:spAutoFit/>
          </a:bodyPr>
          <a:lstStyle/>
          <a:p>
            <a:pPr>
              <a:lnSpc>
                <a:spcPct val="150000"/>
              </a:lnSpc>
            </a:pPr>
            <a:r>
              <a:rPr lang="zh-CN" altLang="en-US" sz="100" b="1" dirty="0">
                <a:solidFill>
                  <a:schemeClr val="bg1"/>
                </a:solidFill>
                <a:latin typeface="Calibri" charset="0"/>
                <a:ea typeface="微软雅黑" charset="-122"/>
                <a:cs typeface="Times New Roman" panose="02020603050405020304" pitchFamily="18" charset="0"/>
              </a:rPr>
              <a:t>二、基础</a:t>
            </a:r>
            <a:r>
              <a:rPr lang="zh-CN" altLang="zh-CN" sz="100" b="1" dirty="0">
                <a:solidFill>
                  <a:schemeClr val="bg1"/>
                </a:solidFill>
                <a:latin typeface="微软雅黑" charset="-122"/>
                <a:ea typeface="微软雅黑" charset="-122"/>
              </a:rPr>
              <a:t>系统</a:t>
            </a:r>
            <a:r>
              <a:rPr lang="en-US" altLang="zh-CN" sz="100" b="1" dirty="0">
                <a:solidFill>
                  <a:schemeClr val="bg1"/>
                </a:solidFill>
                <a:latin typeface="微软雅黑" charset="-122"/>
                <a:ea typeface="微软雅黑" charset="-122"/>
              </a:rPr>
              <a:t>/</a:t>
            </a:r>
            <a:r>
              <a:rPr lang="zh-CN" altLang="en-US" sz="100" b="1" dirty="0">
                <a:solidFill>
                  <a:schemeClr val="bg1"/>
                </a:solidFill>
                <a:latin typeface="微软雅黑" charset="-122"/>
                <a:ea typeface="微软雅黑" charset="-122"/>
              </a:rPr>
              <a:t>辅助图形设计</a:t>
            </a:r>
            <a:endParaRPr lang="zh-CN" altLang="zh-CN" sz="100" b="1" dirty="0">
              <a:solidFill>
                <a:schemeClr val="bg1"/>
              </a:solidFill>
              <a:latin typeface="微软雅黑" charset="-122"/>
              <a:ea typeface="微软雅黑" charset="-122"/>
            </a:endParaRPr>
          </a:p>
        </p:txBody>
      </p:sp>
      <p:sp>
        <p:nvSpPr>
          <p:cNvPr id="14" name="矩形 13"/>
          <p:cNvSpPr/>
          <p:nvPr/>
        </p:nvSpPr>
        <p:spPr>
          <a:xfrm>
            <a:off x="906780" y="1820239"/>
            <a:ext cx="10424160" cy="2027555"/>
          </a:xfrm>
          <a:prstGeom prst="rect">
            <a:avLst/>
          </a:prstGeom>
        </p:spPr>
        <p:txBody>
          <a:bodyPr wrap="square">
            <a:spAutoFit/>
          </a:bodyPr>
          <a:lstStyle/>
          <a:p>
            <a:pPr>
              <a:lnSpc>
                <a:spcPct val="150000"/>
              </a:lnSpc>
            </a:pPr>
            <a:r>
              <a:rPr lang="zh-CN" altLang="en-US" sz="1680" dirty="0">
                <a:latin typeface="微软雅黑" charset="-122"/>
                <a:ea typeface="微软雅黑" charset="-122"/>
              </a:rPr>
              <a:t>常规文字用色：根据不同的字号大小，对应出两种灰黑色。在使用场景中，文字黑色用纯黑透明度显示；白色的文字颜色一般在品牌色的背景下使用，通过透明度调整文字颜色。</a:t>
            </a:r>
            <a:endParaRPr lang="zh-CN" altLang="en-US" sz="1680" dirty="0">
              <a:latin typeface="微软雅黑" charset="-122"/>
              <a:ea typeface="微软雅黑" charset="-122"/>
            </a:endParaRPr>
          </a:p>
          <a:p>
            <a:pPr>
              <a:lnSpc>
                <a:spcPct val="150000"/>
              </a:lnSpc>
            </a:pPr>
            <a:r>
              <a:rPr lang="zh-CN" altLang="en-US" sz="1680" dirty="0">
                <a:latin typeface="微软雅黑" charset="-122"/>
                <a:ea typeface="微软雅黑" charset="-122"/>
              </a:rPr>
              <a:t>文字链接状、可操作的指示：品牌色</a:t>
            </a:r>
            <a:r>
              <a:rPr lang="en-US" altLang="zh-CN" sz="1680" dirty="0">
                <a:latin typeface="微软雅黑" charset="-122"/>
                <a:ea typeface="微软雅黑" charset="-122"/>
              </a:rPr>
              <a:t>#108ee9</a:t>
            </a:r>
            <a:r>
              <a:rPr lang="zh-CN" altLang="en-US" sz="1680" dirty="0">
                <a:latin typeface="微软雅黑" charset="-122"/>
                <a:ea typeface="微软雅黑" charset="-122"/>
              </a:rPr>
              <a:t>；（不可点击的标签不能使用该颜色）。</a:t>
            </a:r>
            <a:endParaRPr lang="zh-CN" altLang="en-US" sz="1680" dirty="0">
              <a:latin typeface="微软雅黑" charset="-122"/>
              <a:ea typeface="微软雅黑" charset="-122"/>
            </a:endParaRPr>
          </a:p>
          <a:p>
            <a:pPr>
              <a:lnSpc>
                <a:spcPct val="150000"/>
              </a:lnSpc>
            </a:pPr>
            <a:r>
              <a:rPr lang="zh-CN" altLang="en-US" sz="1680" dirty="0">
                <a:latin typeface="微软雅黑" charset="-122"/>
                <a:ea typeface="微软雅黑" charset="-122"/>
              </a:rPr>
              <a:t>重点突出、公告提醒：橙色（仅用于提醒，不能用于带情感色彩的错误提示）。</a:t>
            </a:r>
            <a:endParaRPr lang="zh-CN" altLang="en-US" sz="1680" dirty="0">
              <a:latin typeface="微软雅黑" charset="-122"/>
              <a:ea typeface="微软雅黑" charset="-122"/>
            </a:endParaRPr>
          </a:p>
          <a:p>
            <a:pPr>
              <a:lnSpc>
                <a:spcPct val="150000"/>
              </a:lnSpc>
            </a:pPr>
            <a:r>
              <a:rPr lang="zh-CN" altLang="en-US" sz="1680" dirty="0">
                <a:latin typeface="微软雅黑" charset="-122"/>
                <a:ea typeface="微软雅黑" charset="-122"/>
              </a:rPr>
              <a:t>错误、警示、失败、小红点：红色。</a:t>
            </a:r>
            <a:endParaRPr lang="zh-CN" altLang="en-US" sz="1680" dirty="0">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7"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5"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b="70649"/>
          <a:stretch>
            <a:fillRect/>
          </a:stretch>
        </p:blipFill>
        <p:spPr>
          <a:xfrm>
            <a:off x="891116" y="2017461"/>
            <a:ext cx="5526090" cy="3644833"/>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t="28311" r="21882" b="48485"/>
          <a:stretch>
            <a:fillRect/>
          </a:stretch>
        </p:blipFill>
        <p:spPr>
          <a:xfrm>
            <a:off x="6680872" y="2120331"/>
            <a:ext cx="4570058" cy="3050474"/>
          </a:xfrm>
          <a:prstGeom prst="rect">
            <a:avLst/>
          </a:prstGeom>
        </p:spPr>
      </p:pic>
      <p:sp>
        <p:nvSpPr>
          <p:cNvPr id="12" name="矩形 11"/>
          <p:cNvSpPr/>
          <p:nvPr/>
        </p:nvSpPr>
        <p:spPr>
          <a:xfrm>
            <a:off x="889568" y="1452896"/>
            <a:ext cx="2474595" cy="398780"/>
          </a:xfrm>
          <a:prstGeom prst="rect">
            <a:avLst/>
          </a:prstGeom>
        </p:spPr>
        <p:txBody>
          <a:bodyPr wrap="none">
            <a:spAutoFit/>
          </a:bodyPr>
          <a:lstStyle/>
          <a:p>
            <a:r>
              <a:rPr lang="zh-CN" altLang="en-US" sz="2000" b="1" dirty="0">
                <a:solidFill>
                  <a:srgbClr val="C00000"/>
                </a:solidFill>
                <a:latin typeface="微软雅黑" charset="-122"/>
                <a:ea typeface="微软雅黑" charset="-122"/>
              </a:rPr>
              <a:t>四、可使用颜色合集</a:t>
            </a:r>
            <a:endParaRPr lang="zh-CN" altLang="en-US" sz="2000" b="1" dirty="0">
              <a:solidFill>
                <a:srgbClr val="C00000"/>
              </a:solidFill>
              <a:latin typeface="微软雅黑" charset="-122"/>
              <a:ea typeface="微软雅黑" charset="-122"/>
            </a:endParaRPr>
          </a:p>
        </p:txBody>
      </p:sp>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50131" b="17314"/>
          <a:stretch>
            <a:fillRect/>
          </a:stretch>
        </p:blipFill>
        <p:spPr>
          <a:xfrm>
            <a:off x="6328828" y="1692976"/>
            <a:ext cx="4857305" cy="3553394"/>
          </a:xfrm>
          <a:prstGeom prst="rect">
            <a:avLst/>
          </a:prstGeom>
        </p:spPr>
      </p:pic>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t="84386" r="36114" b="1"/>
          <a:stretch>
            <a:fillRect/>
          </a:stretch>
        </p:blipFill>
        <p:spPr>
          <a:xfrm>
            <a:off x="1280999" y="1863089"/>
            <a:ext cx="4641178" cy="2548890"/>
          </a:xfrm>
          <a:prstGeom prst="rect">
            <a:avLst/>
          </a:prstGeom>
        </p:spPr>
      </p:pic>
      <p:sp>
        <p:nvSpPr>
          <p:cNvPr id="16"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2" name="Group 3"/>
          <p:cNvGrpSpPr/>
          <p:nvPr/>
        </p:nvGrpSpPr>
        <p:grpSpPr>
          <a:xfrm>
            <a:off x="479425" y="741045"/>
            <a:ext cx="11176000" cy="406400"/>
            <a:chOff x="240" y="384"/>
            <a:chExt cx="5280" cy="192"/>
          </a:xfrm>
        </p:grpSpPr>
        <p:sp>
          <p:nvSpPr>
            <p:cNvPr id="18"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9"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3"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887095" y="1828800"/>
            <a:ext cx="10768330" cy="2494280"/>
          </a:xfrm>
          <a:prstGeom prst="rect">
            <a:avLst/>
          </a:prstGeom>
          <a:noFill/>
          <a:ln w="9525">
            <a:noFill/>
            <a:miter lim="800000"/>
          </a:ln>
          <a:effectLst/>
        </p:spPr>
        <p:txBody>
          <a:bodyPr vert="horz" wrap="square" lIns="109728" tIns="54864" rIns="109728" bIns="54864" numCol="1" anchor="ctr" anchorCtr="0" compatLnSpc="1">
            <a:spAutoFit/>
          </a:bodyPr>
          <a:lstStyle/>
          <a:p>
            <a:pPr marL="342900" marR="0" lvl="0" indent="-342900" algn="just" defTabSz="914400" rtl="0" eaLnBrk="1" fontAlgn="base" latinLnBrk="0" hangingPunct="1">
              <a:lnSpc>
                <a:spcPct val="150000"/>
              </a:lnSpc>
              <a:spcBef>
                <a:spcPct val="0"/>
              </a:spcBef>
              <a:spcAft>
                <a:spcPts val="600"/>
              </a:spcAft>
              <a:buClrTx/>
              <a:buSzTx/>
              <a:buFont typeface="Arial" panose="020B0604020202020204" pitchFamily="34" charset="0"/>
              <a:buChar char="•"/>
            </a:pPr>
            <a:r>
              <a:rPr kumimoji="0" 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在品牌识别中，标志可以说是通向品牌的入口，是品牌的象征符号。它对一个品牌进行支持、表达、传播、整合</a:t>
            </a:r>
            <a:r>
              <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a:t>
            </a:r>
            <a:r>
              <a:rPr kumimoji="0" lang="zh-CN" altLang="en-US"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rPr>
              <a:t>它代表品牌所属的组织及产品，将品牌与形象和创意联结起来，为各种沟通渠道提供一致性，并鼓励和约束品牌树立诚信的长期形象。</a:t>
            </a:r>
            <a:endParaRPr kumimoji="0" lang="en-US"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endParaRPr>
          </a:p>
          <a:p>
            <a:pPr marL="342900" marR="0" lvl="0" indent="-342900" algn="just" defTabSz="914400" rtl="0" eaLnBrk="1" fontAlgn="base" latinLnBrk="0" hangingPunct="1">
              <a:lnSpc>
                <a:spcPct val="150000"/>
              </a:lnSpc>
              <a:spcBef>
                <a:spcPct val="0"/>
              </a:spcBef>
              <a:spcAft>
                <a:spcPct val="0"/>
              </a:spcAft>
              <a:buClrTx/>
              <a:buSzTx/>
              <a:buFont typeface="Arial" panose="020B0604020202020204" pitchFamily="34" charset="0"/>
              <a:buChar char="•"/>
            </a:pPr>
            <a:r>
              <a:rPr lang="zh-CN" altLang="zh-CN" sz="2000" dirty="0">
                <a:effectLst/>
                <a:latin typeface="微软雅黑" charset="-122"/>
                <a:ea typeface="微软雅黑" charset="-122"/>
                <a:cs typeface="Times New Roman" panose="02020603050405020304" pitchFamily="18" charset="0"/>
              </a:rPr>
              <a:t>单就标志本身而言，能否成为更有意义、更有价值感的</a:t>
            </a:r>
            <a:r>
              <a:rPr lang="zh-CN" altLang="en-US" sz="2000" dirty="0">
                <a:effectLst/>
                <a:latin typeface="微软雅黑" charset="-122"/>
                <a:ea typeface="微软雅黑" charset="-122"/>
                <a:cs typeface="Times New Roman" panose="02020603050405020304" pitchFamily="18" charset="0"/>
              </a:rPr>
              <a:t>视觉符号</a:t>
            </a:r>
            <a:r>
              <a:rPr lang="zh-CN" altLang="zh-CN" sz="2000" dirty="0">
                <a:effectLst/>
                <a:latin typeface="微软雅黑" charset="-122"/>
                <a:ea typeface="微软雅黑" charset="-122"/>
                <a:cs typeface="Times New Roman" panose="02020603050405020304" pitchFamily="18" charset="0"/>
              </a:rPr>
              <a:t>，最主要的是要和</a:t>
            </a:r>
            <a:r>
              <a:rPr lang="en-US" altLang="zh-CN" sz="2000" dirty="0">
                <a:effectLst/>
                <a:latin typeface="微软雅黑" charset="-122"/>
                <a:ea typeface="微软雅黑" charset="-122"/>
                <a:cs typeface="Times New Roman" panose="02020603050405020304" pitchFamily="18" charset="0"/>
              </a:rPr>
              <a:t>“</a:t>
            </a:r>
            <a:r>
              <a:rPr lang="zh-CN" altLang="zh-CN" sz="2000" dirty="0">
                <a:effectLst/>
                <a:latin typeface="微软雅黑" charset="-122"/>
                <a:ea typeface="微软雅黑" charset="-122"/>
                <a:cs typeface="Times New Roman" panose="02020603050405020304" pitchFamily="18" charset="0"/>
              </a:rPr>
              <a:t>品牌</a:t>
            </a:r>
            <a:r>
              <a:rPr lang="en-US" altLang="zh-CN" sz="2000" dirty="0">
                <a:effectLst/>
                <a:latin typeface="微软雅黑" charset="-122"/>
                <a:ea typeface="微软雅黑" charset="-122"/>
                <a:cs typeface="Times New Roman" panose="02020603050405020304" pitchFamily="18" charset="0"/>
              </a:rPr>
              <a:t>”</a:t>
            </a:r>
            <a:r>
              <a:rPr lang="zh-CN" altLang="zh-CN" sz="2000" dirty="0">
                <a:effectLst/>
                <a:latin typeface="微软雅黑" charset="-122"/>
                <a:ea typeface="微软雅黑" charset="-122"/>
                <a:cs typeface="Times New Roman" panose="02020603050405020304" pitchFamily="18" charset="0"/>
              </a:rPr>
              <a:t>关联起来，并且要看这个标志是和什么样的品牌产生了关联。</a:t>
            </a:r>
            <a:endParaRPr kumimoji="0" lang="zh-CN" altLang="zh-CN" sz="2000" b="0" i="0" u="none" strike="noStrike" cap="none" normalizeH="0" baseline="0" dirty="0">
              <a:ln>
                <a:noFill/>
              </a:ln>
              <a:solidFill>
                <a:schemeClr val="tx1"/>
              </a:solidFill>
              <a:effectLst/>
              <a:latin typeface="微软雅黑" charset="-122"/>
              <a:ea typeface="微软雅黑" charset="-122"/>
              <a:cs typeface="Times New Roman" panose="02020603050405020304" pitchFamily="18" charset="0"/>
            </a:endParaRPr>
          </a:p>
        </p:txBody>
      </p:sp>
      <p:sp>
        <p:nvSpPr>
          <p:cNvPr id="2"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5" name="Group 3"/>
          <p:cNvGrpSpPr/>
          <p:nvPr/>
        </p:nvGrpSpPr>
        <p:grpSpPr>
          <a:xfrm>
            <a:off x="479425" y="741045"/>
            <a:ext cx="11176000" cy="406400"/>
            <a:chOff x="240" y="384"/>
            <a:chExt cx="5280" cy="192"/>
          </a:xfrm>
        </p:grpSpPr>
        <p:sp>
          <p:nvSpPr>
            <p:cNvPr id="3"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4"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7"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3.</a:t>
            </a:r>
            <a:r>
              <a:rPr lang="zh-CN" altLang="en-US" sz="2665" b="1" dirty="0">
                <a:latin typeface="宋体" pitchFamily="2" charset="-122"/>
                <a:sym typeface="+mn-ea"/>
              </a:rPr>
              <a:t>品牌色彩的简化</a:t>
            </a:r>
            <a:r>
              <a:rPr lang="zh-CN" altLang="en-US" sz="2665" b="1" dirty="0">
                <a:latin typeface="宋体" pitchFamily="2" charset="-122"/>
                <a:sym typeface="+mn-ea"/>
              </a:rPr>
              <a:t>趋势</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ChangeArrowheads="1"/>
          </p:cNvSpPr>
          <p:nvPr/>
        </p:nvSpPr>
        <p:spPr bwMode="auto">
          <a:xfrm>
            <a:off x="609600" y="1905000"/>
            <a:ext cx="10972800" cy="1524000"/>
          </a:xfrm>
          <a:prstGeom prst="rect">
            <a:avLst/>
          </a:prstGeom>
          <a:noFill/>
          <a:ln w="9525">
            <a:noFill/>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rPr>
              <a:t>谢谢！</a:t>
            </a:r>
            <a:endParaRPr kumimoji="0" lang="zh-CN" altLang="en-US" sz="5335" b="1" i="0" u="none" strike="noStrike" kern="1200" cap="none" spc="0" normalizeH="0" baseline="0" noProof="0">
              <a:ln>
                <a:noFill/>
              </a:ln>
              <a:solidFill>
                <a:schemeClr val="tx2"/>
              </a:solidFill>
              <a:effectLst>
                <a:outerShdw blurRad="38100" dist="38100" dir="2700000" algn="tl">
                  <a:srgbClr val="C0C0C0"/>
                </a:outerShdw>
              </a:effectLst>
              <a:uLnTx/>
              <a:uFillTx/>
              <a:latin typeface="黑体" pitchFamily="49" charset="-122"/>
              <a:ea typeface="黑体" pitchFamily="49" charset="-122"/>
              <a:cs typeface="+mn-cs"/>
              <a:sym typeface="+mn-ea"/>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7172" y="1783117"/>
            <a:ext cx="3803062" cy="3636010"/>
          </a:xfrm>
          <a:prstGeom prst="rect">
            <a:avLst/>
          </a:prstGeom>
        </p:spPr>
        <p:txBody>
          <a:bodyPr wrap="square">
            <a:spAutoFit/>
          </a:bodyPr>
          <a:lstStyle/>
          <a:p>
            <a:pPr algn="just">
              <a:lnSpc>
                <a:spcPct val="150000"/>
              </a:lnSpc>
            </a:pPr>
            <a:r>
              <a:rPr lang="zh-CN" altLang="en-US" sz="1920" dirty="0">
                <a:latin typeface="微软雅黑" charset="-122"/>
                <a:ea typeface="微软雅黑" charset="-122"/>
              </a:rPr>
              <a:t>世界两大饮料巨头可口可乐和百事可乐的营销大战中，色彩营销被他们演绎得淋漓尽致。无论是从产品的外观设计，还是广告的情节设计，甚至各种印刷品广告，都必须要用红色和蓝色。“红色旋风”和“蓝色旋风”的品牌大战，见证了强势品牌的成功过程。</a:t>
            </a:r>
            <a:endParaRPr lang="zh-CN" altLang="en-US" sz="1920" dirty="0">
              <a:latin typeface="微软雅黑" charset="-122"/>
              <a:ea typeface="微软雅黑" charset="-122"/>
            </a:endParaRPr>
          </a:p>
        </p:txBody>
      </p:sp>
      <p:pic>
        <p:nvPicPr>
          <p:cNvPr id="10" name="图片 9"/>
          <p:cNvPicPr>
            <a:picLocks noChangeAspect="1"/>
          </p:cNvPicPr>
          <p:nvPr/>
        </p:nvPicPr>
        <p:blipFill rotWithShape="1">
          <a:blip r:embed="rId1" cstate="print">
            <a:extLst>
              <a:ext uri="{28A0092B-C50C-407E-A947-70E740481C1C}">
                <a14:useLocalDpi xmlns:a14="http://schemas.microsoft.com/office/drawing/2010/main" val="0"/>
              </a:ext>
            </a:extLst>
          </a:blip>
          <a:srcRect l="5636" r="6757"/>
          <a:stretch>
            <a:fillRect/>
          </a:stretch>
        </p:blipFill>
        <p:spPr>
          <a:xfrm>
            <a:off x="5057620" y="1937974"/>
            <a:ext cx="6222958" cy="3995554"/>
          </a:xfrm>
          <a:prstGeom prst="rect">
            <a:avLst/>
          </a:prstGeom>
        </p:spPr>
      </p:pic>
      <p:sp>
        <p:nvSpPr>
          <p:cNvPr id="3"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7" name="Group 3"/>
          <p:cNvGrpSpPr/>
          <p:nvPr/>
        </p:nvGrpSpPr>
        <p:grpSpPr>
          <a:xfrm>
            <a:off x="479425" y="741045"/>
            <a:ext cx="11176000" cy="406400"/>
            <a:chOff x="240" y="384"/>
            <a:chExt cx="5280" cy="192"/>
          </a:xfrm>
        </p:grpSpPr>
        <p:sp>
          <p:nvSpPr>
            <p:cNvPr id="9"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1"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911424" y="1554162"/>
            <a:ext cx="10302558" cy="575945"/>
          </a:xfrm>
          <a:prstGeom prst="rect">
            <a:avLst/>
          </a:prstGeom>
          <a:noFill/>
        </p:spPr>
        <p:txBody>
          <a:bodyPr wrap="square">
            <a:spAutoFit/>
          </a:bodyPr>
          <a:lstStyle/>
          <a:p>
            <a:pPr algn="just">
              <a:lnSpc>
                <a:spcPct val="150000"/>
              </a:lnSpc>
            </a:pPr>
            <a:r>
              <a:rPr lang="en-US" altLang="zh-CN" sz="2100" b="1" kern="100" dirty="0">
                <a:solidFill>
                  <a:srgbClr val="C00000"/>
                </a:solidFill>
                <a:effectLst/>
                <a:latin typeface="微软雅黑" charset="-122"/>
                <a:ea typeface="微软雅黑" charset="-122"/>
                <a:cs typeface="Times New Roman" panose="02020603050405020304" pitchFamily="18" charset="0"/>
              </a:rPr>
              <a:t>3.</a:t>
            </a:r>
            <a:r>
              <a:rPr lang="zh-CN" altLang="zh-CN" sz="2100" b="1" dirty="0">
                <a:solidFill>
                  <a:srgbClr val="C00000"/>
                </a:solidFill>
                <a:effectLst/>
                <a:ea typeface="宋体" pitchFamily="2" charset="-122"/>
                <a:cs typeface="Times New Roman" panose="02020603050405020304" pitchFamily="18" charset="0"/>
              </a:rPr>
              <a:t> </a:t>
            </a:r>
            <a:r>
              <a:rPr lang="zh-CN" altLang="zh-CN" sz="2100" b="1" dirty="0">
                <a:solidFill>
                  <a:srgbClr val="C00000"/>
                </a:solidFill>
                <a:effectLst/>
                <a:latin typeface="微软雅黑" charset="-122"/>
                <a:ea typeface="微软雅黑" charset="-122"/>
                <a:cs typeface="Times New Roman" panose="02020603050405020304" pitchFamily="18" charset="0"/>
              </a:rPr>
              <a:t>色彩</a:t>
            </a:r>
            <a:r>
              <a:rPr lang="zh-CN" altLang="en-US" sz="2100" b="1" dirty="0">
                <a:solidFill>
                  <a:srgbClr val="C00000"/>
                </a:solidFill>
                <a:latin typeface="微软雅黑" charset="-122"/>
                <a:ea typeface="微软雅黑" charset="-122"/>
                <a:cs typeface="Times New Roman" panose="02020603050405020304" pitchFamily="18" charset="0"/>
              </a:rPr>
              <a:t>对消费者的影响</a:t>
            </a:r>
            <a:endParaRPr lang="zh-CN" altLang="en-US" sz="2100" b="1" kern="100" dirty="0">
              <a:solidFill>
                <a:srgbClr val="C00000"/>
              </a:solidFill>
              <a:effectLst/>
              <a:latin typeface="微软雅黑" charset="-122"/>
              <a:ea typeface="微软雅黑" charset="-122"/>
              <a:cs typeface="Times New Roman" panose="02020603050405020304" pitchFamily="18" charset="0"/>
            </a:endParaRPr>
          </a:p>
        </p:txBody>
      </p:sp>
      <p:sp>
        <p:nvSpPr>
          <p:cNvPr id="9" name="文本框 8"/>
          <p:cNvSpPr txBox="1"/>
          <p:nvPr/>
        </p:nvSpPr>
        <p:spPr>
          <a:xfrm>
            <a:off x="911423" y="2473930"/>
            <a:ext cx="10369152" cy="2736215"/>
          </a:xfrm>
          <a:prstGeom prst="rect">
            <a:avLst/>
          </a:prstGeom>
          <a:noFill/>
        </p:spPr>
        <p:txBody>
          <a:bodyPr wrap="square">
            <a:spAutoFit/>
          </a:bodyPr>
          <a:lstStyle/>
          <a:p>
            <a:pPr algn="just">
              <a:lnSpc>
                <a:spcPct val="150000"/>
              </a:lnSpc>
              <a:spcAft>
                <a:spcPts val="1200"/>
              </a:spcAft>
            </a:pPr>
            <a:r>
              <a:rPr lang="zh-CN" altLang="zh-CN" sz="2160" kern="100" dirty="0">
                <a:solidFill>
                  <a:srgbClr val="C00000"/>
                </a:solidFill>
                <a:effectLst/>
                <a:latin typeface="微软雅黑" charset="-122"/>
                <a:ea typeface="微软雅黑" charset="-122"/>
                <a:cs typeface="Times New Roman" panose="02020603050405020304" pitchFamily="18" charset="0"/>
              </a:rPr>
              <a:t>色彩能激发消费者的本能情感。</a:t>
            </a:r>
            <a:r>
              <a:rPr lang="zh-CN" altLang="zh-CN" sz="2160" kern="100" dirty="0">
                <a:effectLst/>
                <a:latin typeface="微软雅黑" charset="-122"/>
                <a:ea typeface="微软雅黑" charset="-122"/>
                <a:cs typeface="Times New Roman" panose="02020603050405020304" pitchFamily="18" charset="0"/>
              </a:rPr>
              <a:t>色彩是消费者和社会公众最容易接收、最容易辨识的品牌元素。色彩的物理刺激会对消费者产生相应的心理感受，有利于消费者识别和记忆、方便选择、激发对品牌及产品的情感喜爱。</a:t>
            </a:r>
            <a:endParaRPr lang="en-US" altLang="zh-CN" sz="2160" kern="100" dirty="0">
              <a:effectLst/>
              <a:latin typeface="微软雅黑" charset="-122"/>
              <a:ea typeface="微软雅黑" charset="-122"/>
              <a:cs typeface="Times New Roman" panose="02020603050405020304" pitchFamily="18" charset="0"/>
            </a:endParaRPr>
          </a:p>
          <a:p>
            <a:pPr algn="just">
              <a:lnSpc>
                <a:spcPct val="150000"/>
              </a:lnSpc>
              <a:spcAft>
                <a:spcPts val="1200"/>
              </a:spcAft>
            </a:pPr>
            <a:r>
              <a:rPr lang="zh-CN" altLang="zh-CN" sz="2160" kern="100" spc="10" dirty="0">
                <a:solidFill>
                  <a:srgbClr val="000000"/>
                </a:solidFill>
                <a:effectLst/>
                <a:latin typeface="微软雅黑" charset="-122"/>
                <a:ea typeface="微软雅黑" charset="-122"/>
                <a:cs typeface="Times New Roman" panose="02020603050405020304" pitchFamily="18" charset="0"/>
              </a:rPr>
              <a:t>色彩营销对消费者的影响主要可以分为两个方面</a:t>
            </a:r>
            <a:r>
              <a:rPr lang="zh-CN" altLang="en-US" sz="2160" kern="100" spc="10" dirty="0">
                <a:solidFill>
                  <a:srgbClr val="000000"/>
                </a:solidFill>
                <a:effectLst/>
                <a:latin typeface="微软雅黑" charset="-122"/>
                <a:ea typeface="微软雅黑" charset="-122"/>
                <a:cs typeface="Times New Roman" panose="02020603050405020304" pitchFamily="18" charset="0"/>
              </a:rPr>
              <a:t>：</a:t>
            </a:r>
            <a:r>
              <a:rPr lang="zh-CN" altLang="zh-CN" sz="2160" kern="100" spc="10" dirty="0">
                <a:solidFill>
                  <a:srgbClr val="000000"/>
                </a:solidFill>
                <a:effectLst/>
                <a:latin typeface="微软雅黑" charset="-122"/>
                <a:ea typeface="微软雅黑" charset="-122"/>
                <a:cs typeface="Times New Roman" panose="02020603050405020304" pitchFamily="18" charset="0"/>
              </a:rPr>
              <a:t>对消费者的</a:t>
            </a:r>
            <a:r>
              <a:rPr lang="zh-CN" altLang="zh-CN" sz="2160" kern="100" spc="10" dirty="0">
                <a:solidFill>
                  <a:srgbClr val="C00000"/>
                </a:solidFill>
                <a:effectLst/>
                <a:latin typeface="微软雅黑" charset="-122"/>
                <a:ea typeface="微软雅黑" charset="-122"/>
                <a:cs typeface="Times New Roman" panose="02020603050405020304" pitchFamily="18" charset="0"/>
              </a:rPr>
              <a:t>心理影响</a:t>
            </a:r>
            <a:r>
              <a:rPr lang="zh-CN" altLang="en-US" sz="2160" kern="100" spc="10" dirty="0">
                <a:solidFill>
                  <a:srgbClr val="000000"/>
                </a:solidFill>
                <a:effectLst/>
                <a:latin typeface="微软雅黑" charset="-122"/>
                <a:ea typeface="微软雅黑" charset="-122"/>
                <a:cs typeface="Times New Roman" panose="02020603050405020304" pitchFamily="18" charset="0"/>
              </a:rPr>
              <a:t>、对</a:t>
            </a:r>
            <a:r>
              <a:rPr lang="zh-CN" altLang="zh-CN" sz="2160" kern="100" spc="10" dirty="0">
                <a:solidFill>
                  <a:srgbClr val="000000"/>
                </a:solidFill>
                <a:effectLst/>
                <a:latin typeface="微软雅黑" charset="-122"/>
                <a:ea typeface="微软雅黑" charset="-122"/>
                <a:cs typeface="Times New Roman" panose="02020603050405020304" pitchFamily="18" charset="0"/>
              </a:rPr>
              <a:t>消费者</a:t>
            </a:r>
            <a:r>
              <a:rPr lang="zh-CN" altLang="zh-CN" sz="2160" kern="100" spc="10" dirty="0">
                <a:solidFill>
                  <a:srgbClr val="C00000"/>
                </a:solidFill>
                <a:effectLst/>
                <a:latin typeface="微软雅黑" charset="-122"/>
                <a:ea typeface="微软雅黑" charset="-122"/>
                <a:cs typeface="Times New Roman" panose="02020603050405020304" pitchFamily="18" charset="0"/>
              </a:rPr>
              <a:t>购买行为</a:t>
            </a:r>
            <a:r>
              <a:rPr lang="zh-CN" altLang="zh-CN" sz="2160" kern="100" spc="10" dirty="0">
                <a:solidFill>
                  <a:srgbClr val="000000"/>
                </a:solidFill>
                <a:effectLst/>
                <a:latin typeface="微软雅黑" charset="-122"/>
                <a:ea typeface="微软雅黑" charset="-122"/>
                <a:cs typeface="Times New Roman" panose="02020603050405020304" pitchFamily="18" charset="0"/>
              </a:rPr>
              <a:t>的影响</a:t>
            </a:r>
            <a:r>
              <a:rPr lang="zh-CN" altLang="zh-CN" sz="2160" kern="100" spc="10" dirty="0">
                <a:solidFill>
                  <a:srgbClr val="525252"/>
                </a:solidFill>
                <a:effectLst/>
                <a:latin typeface="微软雅黑" charset="-122"/>
                <a:ea typeface="微软雅黑" charset="-122"/>
                <a:cs typeface="Times New Roman" panose="02020603050405020304" pitchFamily="18" charset="0"/>
              </a:rPr>
              <a:t>。</a:t>
            </a:r>
            <a:endParaRPr lang="zh-CN" altLang="zh-CN" sz="1680" kern="100" dirty="0">
              <a:effectLst/>
              <a:latin typeface="微软雅黑" charset="-122"/>
              <a:ea typeface="微软雅黑" charset="-122"/>
              <a:cs typeface="Times New Roman" panose="02020603050405020304" pitchFamily="18" charset="0"/>
            </a:endParaRPr>
          </a:p>
        </p:txBody>
      </p:sp>
      <p:sp>
        <p:nvSpPr>
          <p:cNvPr id="3"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7" name="Group 3"/>
          <p:cNvGrpSpPr/>
          <p:nvPr/>
        </p:nvGrpSpPr>
        <p:grpSpPr>
          <a:xfrm>
            <a:off x="479425" y="741045"/>
            <a:ext cx="11176000" cy="406400"/>
            <a:chOff x="240" y="384"/>
            <a:chExt cx="5280" cy="192"/>
          </a:xfrm>
        </p:grpSpPr>
        <p:sp>
          <p:nvSpPr>
            <p:cNvPr id="10"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1"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2"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977628" y="1402775"/>
            <a:ext cx="4092526" cy="2298635"/>
          </a:xfrm>
          <a:prstGeom prst="rect">
            <a:avLst/>
          </a:prstGeom>
        </p:spPr>
      </p:pic>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1133" t="607" r="1254" b="66908"/>
          <a:stretch>
            <a:fillRect/>
          </a:stretch>
        </p:blipFill>
        <p:spPr>
          <a:xfrm>
            <a:off x="2977628" y="3744380"/>
            <a:ext cx="4092526" cy="2298635"/>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1760" t="66734" r="1650" b="873"/>
          <a:stretch>
            <a:fillRect/>
          </a:stretch>
        </p:blipFill>
        <p:spPr>
          <a:xfrm>
            <a:off x="7239694" y="3744380"/>
            <a:ext cx="4046296" cy="2290230"/>
          </a:xfrm>
          <a:prstGeom prst="rect">
            <a:avLst/>
          </a:prstGeom>
        </p:spPr>
      </p:pic>
      <p:sp>
        <p:nvSpPr>
          <p:cNvPr id="17" name="文本框 16"/>
          <p:cNvSpPr txBox="1"/>
          <p:nvPr/>
        </p:nvSpPr>
        <p:spPr>
          <a:xfrm>
            <a:off x="904690" y="1258969"/>
            <a:ext cx="1897987" cy="4078605"/>
          </a:xfrm>
          <a:prstGeom prst="rect">
            <a:avLst/>
          </a:prstGeom>
          <a:noFill/>
        </p:spPr>
        <p:txBody>
          <a:bodyPr wrap="square">
            <a:spAutoFit/>
          </a:bodyPr>
          <a:lstStyle/>
          <a:p>
            <a:pPr algn="just">
              <a:lnSpc>
                <a:spcPct val="150000"/>
              </a:lnSpc>
            </a:pPr>
            <a:r>
              <a:rPr lang="zh-CN" altLang="zh-CN" sz="1920" kern="100" spc="10" dirty="0">
                <a:solidFill>
                  <a:srgbClr val="000000"/>
                </a:solidFill>
                <a:effectLst/>
                <a:latin typeface="微软雅黑" charset="-122"/>
                <a:ea typeface="微软雅黑" charset="-122"/>
                <a:cs typeface="Times New Roman" panose="02020603050405020304" pitchFamily="18" charset="0"/>
              </a:rPr>
              <a:t>色彩对消费者的心理影响，如果对应到设计配色上就是色彩印象，在营销中不同的色彩会对顾客产生不同的心理状态和感觉。</a:t>
            </a:r>
            <a:endParaRPr lang="zh-CN" altLang="zh-CN" sz="1920" kern="100" dirty="0">
              <a:effectLst/>
              <a:latin typeface="微软雅黑" charset="-122"/>
              <a:ea typeface="微软雅黑" charset="-122"/>
              <a:cs typeface="Times New Roman" panose="02020603050405020304" pitchFamily="18" charset="0"/>
            </a:endParaRPr>
          </a:p>
        </p:txBody>
      </p:sp>
      <p:pic>
        <p:nvPicPr>
          <p:cNvPr id="19" name="图片 18"/>
          <p:cNvPicPr>
            <a:picLocks noChangeAspect="1"/>
          </p:cNvPicPr>
          <p:nvPr/>
        </p:nvPicPr>
        <p:blipFill rotWithShape="1">
          <a:blip r:embed="rId2" cstate="print">
            <a:extLst>
              <a:ext uri="{28A0092B-C50C-407E-A947-70E740481C1C}">
                <a14:useLocalDpi xmlns:a14="http://schemas.microsoft.com/office/drawing/2010/main" val="0"/>
              </a:ext>
            </a:extLst>
          </a:blip>
          <a:srcRect l="1617" t="33687" r="1793" b="33921"/>
          <a:stretch>
            <a:fillRect/>
          </a:stretch>
        </p:blipFill>
        <p:spPr>
          <a:xfrm>
            <a:off x="7239694" y="1402775"/>
            <a:ext cx="4046296" cy="2298635"/>
          </a:xfrm>
          <a:prstGeom prst="rect">
            <a:avLst/>
          </a:prstGeom>
        </p:spPr>
      </p:pic>
      <p:sp>
        <p:nvSpPr>
          <p:cNvPr id="8" name="Rectangle 2"/>
          <p:cNvSpPr>
            <a:spLocks noGrp="1"/>
          </p:cNvSpPr>
          <p:nvPr/>
        </p:nvSpPr>
        <p:spPr>
          <a:xfrm>
            <a:off x="479425" y="-71755"/>
            <a:ext cx="6908800" cy="1117600"/>
          </a:xfrm>
          <a:prstGeom prst="rect">
            <a:avLst/>
          </a:prstGeom>
          <a:noFill/>
          <a:ln w="9525">
            <a:noFill/>
          </a:ln>
        </p:spPr>
        <p:txBody>
          <a:bodyPr vert="horz" wrap="square" lIns="121920" tIns="60960" rIns="121920" bIns="60960"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itchFamily="2" charset="-122"/>
              </a:defRPr>
            </a:lvl9pPr>
          </a:lstStyle>
          <a:p>
            <a:pPr algn="l" eaLnBrk="1" hangingPunct="1"/>
            <a:r>
              <a:rPr lang="en-US" sz="3200" b="1" dirty="0">
                <a:latin typeface="微软雅黑" charset="0"/>
                <a:ea typeface="微软雅黑" charset="0"/>
                <a:cs typeface="微软雅黑" charset="0"/>
                <a:sym typeface="+mn-ea"/>
              </a:rPr>
              <a:t>1.</a:t>
            </a:r>
            <a:r>
              <a:rPr lang="zh-CN" altLang="en-US" sz="3200" b="1" dirty="0">
                <a:latin typeface="微软雅黑" charset="0"/>
                <a:ea typeface="微软雅黑" charset="0"/>
                <a:cs typeface="微软雅黑" charset="0"/>
                <a:sym typeface="+mn-ea"/>
              </a:rPr>
              <a:t>色彩系统的</a:t>
            </a:r>
            <a:r>
              <a:rPr lang="zh-CN" altLang="en-US" sz="3200" b="1" dirty="0">
                <a:latin typeface="微软雅黑" charset="0"/>
                <a:ea typeface="微软雅黑" charset="0"/>
                <a:cs typeface="微软雅黑" charset="0"/>
                <a:sym typeface="+mn-ea"/>
              </a:rPr>
              <a:t>搭建</a:t>
            </a:r>
            <a:endParaRPr lang="zh-CN" altLang="en-US" sz="3200" b="1" dirty="0">
              <a:latin typeface="微软雅黑" charset="0"/>
              <a:ea typeface="微软雅黑" charset="0"/>
              <a:cs typeface="微软雅黑" charset="0"/>
              <a:sym typeface="+mn-ea"/>
            </a:endParaRPr>
          </a:p>
        </p:txBody>
      </p:sp>
      <p:grpSp>
        <p:nvGrpSpPr>
          <p:cNvPr id="9" name="Group 3"/>
          <p:cNvGrpSpPr/>
          <p:nvPr/>
        </p:nvGrpSpPr>
        <p:grpSpPr>
          <a:xfrm>
            <a:off x="479425" y="741045"/>
            <a:ext cx="11176000" cy="406400"/>
            <a:chOff x="240" y="384"/>
            <a:chExt cx="5280" cy="192"/>
          </a:xfrm>
        </p:grpSpPr>
        <p:sp>
          <p:nvSpPr>
            <p:cNvPr id="10" name="Line 4"/>
            <p:cNvSpPr/>
            <p:nvPr/>
          </p:nvSpPr>
          <p:spPr>
            <a:xfrm>
              <a:off x="240" y="384"/>
              <a:ext cx="5280" cy="0"/>
            </a:xfrm>
            <a:prstGeom prst="line">
              <a:avLst/>
            </a:prstGeom>
            <a:ln w="9525" cap="flat" cmpd="sng">
              <a:solidFill>
                <a:srgbClr val="CC0000"/>
              </a:solidFill>
              <a:prstDash val="solid"/>
              <a:round/>
              <a:headEnd type="none" w="med" len="med"/>
              <a:tailEnd type="none" w="med" len="med"/>
            </a:ln>
          </p:spPr>
        </p:sp>
        <p:sp>
          <p:nvSpPr>
            <p:cNvPr id="12" name="Line 5"/>
            <p:cNvSpPr/>
            <p:nvPr/>
          </p:nvSpPr>
          <p:spPr>
            <a:xfrm>
              <a:off x="240" y="384"/>
              <a:ext cx="0" cy="192"/>
            </a:xfrm>
            <a:prstGeom prst="line">
              <a:avLst/>
            </a:prstGeom>
            <a:ln w="9525" cap="flat" cmpd="sng">
              <a:solidFill>
                <a:srgbClr val="CC0000"/>
              </a:solidFill>
              <a:prstDash val="solid"/>
              <a:round/>
              <a:headEnd type="none" w="med" len="med"/>
              <a:tailEnd type="none" w="med" len="med"/>
            </a:ln>
          </p:spPr>
        </p:sp>
      </p:grpSp>
      <p:sp>
        <p:nvSpPr>
          <p:cNvPr id="14" name="Rectangle 6"/>
          <p:cNvSpPr/>
          <p:nvPr/>
        </p:nvSpPr>
        <p:spPr>
          <a:xfrm>
            <a:off x="479425" y="533400"/>
            <a:ext cx="4716145" cy="914400"/>
          </a:xfrm>
          <a:prstGeom prst="rect">
            <a:avLst/>
          </a:prstGeom>
          <a:noFill/>
          <a:ln w="9525">
            <a:noFill/>
          </a:ln>
        </p:spPr>
        <p:txBody>
          <a:bodyPr anchor="ctr" anchorCtr="0"/>
          <a:p>
            <a:r>
              <a:rPr lang="en-US" altLang="zh-CN" sz="2665" b="1" dirty="0">
                <a:latin typeface="宋体" pitchFamily="2" charset="-122"/>
                <a:sym typeface="+mn-ea"/>
              </a:rPr>
              <a:t>1.</a:t>
            </a:r>
            <a:r>
              <a:rPr lang="zh-CN" altLang="en-US" sz="2665" b="1" dirty="0">
                <a:latin typeface="宋体" pitchFamily="2" charset="-122"/>
                <a:sym typeface="+mn-ea"/>
              </a:rPr>
              <a:t>色彩</a:t>
            </a:r>
            <a:r>
              <a:rPr lang="zh-CN" altLang="en-US" sz="2665" b="1" dirty="0">
                <a:latin typeface="宋体" pitchFamily="2" charset="-122"/>
                <a:sym typeface="+mn-ea"/>
              </a:rPr>
              <a:t>营销</a:t>
            </a:r>
            <a:endParaRPr lang="zh-CN" altLang="en-US" sz="2665" b="1" dirty="0">
              <a:latin typeface="宋体" pitchFamily="2" charset="-122"/>
              <a:sym typeface="+mn-ea"/>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6307</Words>
  <Application>WPS 演示</Application>
  <PresentationFormat>全屏显示(4:3)</PresentationFormat>
  <Paragraphs>491</Paragraphs>
  <Slides>66</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66</vt:i4>
      </vt:variant>
    </vt:vector>
  </HeadingPairs>
  <TitlesOfParts>
    <vt:vector size="89" baseType="lpstr">
      <vt:lpstr>Arial</vt:lpstr>
      <vt:lpstr>宋体</vt:lpstr>
      <vt:lpstr>Wingdings</vt:lpstr>
      <vt:lpstr>汉仪书宋二KW</vt:lpstr>
      <vt:lpstr>黑体</vt:lpstr>
      <vt:lpstr>汉仪中黑KW</vt:lpstr>
      <vt:lpstr>微软雅黑</vt:lpstr>
      <vt:lpstr>汉仪旗黑</vt:lpstr>
      <vt:lpstr>Times New Roman</vt:lpstr>
      <vt:lpstr>微软雅黑</vt:lpstr>
      <vt:lpstr>等线</vt:lpstr>
      <vt:lpstr>微软雅黑 Light</vt:lpstr>
      <vt:lpstr>Arial Black</vt:lpstr>
      <vt:lpstr>MS Mincho</vt:lpstr>
      <vt:lpstr>Calibri</vt:lpstr>
      <vt:lpstr>Helvetica Neue</vt:lpstr>
      <vt:lpstr>PingFang SC</vt:lpstr>
      <vt:lpstr>汉仪中等线KW</vt:lpstr>
      <vt:lpstr>Hiragino Sans</vt:lpstr>
      <vt:lpstr>宋体</vt:lpstr>
      <vt:lpstr>Arial Unicode MS</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白砂糖</cp:lastModifiedBy>
  <cp:revision>474</cp:revision>
  <dcterms:created xsi:type="dcterms:W3CDTF">2023-05-29T14:54:09Z</dcterms:created>
  <dcterms:modified xsi:type="dcterms:W3CDTF">2023-05-29T14:54:09Z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2052-5.1.1.7676</vt:lpwstr>
  </property>
  <property fmtid="{D5CDD505-2E9C-101B-9397-08002B2CF9AE}" pid="4" name="ICV">
    <vt:lpwstr>233AECEA8AFB0D17B488456379306DD5</vt:lpwstr>
  </property>
</Properties>
</file>