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3"/>
    <p:sldId id="1250" r:id="rId4"/>
    <p:sldId id="1249" r:id="rId5"/>
    <p:sldId id="1254" r:id="rId6"/>
    <p:sldId id="1252" r:id="rId7"/>
    <p:sldId id="1255" r:id="rId8"/>
    <p:sldId id="1256" r:id="rId10"/>
    <p:sldId id="1257" r:id="rId11"/>
    <p:sldId id="1258" r:id="rId12"/>
    <p:sldId id="1259" r:id="rId13"/>
    <p:sldId id="1260" r:id="rId14"/>
    <p:sldId id="1261" r:id="rId15"/>
    <p:sldId id="1262" r:id="rId16"/>
    <p:sldId id="1263" r:id="rId17"/>
    <p:sldId id="1264" r:id="rId18"/>
    <p:sldId id="1265" r:id="rId19"/>
    <p:sldId id="1266" r:id="rId20"/>
    <p:sldId id="1267" r:id="rId21"/>
    <p:sldId id="1268" r:id="rId22"/>
    <p:sldId id="1277" r:id="rId23"/>
    <p:sldId id="1278" r:id="rId24"/>
    <p:sldId id="1279" r:id="rId25"/>
    <p:sldId id="1280" r:id="rId26"/>
    <p:sldId id="1269" r:id="rId27"/>
    <p:sldId id="1270" r:id="rId28"/>
    <p:sldId id="1271" r:id="rId29"/>
    <p:sldId id="1272" r:id="rId30"/>
    <p:sldId id="1273" r:id="rId31"/>
    <p:sldId id="1274" r:id="rId32"/>
    <p:sldId id="565" r:id="rId33"/>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CCFF"/>
    <a:srgbClr val="5F5F5F"/>
    <a:srgbClr val="990033"/>
    <a:srgbClr val="660033"/>
    <a:srgbClr val="A50021"/>
    <a:srgbClr val="DDDDDD"/>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20"/>
    <p:restoredTop sz="94660"/>
  </p:normalViewPr>
  <p:slideViewPr>
    <p:cSldViewPr showGuides="1">
      <p:cViewPr varScale="1">
        <p:scale>
          <a:sx n="108" d="100"/>
          <a:sy n="108" d="100"/>
        </p:scale>
        <p:origin x="1710" y="96"/>
      </p:cViewPr>
      <p:guideLst>
        <p:guide orient="horz" pos="2118"/>
        <p:guide pos="4034"/>
      </p:guideLst>
    </p:cSldViewPr>
  </p:slideViewPr>
  <p:notesTextViewPr>
    <p:cViewPr>
      <p:scale>
        <a:sx n="100" d="100"/>
        <a:sy n="100" d="100"/>
      </p:scale>
      <p:origin x="0" y="0"/>
    </p:cViewPr>
  </p:notesText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860F9F5D-D3B0-4DED-B0B9-DDE17283FFA0}"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26400" cy="585152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09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7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400"/>
            </a:lvl1pPr>
          </a:lstStyle>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26.jpeg"/><Relationship Id="rId7" Type="http://schemas.openxmlformats.org/officeDocument/2006/relationships/image" Target="../media/image25.jpeg"/><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35.jpe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7.jpeg"/><Relationship Id="rId1"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9.jpeg"/><Relationship Id="rId1"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1.jpeg"/><Relationship Id="rId1" Type="http://schemas.openxmlformats.org/officeDocument/2006/relationships/image" Target="../media/image40.jpe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45.jpeg"/><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image" Target="../media/image42.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image" Target="../media/image4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3.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3.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3.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3.jpe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7.jpeg"/><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image" Target="../media/image54.jpeg"/></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image" Target="../media/image58.png"/></Relationships>
</file>

<file path=ppt/slides/_rels/slide26.xml.rels><?xml version="1.0" encoding="UTF-8" standalone="yes"?>
<Relationships xmlns="http://schemas.openxmlformats.org/package/2006/relationships"><Relationship Id="rId9" Type="http://schemas.openxmlformats.org/officeDocument/2006/relationships/image" Target="../media/image72.jpeg"/><Relationship Id="rId8" Type="http://schemas.openxmlformats.org/officeDocument/2006/relationships/image" Target="../media/image71.jpeg"/><Relationship Id="rId7" Type="http://schemas.openxmlformats.org/officeDocument/2006/relationships/image" Target="../media/image70.jpeg"/><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 Id="rId3" Type="http://schemas.openxmlformats.org/officeDocument/2006/relationships/image" Target="../media/image66.jpeg"/><Relationship Id="rId2" Type="http://schemas.openxmlformats.org/officeDocument/2006/relationships/image" Target="../media/image65.jpeg"/><Relationship Id="rId10" Type="http://schemas.openxmlformats.org/officeDocument/2006/relationships/slideLayout" Target="../slideLayouts/slideLayout2.xml"/><Relationship Id="rId1" Type="http://schemas.openxmlformats.org/officeDocument/2006/relationships/image" Target="../media/image64.jpe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image" Target="../media/image73.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6.jpeg"/></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image" Target="../media/image7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jpeg"/><Relationship Id="rId1"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e86a647cfe40c9066d0cc76bdee81831.jpeg"/>
          <p:cNvPicPr>
            <a:picLocks noChangeAspect="1"/>
          </p:cNvPicPr>
          <p:nvPr/>
        </p:nvPicPr>
        <p:blipFill>
          <a:blip r:embed="rId1"/>
          <a:srcRect t="6207" b="13487"/>
          <a:stretch>
            <a:fillRect/>
          </a:stretch>
        </p:blipFill>
        <p:spPr>
          <a:xfrm>
            <a:off x="0" y="-72390"/>
            <a:ext cx="12214860" cy="6941820"/>
          </a:xfrm>
          <a:prstGeom prst="rect">
            <a:avLst/>
          </a:prstGeom>
        </p:spPr>
      </p:pic>
      <p:pic>
        <p:nvPicPr>
          <p:cNvPr id="2" name="图片 1" descr="图片1"/>
          <p:cNvPicPr>
            <a:picLocks noChangeAspect="1"/>
          </p:cNvPicPr>
          <p:nvPr/>
        </p:nvPicPr>
        <p:blipFill>
          <a:blip r:embed="rId2"/>
          <a:stretch>
            <a:fillRect/>
          </a:stretch>
        </p:blipFill>
        <p:spPr>
          <a:xfrm>
            <a:off x="2668270" y="1722120"/>
            <a:ext cx="6851650" cy="2858770"/>
          </a:xfrm>
          <a:prstGeom prst="rect">
            <a:avLst/>
          </a:prstGeom>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pc\Desktop\0ea346eec0944149a85243e2abae73d3.jpg"/>
          <p:cNvPicPr>
            <a:picLocks noChangeAspect="1" noChangeArrowheads="1"/>
          </p:cNvPicPr>
          <p:nvPr/>
        </p:nvPicPr>
        <p:blipFill>
          <a:blip r:embed="rId1" cstate="print">
            <a:lum bright="-10000" contrast="10000"/>
          </a:blip>
          <a:srcRect/>
          <a:stretch>
            <a:fillRect/>
          </a:stretch>
        </p:blipFill>
        <p:spPr bwMode="auto">
          <a:xfrm>
            <a:off x="1722031" y="1242059"/>
            <a:ext cx="1913936" cy="2576454"/>
          </a:xfrm>
          <a:prstGeom prst="rect">
            <a:avLst/>
          </a:prstGeom>
          <a:noFill/>
        </p:spPr>
      </p:pic>
      <p:pic>
        <p:nvPicPr>
          <p:cNvPr id="4099" name="Picture 3" descr="C:\Users\pc\Desktop\t01ceca70bf67a8318d.webp.jpg"/>
          <p:cNvPicPr>
            <a:picLocks noChangeAspect="1" noChangeArrowheads="1"/>
          </p:cNvPicPr>
          <p:nvPr/>
        </p:nvPicPr>
        <p:blipFill>
          <a:blip r:embed="rId2" cstate="print"/>
          <a:srcRect/>
          <a:stretch>
            <a:fillRect/>
          </a:stretch>
        </p:blipFill>
        <p:spPr bwMode="auto">
          <a:xfrm>
            <a:off x="4077269" y="1242059"/>
            <a:ext cx="1913936" cy="2576454"/>
          </a:xfrm>
          <a:prstGeom prst="rect">
            <a:avLst/>
          </a:prstGeom>
          <a:noFill/>
        </p:spPr>
      </p:pic>
      <p:pic>
        <p:nvPicPr>
          <p:cNvPr id="4100" name="Picture 4"/>
          <p:cNvPicPr>
            <a:picLocks noChangeAspect="1" noChangeArrowheads="1"/>
          </p:cNvPicPr>
          <p:nvPr/>
        </p:nvPicPr>
        <p:blipFill>
          <a:blip r:embed="rId3" cstate="print"/>
          <a:srcRect/>
          <a:stretch>
            <a:fillRect/>
          </a:stretch>
        </p:blipFill>
        <p:spPr bwMode="auto">
          <a:xfrm>
            <a:off x="6398696" y="3900635"/>
            <a:ext cx="1913936" cy="2576454"/>
          </a:xfrm>
          <a:prstGeom prst="rect">
            <a:avLst/>
          </a:prstGeom>
          <a:noFill/>
          <a:ln w="9525">
            <a:noFill/>
            <a:miter lim="800000"/>
            <a:headEnd/>
            <a:tailEnd/>
          </a:ln>
          <a:effectLst/>
        </p:spPr>
      </p:pic>
      <p:pic>
        <p:nvPicPr>
          <p:cNvPr id="4102" name="Picture 6"/>
          <p:cNvPicPr>
            <a:picLocks noChangeAspect="1" noChangeArrowheads="1"/>
          </p:cNvPicPr>
          <p:nvPr/>
        </p:nvPicPr>
        <p:blipFill>
          <a:blip r:embed="rId4" cstate="print"/>
          <a:srcRect/>
          <a:stretch>
            <a:fillRect/>
          </a:stretch>
        </p:blipFill>
        <p:spPr bwMode="auto">
          <a:xfrm>
            <a:off x="8697466" y="3900635"/>
            <a:ext cx="1913936" cy="2576454"/>
          </a:xfrm>
          <a:prstGeom prst="rect">
            <a:avLst/>
          </a:prstGeom>
          <a:noFill/>
          <a:ln w="9525">
            <a:noFill/>
            <a:miter lim="800000"/>
            <a:headEnd/>
            <a:tailEnd/>
          </a:ln>
          <a:effectLst/>
        </p:spPr>
      </p:pic>
      <p:pic>
        <p:nvPicPr>
          <p:cNvPr id="4104" name="Picture 8"/>
          <p:cNvPicPr>
            <a:picLocks noChangeAspect="1" noChangeArrowheads="1"/>
          </p:cNvPicPr>
          <p:nvPr/>
        </p:nvPicPr>
        <p:blipFill>
          <a:blip r:embed="rId5" cstate="print"/>
          <a:srcRect/>
          <a:stretch>
            <a:fillRect/>
          </a:stretch>
        </p:blipFill>
        <p:spPr bwMode="auto">
          <a:xfrm>
            <a:off x="6410899" y="1242059"/>
            <a:ext cx="1913209" cy="2576454"/>
          </a:xfrm>
          <a:prstGeom prst="rect">
            <a:avLst/>
          </a:prstGeom>
          <a:noFill/>
          <a:ln w="9525">
            <a:noFill/>
            <a:miter lim="800000"/>
            <a:headEnd/>
            <a:tailEnd/>
          </a:ln>
          <a:effectLst/>
        </p:spPr>
      </p:pic>
      <p:pic>
        <p:nvPicPr>
          <p:cNvPr id="4105" name="Picture 9"/>
          <p:cNvPicPr>
            <a:picLocks noChangeAspect="1" noChangeArrowheads="1"/>
          </p:cNvPicPr>
          <p:nvPr/>
        </p:nvPicPr>
        <p:blipFill>
          <a:blip r:embed="rId6" cstate="print"/>
          <a:srcRect/>
          <a:stretch>
            <a:fillRect/>
          </a:stretch>
        </p:blipFill>
        <p:spPr bwMode="auto">
          <a:xfrm>
            <a:off x="1710601" y="3900635"/>
            <a:ext cx="1913209" cy="2576454"/>
          </a:xfrm>
          <a:prstGeom prst="rect">
            <a:avLst/>
          </a:prstGeom>
          <a:noFill/>
          <a:ln w="9525">
            <a:noFill/>
            <a:miter lim="800000"/>
            <a:headEnd/>
            <a:tailEnd/>
          </a:ln>
          <a:effectLst/>
        </p:spPr>
      </p:pic>
      <p:pic>
        <p:nvPicPr>
          <p:cNvPr id="4106" name="Picture 10"/>
          <p:cNvPicPr>
            <a:picLocks noChangeAspect="1" noChangeArrowheads="1"/>
          </p:cNvPicPr>
          <p:nvPr/>
        </p:nvPicPr>
        <p:blipFill>
          <a:blip r:embed="rId7" cstate="print"/>
          <a:srcRect/>
          <a:stretch>
            <a:fillRect/>
          </a:stretch>
        </p:blipFill>
        <p:spPr bwMode="auto">
          <a:xfrm>
            <a:off x="8708896" y="1242059"/>
            <a:ext cx="1913936" cy="2576454"/>
          </a:xfrm>
          <a:prstGeom prst="rect">
            <a:avLst/>
          </a:prstGeom>
          <a:noFill/>
          <a:ln w="9525">
            <a:noFill/>
            <a:miter lim="800000"/>
            <a:headEnd/>
            <a:tailEnd/>
          </a:ln>
          <a:effectLst/>
        </p:spPr>
      </p:pic>
      <p:pic>
        <p:nvPicPr>
          <p:cNvPr id="4107" name="Picture 11"/>
          <p:cNvPicPr>
            <a:picLocks noChangeAspect="1" noChangeArrowheads="1"/>
          </p:cNvPicPr>
          <p:nvPr/>
        </p:nvPicPr>
        <p:blipFill>
          <a:blip r:embed="rId8" cstate="print"/>
          <a:srcRect/>
          <a:stretch>
            <a:fillRect/>
          </a:stretch>
        </p:blipFill>
        <p:spPr bwMode="auto">
          <a:xfrm>
            <a:off x="4065150" y="3900635"/>
            <a:ext cx="1913936" cy="2576454"/>
          </a:xfrm>
          <a:prstGeom prst="rect">
            <a:avLst/>
          </a:prstGeom>
          <a:noFill/>
          <a:ln w="9525">
            <a:noFill/>
            <a:miter lim="800000"/>
            <a:headEnd/>
            <a:tailEnd/>
          </a:ln>
          <a:effectLst/>
        </p:spPr>
      </p:pic>
      <p:sp>
        <p:nvSpPr>
          <p:cNvPr id="14" name="矩形 13"/>
          <p:cNvSpPr/>
          <p:nvPr/>
        </p:nvSpPr>
        <p:spPr>
          <a:xfrm>
            <a:off x="5070515" y="6557426"/>
            <a:ext cx="1987421" cy="312420"/>
          </a:xfrm>
          <a:prstGeom prst="rect">
            <a:avLst/>
          </a:prstGeom>
        </p:spPr>
        <p:txBody>
          <a:bodyPr wrap="square">
            <a:spAutoFit/>
          </a:bodyPr>
          <a:lstStyle/>
          <a:p>
            <a:r>
              <a:rPr lang="zh-CN" altLang="en-US" sz="1440" dirty="0">
                <a:latin typeface="微软雅黑" charset="-122"/>
                <a:ea typeface="微软雅黑" charset="-122"/>
              </a:rPr>
              <a:t>“绝对伏特加”海报</a:t>
            </a:r>
            <a:endParaRPr lang="zh-CN" altLang="en-US" sz="1440" dirty="0">
              <a:latin typeface="微软雅黑" charset="-122"/>
              <a:ea typeface="微软雅黑"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5" name="Picture 2" descr="http://s14.sinaimg.cn/bmiddle/5ede4a5fh749262a00b5d&amp;690"/>
          <p:cNvPicPr>
            <a:picLocks noChangeAspect="1"/>
          </p:cNvPicPr>
          <p:nvPr/>
        </p:nvPicPr>
        <p:blipFill>
          <a:blip r:embed="rId1"/>
          <a:stretch>
            <a:fillRect/>
          </a:stretch>
        </p:blipFill>
        <p:spPr>
          <a:xfrm>
            <a:off x="1590294" y="1601724"/>
            <a:ext cx="1879854" cy="1933194"/>
          </a:xfrm>
          <a:prstGeom prst="rect">
            <a:avLst/>
          </a:prstGeom>
          <a:noFill/>
          <a:ln w="9525">
            <a:noFill/>
          </a:ln>
        </p:spPr>
      </p:pic>
      <p:pic>
        <p:nvPicPr>
          <p:cNvPr id="51206" name="Picture 8" descr="http://www.missyuan.net/uploads/allimg/090908/210GS947-0.jpg"/>
          <p:cNvPicPr>
            <a:picLocks noChangeAspect="1"/>
          </p:cNvPicPr>
          <p:nvPr/>
        </p:nvPicPr>
        <p:blipFill>
          <a:blip r:embed="rId2"/>
          <a:srcRect t="44321"/>
          <a:stretch>
            <a:fillRect/>
          </a:stretch>
        </p:blipFill>
        <p:spPr>
          <a:xfrm>
            <a:off x="3768852" y="1271016"/>
            <a:ext cx="3257550" cy="2564892"/>
          </a:xfrm>
          <a:prstGeom prst="rect">
            <a:avLst/>
          </a:prstGeom>
          <a:noFill/>
          <a:ln w="9525">
            <a:noFill/>
          </a:ln>
        </p:spPr>
      </p:pic>
      <p:pic>
        <p:nvPicPr>
          <p:cNvPr id="51207" name="Picture 2" descr="C:\教学区\2017标志设计\2017新图\墨尔本\20090803232823317.jpg"/>
          <p:cNvPicPr/>
          <p:nvPr/>
        </p:nvPicPr>
        <p:blipFill>
          <a:blip r:embed="rId3"/>
          <a:srcRect l="1414" t="2000" r="983" b="1994"/>
          <a:stretch>
            <a:fillRect/>
          </a:stretch>
        </p:blipFill>
        <p:spPr>
          <a:xfrm>
            <a:off x="7131558" y="3880104"/>
            <a:ext cx="3624834" cy="2561844"/>
          </a:xfrm>
          <a:prstGeom prst="rect">
            <a:avLst/>
          </a:prstGeom>
          <a:noFill/>
          <a:ln w="9525">
            <a:noFill/>
          </a:ln>
        </p:spPr>
      </p:pic>
      <p:pic>
        <p:nvPicPr>
          <p:cNvPr id="51209" name="Picture 2" descr="C:\教学区\2017标志设计\2017新图\墨尔本\4799148352918246319.jpg"/>
          <p:cNvPicPr/>
          <p:nvPr/>
        </p:nvPicPr>
        <p:blipFill>
          <a:blip r:embed="rId4"/>
          <a:srcRect l="1205" t="1718" r="1205" b="2057"/>
          <a:stretch>
            <a:fillRect/>
          </a:stretch>
        </p:blipFill>
        <p:spPr>
          <a:xfrm>
            <a:off x="7104888" y="1277112"/>
            <a:ext cx="3626358" cy="2564892"/>
          </a:xfrm>
          <a:prstGeom prst="rect">
            <a:avLst/>
          </a:prstGeom>
          <a:noFill/>
          <a:ln w="9525">
            <a:noFill/>
          </a:ln>
        </p:spPr>
      </p:pic>
      <p:pic>
        <p:nvPicPr>
          <p:cNvPr id="51210" name="Picture 2" descr="C:\教学区\2017标志设计\2017新图\墨尔本\f196dbb5048443165f778f1612ec346e.jpg"/>
          <p:cNvPicPr>
            <a:picLocks noChangeAspect="1"/>
          </p:cNvPicPr>
          <p:nvPr/>
        </p:nvPicPr>
        <p:blipFill>
          <a:blip r:embed="rId5"/>
          <a:srcRect b="4668"/>
          <a:stretch>
            <a:fillRect/>
          </a:stretch>
        </p:blipFill>
        <p:spPr>
          <a:xfrm>
            <a:off x="1290066" y="3880104"/>
            <a:ext cx="5772150" cy="2561844"/>
          </a:xfrm>
          <a:prstGeom prst="rect">
            <a:avLst/>
          </a:prstGeom>
          <a:noFill/>
          <a:ln w="9525">
            <a:noFill/>
          </a:ln>
        </p:spPr>
      </p:pic>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img1.gtn9.com/FqjBfeSZ03d68npzSnMH_vFGVdxM?imageView2/2/w/1088/q/100"/>
          <p:cNvPicPr>
            <a:picLocks noChangeAspect="1" noChangeArrowheads="1"/>
          </p:cNvPicPr>
          <p:nvPr/>
        </p:nvPicPr>
        <p:blipFill>
          <a:blip r:embed="rId1" cstate="print"/>
          <a:srcRect/>
          <a:stretch>
            <a:fillRect/>
          </a:stretch>
        </p:blipFill>
        <p:spPr bwMode="auto">
          <a:xfrm>
            <a:off x="2055456" y="1047419"/>
            <a:ext cx="4092451" cy="2636772"/>
          </a:xfrm>
          <a:prstGeom prst="rect">
            <a:avLst/>
          </a:prstGeom>
          <a:noFill/>
        </p:spPr>
      </p:pic>
      <p:pic>
        <p:nvPicPr>
          <p:cNvPr id="5124" name="Picture 4" descr="https://img1.gtn9.com/Fq3yfLUNrgS-Q3jIZMPZLDU_OgAV?imageView2/2/w/1088/q/100"/>
          <p:cNvPicPr>
            <a:picLocks noChangeAspect="1" noChangeArrowheads="1"/>
          </p:cNvPicPr>
          <p:nvPr/>
        </p:nvPicPr>
        <p:blipFill>
          <a:blip r:embed="rId2" cstate="print"/>
          <a:srcRect/>
          <a:stretch>
            <a:fillRect/>
          </a:stretch>
        </p:blipFill>
        <p:spPr bwMode="auto">
          <a:xfrm>
            <a:off x="2044026" y="3796056"/>
            <a:ext cx="4092451" cy="2636773"/>
          </a:xfrm>
          <a:prstGeom prst="rect">
            <a:avLst/>
          </a:prstGeom>
          <a:noFill/>
        </p:spPr>
      </p:pic>
      <p:pic>
        <p:nvPicPr>
          <p:cNvPr id="5126" name="Picture 6" descr="https://img1.gtn9.com/FtZMGw2Xq2LFG1VmoZmqO3yHHdM2?imageView2/2/w/1088/q/100"/>
          <p:cNvPicPr>
            <a:picLocks noChangeAspect="1" noChangeArrowheads="1"/>
          </p:cNvPicPr>
          <p:nvPr/>
        </p:nvPicPr>
        <p:blipFill>
          <a:blip r:embed="rId3" cstate="print"/>
          <a:srcRect/>
          <a:stretch>
            <a:fillRect/>
          </a:stretch>
        </p:blipFill>
        <p:spPr bwMode="auto">
          <a:xfrm>
            <a:off x="6331074" y="1058849"/>
            <a:ext cx="4092451" cy="2636773"/>
          </a:xfrm>
          <a:prstGeom prst="rect">
            <a:avLst/>
          </a:prstGeom>
          <a:noFill/>
        </p:spPr>
      </p:pic>
      <p:pic>
        <p:nvPicPr>
          <p:cNvPr id="5130" name="Picture 10" descr="https://img1.gtn9.com/FpHVbxxKYn7YcJ1sKOJvE8GXZRlO?imageView2/2/w/1088/q/100"/>
          <p:cNvPicPr>
            <a:picLocks noChangeAspect="1" noChangeArrowheads="1"/>
          </p:cNvPicPr>
          <p:nvPr/>
        </p:nvPicPr>
        <p:blipFill>
          <a:blip r:embed="rId4" cstate="print"/>
          <a:srcRect/>
          <a:stretch>
            <a:fillRect/>
          </a:stretch>
        </p:blipFill>
        <p:spPr bwMode="auto">
          <a:xfrm>
            <a:off x="6319145" y="3807853"/>
            <a:ext cx="4092451" cy="2640534"/>
          </a:xfrm>
          <a:prstGeom prst="rect">
            <a:avLst/>
          </a:prstGeom>
          <a:noFill/>
        </p:spPr>
      </p:pic>
      <p:sp>
        <p:nvSpPr>
          <p:cNvPr id="9" name="矩形 8"/>
          <p:cNvSpPr/>
          <p:nvPr/>
        </p:nvSpPr>
        <p:spPr>
          <a:xfrm>
            <a:off x="3646488" y="6488846"/>
            <a:ext cx="5302567" cy="312420"/>
          </a:xfrm>
          <a:prstGeom prst="rect">
            <a:avLst/>
          </a:prstGeom>
        </p:spPr>
        <p:txBody>
          <a:bodyPr wrap="square">
            <a:spAutoFit/>
          </a:bodyPr>
          <a:lstStyle/>
          <a:p>
            <a:r>
              <a:rPr lang="en-US" altLang="zh-CN" sz="1440" dirty="0" err="1">
                <a:latin typeface="微软雅黑" charset="-122"/>
                <a:ea typeface="微软雅黑" charset="-122"/>
              </a:rPr>
              <a:t>Familia</a:t>
            </a:r>
            <a:r>
              <a:rPr lang="zh-CN" altLang="en-US" sz="1440" dirty="0">
                <a:latin typeface="微软雅黑" charset="-122"/>
                <a:ea typeface="微软雅黑" charset="-122"/>
              </a:rPr>
              <a:t>设计</a:t>
            </a:r>
            <a:r>
              <a:rPr lang="zh-CN" altLang="zh-CN" sz="1440" dirty="0">
                <a:latin typeface="微软雅黑" charset="-122"/>
                <a:ea typeface="微软雅黑" charset="-122"/>
              </a:rPr>
              <a:t>工作室</a:t>
            </a:r>
            <a:r>
              <a:rPr lang="en-US" altLang="zh-CN" sz="1440" dirty="0">
                <a:latin typeface="微软雅黑" charset="-122"/>
                <a:ea typeface="微软雅黑" charset="-122"/>
              </a:rPr>
              <a:t>,</a:t>
            </a:r>
            <a:r>
              <a:rPr lang="zh-CN" altLang="zh-CN" sz="1440" dirty="0">
                <a:latin typeface="微软雅黑" charset="-122"/>
                <a:ea typeface="微软雅黑" charset="-122"/>
              </a:rPr>
              <a:t> </a:t>
            </a:r>
            <a:r>
              <a:rPr lang="zh-CN" altLang="en-US" sz="1440" dirty="0">
                <a:latin typeface="微软雅黑" charset="-122"/>
                <a:ea typeface="微软雅黑" charset="-122"/>
              </a:rPr>
              <a:t>“</a:t>
            </a:r>
            <a:r>
              <a:rPr lang="zh-CN" altLang="zh-CN" sz="1440" dirty="0">
                <a:latin typeface="微软雅黑" charset="-122"/>
                <a:ea typeface="微软雅黑" charset="-122"/>
              </a:rPr>
              <a:t>巴塞罗那犹太电影节</a:t>
            </a:r>
            <a:r>
              <a:rPr lang="zh-CN" altLang="en-US" sz="1440" dirty="0">
                <a:latin typeface="微软雅黑" charset="-122"/>
                <a:ea typeface="微软雅黑" charset="-122"/>
              </a:rPr>
              <a:t>”</a:t>
            </a:r>
            <a:r>
              <a:rPr lang="zh-CN" altLang="zh-CN" sz="1440" dirty="0">
                <a:latin typeface="微软雅黑" charset="-122"/>
                <a:ea typeface="微软雅黑" charset="-122"/>
              </a:rPr>
              <a:t>的品牌形象识别</a:t>
            </a:r>
            <a:endParaRPr lang="zh-CN" altLang="en-US" sz="1440" dirty="0">
              <a:latin typeface="微软雅黑" charset="-122"/>
              <a:ea typeface="微软雅黑"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9600" y="1493271"/>
            <a:ext cx="10972800" cy="418420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9" name="矩形 8"/>
          <p:cNvSpPr/>
          <p:nvPr/>
        </p:nvSpPr>
        <p:spPr>
          <a:xfrm>
            <a:off x="3816583" y="5715036"/>
            <a:ext cx="5302567" cy="312420"/>
          </a:xfrm>
          <a:prstGeom prst="rect">
            <a:avLst/>
          </a:prstGeom>
        </p:spPr>
        <p:txBody>
          <a:bodyPr wrap="square">
            <a:spAutoFit/>
          </a:bodyPr>
          <a:lstStyle/>
          <a:p>
            <a:r>
              <a:rPr lang="zh-CN" altLang="zh-CN" sz="1440" dirty="0">
                <a:latin typeface="微软雅黑" charset="-122"/>
                <a:ea typeface="微软雅黑" charset="-122"/>
              </a:rPr>
              <a:t> </a:t>
            </a:r>
            <a:r>
              <a:rPr lang="zh-CN" altLang="en-US" sz="1440" dirty="0">
                <a:latin typeface="微软雅黑" charset="-122"/>
                <a:ea typeface="微软雅黑" charset="-122"/>
              </a:rPr>
              <a:t>“</a:t>
            </a:r>
            <a:r>
              <a:rPr lang="en-US" altLang="zh-CN" sz="1440" dirty="0" err="1">
                <a:latin typeface="微软雅黑" charset="-122"/>
                <a:ea typeface="微软雅黑" charset="-122"/>
              </a:rPr>
              <a:t>scico</a:t>
            </a:r>
            <a:r>
              <a:rPr lang="zh-CN" altLang="en-US" sz="1440" dirty="0">
                <a:latin typeface="微软雅黑" charset="-122"/>
                <a:ea typeface="微软雅黑" charset="-122"/>
              </a:rPr>
              <a:t>（思科）”</a:t>
            </a:r>
            <a:r>
              <a:rPr lang="zh-CN" altLang="zh-CN" sz="1440" dirty="0">
                <a:latin typeface="微软雅黑" charset="-122"/>
                <a:ea typeface="微软雅黑" charset="-122"/>
              </a:rPr>
              <a:t>的品牌</a:t>
            </a:r>
            <a:r>
              <a:rPr lang="zh-CN" altLang="en-US" sz="1440" dirty="0">
                <a:latin typeface="微软雅黑" charset="-122"/>
                <a:ea typeface="微软雅黑" charset="-122"/>
              </a:rPr>
              <a:t>图形源自品牌标志图形的灵活运用</a:t>
            </a:r>
            <a:endParaRPr lang="zh-CN" altLang="en-US" sz="1440" dirty="0">
              <a:latin typeface="微软雅黑" charset="-122"/>
              <a:ea typeface="微软雅黑" charset="-122"/>
            </a:endParaRPr>
          </a:p>
        </p:txBody>
      </p:sp>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t="5876"/>
          <a:stretch>
            <a:fillRect/>
          </a:stretch>
        </p:blipFill>
        <p:spPr>
          <a:xfrm>
            <a:off x="911424" y="2017243"/>
            <a:ext cx="5149518" cy="3136256"/>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t="6194"/>
          <a:stretch>
            <a:fillRect/>
          </a:stretch>
        </p:blipFill>
        <p:spPr>
          <a:xfrm>
            <a:off x="6136838" y="2017243"/>
            <a:ext cx="5166972" cy="3136255"/>
          </a:xfrm>
          <a:prstGeom prst="rect">
            <a:avLst/>
          </a:prstGeom>
        </p:spPr>
      </p:pic>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5"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9600" y="1417706"/>
            <a:ext cx="10972800" cy="418420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9" name="矩形 8"/>
          <p:cNvSpPr/>
          <p:nvPr/>
        </p:nvSpPr>
        <p:spPr>
          <a:xfrm>
            <a:off x="3857526" y="5688602"/>
            <a:ext cx="5302567" cy="312420"/>
          </a:xfrm>
          <a:prstGeom prst="rect">
            <a:avLst/>
          </a:prstGeom>
        </p:spPr>
        <p:txBody>
          <a:bodyPr wrap="square">
            <a:spAutoFit/>
          </a:bodyPr>
          <a:lstStyle/>
          <a:p>
            <a:r>
              <a:rPr lang="zh-CN" altLang="zh-CN" sz="1440" dirty="0">
                <a:latin typeface="微软雅黑" charset="-122"/>
                <a:ea typeface="微软雅黑" charset="-122"/>
              </a:rPr>
              <a:t> </a:t>
            </a:r>
            <a:r>
              <a:rPr lang="zh-CN" altLang="en-US" sz="1440" dirty="0">
                <a:latin typeface="微软雅黑" charset="-122"/>
                <a:ea typeface="微软雅黑" charset="-122"/>
              </a:rPr>
              <a:t>“</a:t>
            </a:r>
            <a:r>
              <a:rPr lang="en-US" altLang="zh-CN" sz="1440" dirty="0" err="1">
                <a:latin typeface="微软雅黑" charset="-122"/>
                <a:ea typeface="微软雅黑" charset="-122"/>
              </a:rPr>
              <a:t>scico</a:t>
            </a:r>
            <a:r>
              <a:rPr lang="zh-CN" altLang="en-US" sz="1440" dirty="0">
                <a:latin typeface="微软雅黑" charset="-122"/>
                <a:ea typeface="微软雅黑" charset="-122"/>
              </a:rPr>
              <a:t>（思科）”</a:t>
            </a:r>
            <a:r>
              <a:rPr lang="zh-CN" altLang="zh-CN" sz="1440" dirty="0">
                <a:latin typeface="微软雅黑" charset="-122"/>
                <a:ea typeface="微软雅黑" charset="-122"/>
              </a:rPr>
              <a:t>的品牌</a:t>
            </a:r>
            <a:r>
              <a:rPr lang="zh-CN" altLang="en-US" sz="1440" dirty="0">
                <a:latin typeface="微软雅黑" charset="-122"/>
                <a:ea typeface="微软雅黑" charset="-122"/>
              </a:rPr>
              <a:t>图形源自品牌标志图形的灵活运用</a:t>
            </a:r>
            <a:endParaRPr lang="zh-CN" altLang="en-US" sz="1440" dirty="0">
              <a:latin typeface="微软雅黑" charset="-122"/>
              <a:ea typeface="微软雅黑" charset="-122"/>
            </a:endParaRPr>
          </a:p>
        </p:txBody>
      </p: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5876"/>
          <a:stretch>
            <a:fillRect/>
          </a:stretch>
        </p:blipFill>
        <p:spPr>
          <a:xfrm>
            <a:off x="911429" y="2079918"/>
            <a:ext cx="5119063" cy="3117709"/>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t="5876"/>
          <a:stretch>
            <a:fillRect/>
          </a:stretch>
        </p:blipFill>
        <p:spPr>
          <a:xfrm>
            <a:off x="6161509" y="2079919"/>
            <a:ext cx="5119067" cy="3117710"/>
          </a:xfrm>
          <a:prstGeom prst="rect">
            <a:avLst/>
          </a:prstGeom>
        </p:spPr>
      </p:pic>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9600" y="1417706"/>
            <a:ext cx="10972800" cy="418420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9" name="矩形 8"/>
          <p:cNvSpPr/>
          <p:nvPr/>
        </p:nvSpPr>
        <p:spPr>
          <a:xfrm>
            <a:off x="3857526" y="5688602"/>
            <a:ext cx="5302567" cy="312420"/>
          </a:xfrm>
          <a:prstGeom prst="rect">
            <a:avLst/>
          </a:prstGeom>
        </p:spPr>
        <p:txBody>
          <a:bodyPr wrap="square">
            <a:spAutoFit/>
          </a:bodyPr>
          <a:lstStyle/>
          <a:p>
            <a:r>
              <a:rPr lang="zh-CN" altLang="zh-CN" sz="1440" dirty="0">
                <a:latin typeface="微软雅黑" charset="-122"/>
                <a:ea typeface="微软雅黑" charset="-122"/>
              </a:rPr>
              <a:t> </a:t>
            </a:r>
            <a:r>
              <a:rPr lang="zh-CN" altLang="en-US" sz="1440" dirty="0">
                <a:latin typeface="微软雅黑" charset="-122"/>
                <a:ea typeface="微软雅黑" charset="-122"/>
              </a:rPr>
              <a:t>“</a:t>
            </a:r>
            <a:r>
              <a:rPr lang="en-US" altLang="zh-CN" sz="1440" dirty="0" err="1">
                <a:latin typeface="微软雅黑" charset="-122"/>
                <a:ea typeface="微软雅黑" charset="-122"/>
              </a:rPr>
              <a:t>scico</a:t>
            </a:r>
            <a:r>
              <a:rPr lang="zh-CN" altLang="en-US" sz="1440" dirty="0">
                <a:latin typeface="微软雅黑" charset="-122"/>
                <a:ea typeface="微软雅黑" charset="-122"/>
              </a:rPr>
              <a:t>（思科）”</a:t>
            </a:r>
            <a:r>
              <a:rPr lang="zh-CN" altLang="zh-CN" sz="1440" dirty="0">
                <a:latin typeface="微软雅黑" charset="-122"/>
                <a:ea typeface="微软雅黑" charset="-122"/>
              </a:rPr>
              <a:t>的品牌</a:t>
            </a:r>
            <a:r>
              <a:rPr lang="zh-CN" altLang="en-US" sz="1440" dirty="0">
                <a:latin typeface="微软雅黑" charset="-122"/>
                <a:ea typeface="微软雅黑" charset="-122"/>
              </a:rPr>
              <a:t>图形源自品牌标志图形的灵活运用</a:t>
            </a:r>
            <a:endParaRPr lang="zh-CN" altLang="en-US" sz="1440" dirty="0">
              <a:latin typeface="微软雅黑" charset="-122"/>
              <a:ea typeface="微软雅黑" charset="-122"/>
            </a:endParaRPr>
          </a:p>
        </p:txBody>
      </p:sp>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t="5876"/>
          <a:stretch>
            <a:fillRect/>
          </a:stretch>
        </p:blipFill>
        <p:spPr>
          <a:xfrm>
            <a:off x="911424" y="1981652"/>
            <a:ext cx="5127256" cy="3122699"/>
          </a:xfrm>
          <a:prstGeom prst="rect">
            <a:avLst/>
          </a:prstGeom>
        </p:spPr>
      </p:pic>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t="5876"/>
          <a:stretch>
            <a:fillRect/>
          </a:stretch>
        </p:blipFill>
        <p:spPr>
          <a:xfrm>
            <a:off x="6153215" y="1976928"/>
            <a:ext cx="5127258" cy="3122699"/>
          </a:xfrm>
          <a:prstGeom prst="rect">
            <a:avLst/>
          </a:prstGeom>
        </p:spPr>
      </p:pic>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5"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36432" y="6553296"/>
            <a:ext cx="5302567" cy="312420"/>
          </a:xfrm>
          <a:prstGeom prst="rect">
            <a:avLst/>
          </a:prstGeom>
        </p:spPr>
        <p:txBody>
          <a:bodyPr wrap="square">
            <a:spAutoFit/>
          </a:bodyPr>
          <a:lstStyle/>
          <a:p>
            <a:r>
              <a:rPr lang="zh-CN" altLang="zh-CN" sz="1440" dirty="0">
                <a:latin typeface="微软雅黑" charset="-122"/>
                <a:ea typeface="微软雅黑" charset="-122"/>
              </a:rPr>
              <a:t> </a:t>
            </a:r>
            <a:r>
              <a:rPr lang="zh-CN" altLang="en-US" sz="1440" dirty="0">
                <a:latin typeface="微软雅黑" charset="-122"/>
                <a:ea typeface="微软雅黑" charset="-122"/>
              </a:rPr>
              <a:t>“</a:t>
            </a:r>
            <a:r>
              <a:rPr lang="en-US" altLang="zh-CN" sz="1440" dirty="0" err="1">
                <a:latin typeface="微软雅黑" charset="-122"/>
                <a:ea typeface="微软雅黑" charset="-122"/>
              </a:rPr>
              <a:t>scico</a:t>
            </a:r>
            <a:r>
              <a:rPr lang="zh-CN" altLang="en-US" sz="1440" dirty="0">
                <a:latin typeface="微软雅黑" charset="-122"/>
                <a:ea typeface="微软雅黑" charset="-122"/>
              </a:rPr>
              <a:t>（思科）”</a:t>
            </a:r>
            <a:r>
              <a:rPr lang="zh-CN" altLang="zh-CN" sz="1440" dirty="0">
                <a:latin typeface="微软雅黑" charset="-122"/>
                <a:ea typeface="微软雅黑" charset="-122"/>
              </a:rPr>
              <a:t>的品牌</a:t>
            </a:r>
            <a:r>
              <a:rPr lang="zh-CN" altLang="en-US" sz="1440" dirty="0">
                <a:latin typeface="微软雅黑" charset="-122"/>
                <a:ea typeface="微软雅黑" charset="-122"/>
              </a:rPr>
              <a:t>图形源自品牌标志图形的灵活运用</a:t>
            </a:r>
            <a:endParaRPr lang="zh-CN" altLang="en-US" sz="1440" dirty="0">
              <a:latin typeface="微软雅黑" charset="-122"/>
              <a:ea typeface="微软雅黑" charset="-122"/>
            </a:endParaRPr>
          </a:p>
        </p:txBody>
      </p: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l="51852" t="31635" r="6170" b="23525"/>
          <a:stretch>
            <a:fillRect/>
          </a:stretch>
        </p:blipFill>
        <p:spPr>
          <a:xfrm>
            <a:off x="2047578" y="1201854"/>
            <a:ext cx="3946211" cy="2727526"/>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l="50441" t="29789" r="5127" b="24824"/>
          <a:stretch>
            <a:fillRect/>
          </a:stretch>
        </p:blipFill>
        <p:spPr>
          <a:xfrm>
            <a:off x="2047577" y="3846379"/>
            <a:ext cx="3938744" cy="2603350"/>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54504" t="34330" r="10003" b="27626"/>
          <a:stretch>
            <a:fillRect/>
          </a:stretch>
        </p:blipFill>
        <p:spPr>
          <a:xfrm>
            <a:off x="6127900" y="1197669"/>
            <a:ext cx="3980047" cy="2760286"/>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52184" t="33752" r="7095" b="26401"/>
          <a:stretch>
            <a:fillRect/>
          </a:stretch>
        </p:blipFill>
        <p:spPr>
          <a:xfrm>
            <a:off x="6120432" y="3997961"/>
            <a:ext cx="3980047" cy="2519954"/>
          </a:xfrm>
          <a:prstGeom prst="rect">
            <a:avLst/>
          </a:prstGeom>
        </p:spPr>
      </p:pic>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885373" y="6241831"/>
            <a:ext cx="2136457" cy="312420"/>
          </a:xfrm>
          <a:prstGeom prst="rect">
            <a:avLst/>
          </a:prstGeom>
        </p:spPr>
        <p:txBody>
          <a:bodyPr wrap="square">
            <a:spAutoFit/>
          </a:bodyPr>
          <a:lstStyle/>
          <a:p>
            <a:r>
              <a:rPr lang="zh-CN" altLang="en-US" sz="1440" dirty="0">
                <a:latin typeface="微软雅黑" charset="-122"/>
                <a:ea typeface="微软雅黑" charset="-122"/>
              </a:rPr>
              <a:t>汇丰银行</a:t>
            </a:r>
            <a:r>
              <a:rPr lang="zh-CN" altLang="zh-CN" sz="1440" dirty="0">
                <a:latin typeface="微软雅黑" charset="-122"/>
                <a:ea typeface="微软雅黑" charset="-122"/>
              </a:rPr>
              <a:t>品牌形象识别</a:t>
            </a:r>
            <a:endParaRPr lang="zh-CN" altLang="en-US" sz="1440" dirty="0">
              <a:latin typeface="微软雅黑" charset="-122"/>
              <a:ea typeface="微软雅黑" charset="-122"/>
            </a:endParaRPr>
          </a:p>
        </p:txBody>
      </p:sp>
      <p:pic>
        <p:nvPicPr>
          <p:cNvPr id="219138" name="Picture 2"/>
          <p:cNvPicPr>
            <a:picLocks noChangeAspect="1" noChangeArrowheads="1"/>
          </p:cNvPicPr>
          <p:nvPr/>
        </p:nvPicPr>
        <p:blipFill>
          <a:blip r:embed="rId1" cstate="print"/>
          <a:srcRect/>
          <a:stretch>
            <a:fillRect/>
          </a:stretch>
        </p:blipFill>
        <p:spPr bwMode="auto">
          <a:xfrm>
            <a:off x="941071" y="2029276"/>
            <a:ext cx="10330066" cy="4099745"/>
          </a:xfrm>
          <a:prstGeom prst="rect">
            <a:avLst/>
          </a:prstGeom>
          <a:noFill/>
          <a:ln w="9525">
            <a:noFill/>
            <a:miter lim="800000"/>
            <a:headEnd/>
            <a:tailEnd/>
          </a:ln>
          <a:effectLst/>
        </p:spPr>
      </p:pic>
      <p:sp>
        <p:nvSpPr>
          <p:cNvPr id="12" name="矩形 11"/>
          <p:cNvSpPr/>
          <p:nvPr/>
        </p:nvSpPr>
        <p:spPr>
          <a:xfrm>
            <a:off x="849629" y="1362432"/>
            <a:ext cx="10412730" cy="398780"/>
          </a:xfrm>
          <a:prstGeom prst="rect">
            <a:avLst/>
          </a:prstGeom>
        </p:spPr>
        <p:txBody>
          <a:bodyPr wrap="square">
            <a:spAutoFit/>
          </a:bodyPr>
          <a:lstStyle/>
          <a:p>
            <a:r>
              <a:rPr lang="en-US" altLang="zh-CN" sz="2000" b="1" dirty="0">
                <a:solidFill>
                  <a:srgbClr val="C00000"/>
                </a:solidFill>
                <a:latin typeface="微软雅黑" charset="-122"/>
                <a:ea typeface="微软雅黑" charset="-122"/>
              </a:rPr>
              <a:t>3.</a:t>
            </a:r>
            <a:r>
              <a:rPr lang="zh-CN" altLang="zh-CN" sz="2000" b="1" dirty="0">
                <a:solidFill>
                  <a:srgbClr val="C00000"/>
                </a:solidFill>
                <a:latin typeface="微软雅黑" charset="-122"/>
                <a:ea typeface="微软雅黑" charset="-122"/>
              </a:rPr>
              <a:t>将品牌标志图形截取元素和另外的个性化视觉元素相结合</a:t>
            </a:r>
            <a:endParaRPr lang="en-US" altLang="zh-CN" sz="2000" b="1" dirty="0">
              <a:solidFill>
                <a:srgbClr val="C00000"/>
              </a:solidFill>
              <a:latin typeface="微软雅黑" charset="-122"/>
              <a:ea typeface="微软雅黑"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1"/>
          <p:cNvSpPr>
            <a:spLocks noChangeArrowheads="1"/>
          </p:cNvSpPr>
          <p:nvPr/>
        </p:nvSpPr>
        <p:spPr bwMode="auto">
          <a:xfrm>
            <a:off x="872489" y="1492289"/>
            <a:ext cx="10435590" cy="1955800"/>
          </a:xfrm>
          <a:prstGeom prst="rect">
            <a:avLst/>
          </a:prstGeom>
          <a:noFill/>
          <a:ln w="9525">
            <a:noFill/>
            <a:miter lim="800000"/>
          </a:ln>
          <a:effectLst/>
        </p:spPr>
        <p:txBody>
          <a:bodyPr vert="horz" wrap="square" lIns="109728" tIns="54864" rIns="109728" bIns="54864" numCol="1" anchor="ctr" anchorCtr="0" compatLnSpc="1">
            <a:spAutoFit/>
          </a:bodyPr>
          <a:lstStyle/>
          <a:p>
            <a:pPr eaLnBrk="0" fontAlgn="base" hangingPunct="0">
              <a:lnSpc>
                <a:spcPct val="150000"/>
              </a:lnSpc>
              <a:spcBef>
                <a:spcPct val="0"/>
              </a:spcBef>
              <a:spcAft>
                <a:spcPct val="0"/>
              </a:spcAft>
            </a:pPr>
            <a:r>
              <a:rPr kumimoji="0" lang="zh-CN" altLang="en-US" sz="2000" b="0" i="0" u="none" strike="noStrike" cap="none" normalizeH="0" baseline="0" dirty="0">
                <a:ln>
                  <a:noFill/>
                </a:ln>
                <a:solidFill>
                  <a:srgbClr val="191919"/>
                </a:solidFill>
                <a:effectLst/>
                <a:latin typeface="微软雅黑" charset="-122"/>
                <a:ea typeface="微软雅黑" charset="-122"/>
                <a:cs typeface="Arial" panose="020B0604020202020204" pitchFamily="34" charset="0"/>
              </a:rPr>
              <a:t>标志的纹样延展型是辅助图形中把标志巧妙设计，形成品牌纹样，</a:t>
            </a:r>
            <a:r>
              <a:rPr lang="zh-CN" altLang="zh-CN" sz="2000" dirty="0">
                <a:latin typeface="微软雅黑" charset="-122"/>
                <a:ea typeface="微软雅黑" charset="-122"/>
              </a:rPr>
              <a:t>标志图案退化为一种具有装饰意义的</a:t>
            </a:r>
            <a:r>
              <a:rPr lang="en-US" altLang="zh-CN" sz="2000" dirty="0">
                <a:latin typeface="微软雅黑" charset="-122"/>
                <a:ea typeface="微软雅黑" charset="-122"/>
              </a:rPr>
              <a:t>“</a:t>
            </a:r>
            <a:r>
              <a:rPr lang="zh-CN" altLang="zh-CN" sz="2000" dirty="0">
                <a:latin typeface="微软雅黑" charset="-122"/>
                <a:ea typeface="微软雅黑" charset="-122"/>
              </a:rPr>
              <a:t>背景</a:t>
            </a:r>
            <a:r>
              <a:rPr lang="en-US" altLang="zh-CN" sz="2000" dirty="0">
                <a:latin typeface="微软雅黑" charset="-122"/>
                <a:ea typeface="微软雅黑" charset="-122"/>
              </a:rPr>
              <a:t>”</a:t>
            </a:r>
            <a:r>
              <a:rPr lang="zh-CN" altLang="zh-CN" sz="2000" dirty="0">
                <a:latin typeface="微软雅黑" charset="-122"/>
                <a:ea typeface="微软雅黑" charset="-122"/>
              </a:rPr>
              <a:t>，</a:t>
            </a:r>
            <a:r>
              <a:rPr lang="zh-CN" altLang="en-US" sz="2000" dirty="0">
                <a:latin typeface="微软雅黑" charset="-122"/>
                <a:ea typeface="微软雅黑" charset="-122"/>
              </a:rPr>
              <a:t>不仅</a:t>
            </a:r>
            <a:r>
              <a:rPr kumimoji="0" lang="zh-CN" altLang="en-US" sz="2000" b="0" i="0" u="none" strike="noStrike" cap="none" normalizeH="0" baseline="0" dirty="0">
                <a:ln>
                  <a:noFill/>
                </a:ln>
                <a:solidFill>
                  <a:srgbClr val="191919"/>
                </a:solidFill>
                <a:effectLst/>
                <a:latin typeface="微软雅黑" charset="-122"/>
                <a:ea typeface="微软雅黑" charset="-122"/>
                <a:cs typeface="Arial" panose="020B0604020202020204" pitchFamily="34" charset="0"/>
              </a:rPr>
              <a:t>符合标志视觉风格定位，</a:t>
            </a:r>
            <a:r>
              <a:rPr lang="zh-CN" altLang="zh-CN" sz="2000" dirty="0">
                <a:latin typeface="微软雅黑" charset="-122"/>
                <a:ea typeface="微软雅黑" charset="-122"/>
              </a:rPr>
              <a:t>也强化了标志的认知。</a:t>
            </a:r>
            <a:r>
              <a:rPr lang="en-US" altLang="zh-CN" sz="2000" dirty="0">
                <a:latin typeface="微软雅黑" charset="-122"/>
                <a:ea typeface="微软雅黑" charset="-122"/>
              </a:rPr>
              <a:t>LV</a:t>
            </a:r>
            <a:r>
              <a:rPr lang="zh-CN" altLang="zh-CN" sz="2000" dirty="0">
                <a:latin typeface="微软雅黑" charset="-122"/>
                <a:ea typeface="微软雅黑" charset="-122"/>
              </a:rPr>
              <a:t>，</a:t>
            </a:r>
            <a:r>
              <a:rPr lang="en-US" altLang="zh-CN" sz="2000" dirty="0">
                <a:latin typeface="微软雅黑" charset="-122"/>
                <a:ea typeface="微软雅黑" charset="-122"/>
              </a:rPr>
              <a:t>GUCCI</a:t>
            </a:r>
            <a:r>
              <a:rPr lang="zh-CN" altLang="zh-CN" sz="2000" dirty="0">
                <a:latin typeface="微软雅黑" charset="-122"/>
                <a:ea typeface="微软雅黑" charset="-122"/>
              </a:rPr>
              <a:t>，</a:t>
            </a:r>
            <a:r>
              <a:rPr lang="en-US" altLang="zh-CN" sz="2000" dirty="0">
                <a:latin typeface="微软雅黑" charset="-122"/>
                <a:ea typeface="微软雅黑" charset="-122"/>
              </a:rPr>
              <a:t>FENDI</a:t>
            </a:r>
            <a:r>
              <a:rPr lang="zh-CN" altLang="zh-CN" sz="2000" dirty="0">
                <a:latin typeface="微软雅黑" charset="-122"/>
                <a:ea typeface="微软雅黑" charset="-122"/>
              </a:rPr>
              <a:t>等奢侈品牌利用</a:t>
            </a:r>
            <a:r>
              <a:rPr lang="en-US" altLang="zh-CN" sz="2000" dirty="0">
                <a:latin typeface="微软雅黑" charset="-122"/>
                <a:ea typeface="微软雅黑" charset="-122"/>
              </a:rPr>
              <a:t>“</a:t>
            </a:r>
            <a:r>
              <a:rPr lang="zh-CN" altLang="zh-CN" sz="2000" dirty="0">
                <a:latin typeface="微软雅黑" charset="-122"/>
                <a:ea typeface="微软雅黑" charset="-122"/>
              </a:rPr>
              <a:t>标志</a:t>
            </a:r>
            <a:r>
              <a:rPr lang="en-US" altLang="zh-CN" sz="2000" dirty="0">
                <a:latin typeface="微软雅黑" charset="-122"/>
                <a:ea typeface="微软雅黑" charset="-122"/>
              </a:rPr>
              <a:t>”</a:t>
            </a:r>
            <a:r>
              <a:rPr lang="zh-CN" altLang="zh-CN" sz="2000" dirty="0">
                <a:latin typeface="微软雅黑" charset="-122"/>
                <a:ea typeface="微软雅黑" charset="-122"/>
              </a:rPr>
              <a:t>崇拜心理，将品牌标志图形直接连续反复组合为有节奏和韵律的图案作为产品的外观装饰，兼具美感和品牌效应。</a:t>
            </a:r>
            <a:endParaRPr kumimoji="0" lang="zh-CN" altLang="zh-CN" sz="2000" b="0" i="0" u="none" strike="noStrike" cap="none" normalizeH="0" baseline="0" dirty="0">
              <a:ln>
                <a:noFill/>
              </a:ln>
              <a:solidFill>
                <a:schemeClr val="tx1"/>
              </a:solidFill>
              <a:effectLst/>
              <a:latin typeface="微软雅黑" charset="-122"/>
              <a:ea typeface="微软雅黑" charset="-122"/>
              <a:cs typeface="宋体" pitchFamily="2"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纹样延展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C:\Users\pc\Desktop\luyiweidengbiaozhi-lv-02427829_1.jpg"/>
          <p:cNvPicPr>
            <a:picLocks noChangeAspect="1" noChangeArrowheads="1"/>
          </p:cNvPicPr>
          <p:nvPr/>
        </p:nvPicPr>
        <p:blipFill>
          <a:blip r:embed="rId1" cstate="print"/>
          <a:srcRect b="11924"/>
          <a:stretch>
            <a:fillRect/>
          </a:stretch>
        </p:blipFill>
        <p:spPr bwMode="auto">
          <a:xfrm>
            <a:off x="5836771" y="1279257"/>
            <a:ext cx="4825366" cy="2937926"/>
          </a:xfrm>
          <a:prstGeom prst="rect">
            <a:avLst/>
          </a:prstGeom>
          <a:noFill/>
        </p:spPr>
      </p:pic>
      <p:pic>
        <p:nvPicPr>
          <p:cNvPr id="62467" name="Picture 3" descr="C:\Users\pc\Desktop\20161205040201781.png"/>
          <p:cNvPicPr>
            <a:picLocks noChangeAspect="1" noChangeArrowheads="1"/>
          </p:cNvPicPr>
          <p:nvPr/>
        </p:nvPicPr>
        <p:blipFill>
          <a:blip r:embed="rId2" cstate="print"/>
          <a:srcRect/>
          <a:stretch>
            <a:fillRect/>
          </a:stretch>
        </p:blipFill>
        <p:spPr bwMode="auto">
          <a:xfrm>
            <a:off x="1429882" y="1279257"/>
            <a:ext cx="2884592" cy="2700904"/>
          </a:xfrm>
          <a:prstGeom prst="rect">
            <a:avLst/>
          </a:prstGeom>
          <a:noFill/>
        </p:spPr>
      </p:pic>
      <p:pic>
        <p:nvPicPr>
          <p:cNvPr id="62468" name="Picture 4" descr="C:\Users\pc\Desktop\gif;base64,R0lGODlhAQABAAAAACH5BAEKAAEALAAAAAABAAEAAAICTAEAOw==.webp (2).jpg"/>
          <p:cNvPicPr>
            <a:picLocks noChangeAspect="1" noChangeArrowheads="1"/>
          </p:cNvPicPr>
          <p:nvPr/>
        </p:nvPicPr>
        <p:blipFill>
          <a:blip r:embed="rId3" cstate="print"/>
          <a:srcRect l="18457" t="28793" r="21005" b="13622"/>
          <a:stretch>
            <a:fillRect/>
          </a:stretch>
        </p:blipFill>
        <p:spPr bwMode="auto">
          <a:xfrm>
            <a:off x="1516291" y="4174153"/>
            <a:ext cx="1998499" cy="1901011"/>
          </a:xfrm>
          <a:prstGeom prst="rect">
            <a:avLst/>
          </a:prstGeom>
          <a:noFill/>
        </p:spPr>
      </p:pic>
      <p:pic>
        <p:nvPicPr>
          <p:cNvPr id="62469" name="Picture 5" descr="C:\Users\pc\Desktop\gif;base64,R0lGODlhAQABAAAAACH5BAEKAAEALAAAAAABAAEAAAICTAEAOw==.webp (3).jpg"/>
          <p:cNvPicPr>
            <a:picLocks noChangeAspect="1" noChangeArrowheads="1"/>
          </p:cNvPicPr>
          <p:nvPr/>
        </p:nvPicPr>
        <p:blipFill>
          <a:blip r:embed="rId4" cstate="print"/>
          <a:srcRect l="21410" t="23625" r="20267" b="12114"/>
          <a:stretch>
            <a:fillRect/>
          </a:stretch>
        </p:blipFill>
        <p:spPr bwMode="auto">
          <a:xfrm>
            <a:off x="9033926" y="4174153"/>
            <a:ext cx="1728192" cy="1904132"/>
          </a:xfrm>
          <a:prstGeom prst="rect">
            <a:avLst/>
          </a:prstGeom>
          <a:noFill/>
        </p:spPr>
      </p:pic>
      <p:pic>
        <p:nvPicPr>
          <p:cNvPr id="62470" name="Picture 6"/>
          <p:cNvPicPr>
            <a:picLocks noChangeAspect="1" noChangeArrowheads="1"/>
          </p:cNvPicPr>
          <p:nvPr/>
        </p:nvPicPr>
        <p:blipFill>
          <a:blip r:embed="rId5" cstate="print"/>
          <a:srcRect t="9006" b="9941"/>
          <a:stretch>
            <a:fillRect/>
          </a:stretch>
        </p:blipFill>
        <p:spPr bwMode="auto">
          <a:xfrm>
            <a:off x="6528048" y="4260562"/>
            <a:ext cx="2238787" cy="1814602"/>
          </a:xfrm>
          <a:prstGeom prst="rect">
            <a:avLst/>
          </a:prstGeom>
          <a:noFill/>
          <a:ln w="9525">
            <a:noFill/>
            <a:miter lim="800000"/>
            <a:headEnd/>
            <a:tailEnd/>
          </a:ln>
          <a:effectLst/>
        </p:spPr>
      </p:pic>
      <p:pic>
        <p:nvPicPr>
          <p:cNvPr id="62472" name="Picture 8"/>
          <p:cNvPicPr>
            <a:picLocks noChangeAspect="1" noChangeArrowheads="1"/>
          </p:cNvPicPr>
          <p:nvPr/>
        </p:nvPicPr>
        <p:blipFill>
          <a:blip r:embed="rId6" cstate="print"/>
          <a:srcRect l="16980" t="31007" r="17688" b="12884"/>
          <a:stretch>
            <a:fillRect/>
          </a:stretch>
        </p:blipFill>
        <p:spPr bwMode="auto">
          <a:xfrm>
            <a:off x="4022170" y="4260562"/>
            <a:ext cx="2112887" cy="1814602"/>
          </a:xfrm>
          <a:prstGeom prst="rect">
            <a:avLst/>
          </a:prstGeom>
          <a:noFill/>
          <a:ln w="9525">
            <a:noFill/>
            <a:miter lim="800000"/>
            <a:headEnd/>
            <a:tailEnd/>
          </a:ln>
          <a:effectLst/>
        </p:spPr>
      </p:pic>
      <p:sp>
        <p:nvSpPr>
          <p:cNvPr id="8" name="TextBox 7"/>
          <p:cNvSpPr txBox="1"/>
          <p:nvPr/>
        </p:nvSpPr>
        <p:spPr>
          <a:xfrm>
            <a:off x="2726026" y="6334393"/>
            <a:ext cx="7132320" cy="312420"/>
          </a:xfrm>
          <a:prstGeom prst="rect">
            <a:avLst/>
          </a:prstGeom>
          <a:noFill/>
        </p:spPr>
        <p:txBody>
          <a:bodyPr wrap="none" rtlCol="0">
            <a:spAutoFit/>
          </a:bodyPr>
          <a:lstStyle/>
          <a:p>
            <a:r>
              <a:rPr lang="zh-CN" altLang="en-US" sz="1440" dirty="0">
                <a:latin typeface="微软雅黑" charset="-122"/>
                <a:ea typeface="微软雅黑" charset="-122"/>
              </a:rPr>
              <a:t>路易威登品牌标志、辅助图形（品牌标志为核心的纹样）以及应用到产品中的经典设计</a:t>
            </a:r>
            <a:endParaRPr lang="zh-CN" altLang="en-US" sz="1440" dirty="0">
              <a:latin typeface="微软雅黑" charset="-122"/>
              <a:ea typeface="微软雅黑" charset="-122"/>
            </a:endParaRPr>
          </a:p>
        </p:txBody>
      </p:sp>
      <p:sp>
        <p:nvSpPr>
          <p:cNvPr id="4"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6"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7"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9"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纹样延展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ChangeArrowheads="1"/>
          </p:cNvSpPr>
          <p:nvPr/>
        </p:nvSpPr>
        <p:spPr bwMode="auto">
          <a:xfrm>
            <a:off x="609600" y="1905000"/>
            <a:ext cx="10972800" cy="1524000"/>
          </a:xfrm>
          <a:prstGeom prst="rect">
            <a:avLst/>
          </a:prstGeom>
          <a:noFill/>
          <a:ln w="9525">
            <a:noFill/>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第三单元</a:t>
            </a:r>
            <a:r>
              <a:rPr kumimoji="0" lang="en-US" altLang="zh-CN"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 </a:t>
            </a: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品牌</a:t>
            </a: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视觉设计</a:t>
            </a:r>
            <a:endPar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endParaRP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495771" y="1338848"/>
            <a:ext cx="5669280" cy="312420"/>
          </a:xfrm>
          <a:prstGeom prst="rect">
            <a:avLst/>
          </a:prstGeom>
          <a:noFill/>
        </p:spPr>
        <p:txBody>
          <a:bodyPr wrap="none" rtlCol="0">
            <a:spAutoFit/>
          </a:bodyPr>
          <a:lstStyle/>
          <a:p>
            <a:r>
              <a:rPr lang="zh-CN" altLang="en-US" sz="1440" dirty="0">
                <a:latin typeface="微软雅黑" charset="-122"/>
                <a:ea typeface="微软雅黑" charset="-122"/>
              </a:rPr>
              <a:t>纹样延展应用于产品包装设计，增强了品牌认知，品牌更具</a:t>
            </a:r>
            <a:r>
              <a:rPr lang="zh-CN" altLang="en-US" sz="1440" dirty="0">
                <a:latin typeface="微软雅黑" charset="-122"/>
                <a:ea typeface="微软雅黑" charset="-122"/>
              </a:rPr>
              <a:t>识别性。</a:t>
            </a:r>
            <a:endParaRPr lang="zh-CN" altLang="en-US" sz="1440" dirty="0">
              <a:latin typeface="微软雅黑" charset="-122"/>
              <a:ea typeface="微软雅黑" charset="-122"/>
            </a:endParaRPr>
          </a:p>
        </p:txBody>
      </p:sp>
      <p:sp>
        <p:nvSpPr>
          <p:cNvPr id="4"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6"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7"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9"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纹样延展</a:t>
            </a:r>
            <a:endParaRPr lang="zh-CN" altLang="en-US" sz="2665" b="1" dirty="0">
              <a:latin typeface="宋体" pitchFamily="2" charset="-122"/>
              <a:sym typeface="+mn-ea"/>
            </a:endParaRPr>
          </a:p>
        </p:txBody>
      </p:sp>
      <p:pic>
        <p:nvPicPr>
          <p:cNvPr id="2" name="图片 1" descr="零食果干-包装设计 - 艾邦视觉1"/>
          <p:cNvPicPr>
            <a:picLocks noChangeAspect="1"/>
          </p:cNvPicPr>
          <p:nvPr/>
        </p:nvPicPr>
        <p:blipFill>
          <a:blip r:embed="rId1"/>
          <a:srcRect t="9454" b="85971"/>
          <a:stretch>
            <a:fillRect/>
          </a:stretch>
        </p:blipFill>
        <p:spPr>
          <a:xfrm>
            <a:off x="1676400" y="1828800"/>
            <a:ext cx="8635365" cy="4511040"/>
          </a:xfrm>
          <a:prstGeom prst="rect">
            <a:avLst/>
          </a:prstGeom>
        </p:spPr>
      </p:pic>
      <p:sp>
        <p:nvSpPr>
          <p:cNvPr id="3" name="TextBox 7"/>
          <p:cNvSpPr txBox="1"/>
          <p:nvPr/>
        </p:nvSpPr>
        <p:spPr>
          <a:xfrm>
            <a:off x="1348711" y="1295668"/>
            <a:ext cx="2976880" cy="398780"/>
          </a:xfrm>
          <a:prstGeom prst="rect">
            <a:avLst/>
          </a:prstGeom>
          <a:noFill/>
        </p:spPr>
        <p:txBody>
          <a:bodyPr wrap="none" rtlCol="0">
            <a:spAutoFit/>
          </a:bodyPr>
          <a:p>
            <a:pPr algn="l"/>
            <a:r>
              <a:rPr lang="zh-CN" altLang="en-US" sz="2000" dirty="0">
                <a:solidFill>
                  <a:srgbClr val="C00000"/>
                </a:solidFill>
                <a:latin typeface="微软雅黑" charset="-122"/>
                <a:ea typeface="微软雅黑" charset="-122"/>
              </a:rPr>
              <a:t>案例：有食有果零食果干</a:t>
            </a:r>
            <a:endParaRPr lang="zh-CN" altLang="en-US" sz="2000" dirty="0">
              <a:solidFill>
                <a:srgbClr val="C00000"/>
              </a:solidFill>
              <a:latin typeface="微软雅黑" charset="-122"/>
              <a:ea typeface="微软雅黑" charset="-122"/>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6"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7"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9"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纹样延展</a:t>
            </a:r>
            <a:endParaRPr lang="zh-CN" altLang="en-US" sz="2665" b="1" dirty="0">
              <a:latin typeface="宋体" pitchFamily="2" charset="-122"/>
              <a:sym typeface="+mn-ea"/>
            </a:endParaRPr>
          </a:p>
        </p:txBody>
      </p:sp>
      <p:pic>
        <p:nvPicPr>
          <p:cNvPr id="2" name="图片 1" descr="零食果干-包装设计 - 艾邦视觉1"/>
          <p:cNvPicPr>
            <a:picLocks noChangeAspect="1"/>
          </p:cNvPicPr>
          <p:nvPr/>
        </p:nvPicPr>
        <p:blipFill>
          <a:blip r:embed="rId1"/>
          <a:srcRect t="28884" b="66283"/>
          <a:stretch>
            <a:fillRect/>
          </a:stretch>
        </p:blipFill>
        <p:spPr>
          <a:xfrm>
            <a:off x="1676400" y="1524000"/>
            <a:ext cx="8635365" cy="4765675"/>
          </a:xfrm>
          <a:prstGeom prst="rect">
            <a:avLst/>
          </a:prstGeom>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6"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7"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9"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纹样延展</a:t>
            </a:r>
            <a:endParaRPr lang="zh-CN" altLang="en-US" sz="2665" b="1" dirty="0">
              <a:latin typeface="宋体" pitchFamily="2" charset="-122"/>
              <a:sym typeface="+mn-ea"/>
            </a:endParaRPr>
          </a:p>
        </p:txBody>
      </p:sp>
      <p:pic>
        <p:nvPicPr>
          <p:cNvPr id="2" name="图片 1" descr="零食果干-包装设计 - 艾邦视觉1"/>
          <p:cNvPicPr>
            <a:picLocks noChangeAspect="1"/>
          </p:cNvPicPr>
          <p:nvPr/>
        </p:nvPicPr>
        <p:blipFill>
          <a:blip r:embed="rId1"/>
          <a:srcRect t="44123" b="51043"/>
          <a:stretch>
            <a:fillRect/>
          </a:stretch>
        </p:blipFill>
        <p:spPr>
          <a:xfrm>
            <a:off x="1778635" y="1447800"/>
            <a:ext cx="8635365" cy="4766310"/>
          </a:xfrm>
          <a:prstGeom prst="rect">
            <a:avLst/>
          </a:prstGeom>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6"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7"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9"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纹样延展</a:t>
            </a:r>
            <a:endParaRPr lang="zh-CN" altLang="en-US" sz="2665" b="1" dirty="0">
              <a:latin typeface="宋体" pitchFamily="2" charset="-122"/>
              <a:sym typeface="+mn-ea"/>
            </a:endParaRPr>
          </a:p>
        </p:txBody>
      </p:sp>
      <p:pic>
        <p:nvPicPr>
          <p:cNvPr id="2" name="图片 1" descr="零食果干-包装设计 - 艾邦视觉1"/>
          <p:cNvPicPr>
            <a:picLocks noChangeAspect="1"/>
          </p:cNvPicPr>
          <p:nvPr/>
        </p:nvPicPr>
        <p:blipFill>
          <a:blip r:embed="rId1"/>
          <a:srcRect l="301" t="90032" r="-301" b="5134"/>
          <a:stretch>
            <a:fillRect/>
          </a:stretch>
        </p:blipFill>
        <p:spPr>
          <a:xfrm>
            <a:off x="1778635" y="1447800"/>
            <a:ext cx="8635365" cy="4766310"/>
          </a:xfrm>
          <a:prstGeom prst="rect">
            <a:avLst/>
          </a:prstGeom>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0" descr="http://s16.sinaimg.cn/middle/576a179cga2e9a17474bf&amp;690"/>
          <p:cNvPicPr>
            <a:picLocks noChangeAspect="1" noChangeArrowheads="1"/>
          </p:cNvPicPr>
          <p:nvPr/>
        </p:nvPicPr>
        <p:blipFill>
          <a:blip r:embed="rId1" cstate="print"/>
          <a:srcRect l="54349" t="14259" r="7839" b="38965"/>
          <a:stretch>
            <a:fillRect/>
          </a:stretch>
        </p:blipFill>
        <p:spPr bwMode="auto">
          <a:xfrm>
            <a:off x="9319261" y="2968081"/>
            <a:ext cx="1874519" cy="883829"/>
          </a:xfrm>
          <a:prstGeom prst="rect">
            <a:avLst/>
          </a:prstGeom>
          <a:noFill/>
          <a:ln w="9525">
            <a:noFill/>
            <a:miter lim="800000"/>
            <a:headEnd/>
            <a:tailEnd/>
          </a:ln>
        </p:spPr>
      </p:pic>
      <p:sp>
        <p:nvSpPr>
          <p:cNvPr id="149505" name="Rectangle 1"/>
          <p:cNvSpPr>
            <a:spLocks noChangeArrowheads="1"/>
          </p:cNvSpPr>
          <p:nvPr/>
        </p:nvSpPr>
        <p:spPr bwMode="auto">
          <a:xfrm>
            <a:off x="943422" y="1826102"/>
            <a:ext cx="10353228" cy="1032510"/>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2000" b="0" i="0" u="none" strike="noStrike" cap="none" normalizeH="0" baseline="0" dirty="0">
                <a:ln>
                  <a:noFill/>
                </a:ln>
                <a:solidFill>
                  <a:srgbClr val="191919"/>
                </a:solidFill>
                <a:effectLst/>
                <a:latin typeface="微软雅黑" charset="-122"/>
                <a:ea typeface="微软雅黑" charset="-122"/>
                <a:cs typeface="Arial" panose="020B0604020202020204" pitchFamily="34" charset="0"/>
              </a:rPr>
              <a:t>标志演绎延展是针对标志中的核心识别部分进行辅助图形创作，在保持品牌风格气质不变的情况下，使用于标志设计手法相似的方式，抓住核心识别的特征演绎出辅助图形。 </a:t>
            </a:r>
            <a:endParaRPr kumimoji="0" lang="zh-CN" altLang="en-US" sz="2000" b="0" i="0" u="none" strike="noStrike" cap="none" normalizeH="0" baseline="0" dirty="0">
              <a:ln>
                <a:noFill/>
              </a:ln>
              <a:solidFill>
                <a:srgbClr val="191919"/>
              </a:solidFill>
              <a:effectLst/>
              <a:latin typeface="微软雅黑" charset="-122"/>
              <a:ea typeface="微软雅黑" charset="-122"/>
              <a:cs typeface="Arial" panose="020B0604020202020204" pitchFamily="34" charset="0"/>
            </a:endParaRPr>
          </a:p>
        </p:txBody>
      </p:sp>
      <p:pic>
        <p:nvPicPr>
          <p:cNvPr id="38913" name="Picture 1" descr="C:\教学区\交大教学\标志设计\标志与VI案例\印尼鹰航\576a179cga2e9c2c4c32c&amp;690.jpg"/>
          <p:cNvPicPr>
            <a:picLocks noChangeAspect="1" noChangeArrowheads="1"/>
          </p:cNvPicPr>
          <p:nvPr/>
        </p:nvPicPr>
        <p:blipFill>
          <a:blip r:embed="rId2" cstate="print"/>
          <a:srcRect l="2317"/>
          <a:stretch>
            <a:fillRect/>
          </a:stretch>
        </p:blipFill>
        <p:spPr bwMode="auto">
          <a:xfrm>
            <a:off x="7879080" y="4035552"/>
            <a:ext cx="3373147" cy="1944000"/>
          </a:xfrm>
          <a:prstGeom prst="rect">
            <a:avLst/>
          </a:prstGeom>
          <a:noFill/>
        </p:spPr>
      </p:pic>
      <p:pic>
        <p:nvPicPr>
          <p:cNvPr id="38914" name="Picture 2" descr="C:\教学区\交大教学\标志设计\标志与VI案例\印尼鹰航\576a179cga2e9c2116913&amp;690.jpg"/>
          <p:cNvPicPr>
            <a:picLocks noChangeAspect="1" noChangeArrowheads="1"/>
          </p:cNvPicPr>
          <p:nvPr/>
        </p:nvPicPr>
        <p:blipFill>
          <a:blip r:embed="rId3" cstate="print"/>
          <a:srcRect r="839"/>
          <a:stretch>
            <a:fillRect/>
          </a:stretch>
        </p:blipFill>
        <p:spPr bwMode="auto">
          <a:xfrm>
            <a:off x="4397742" y="4034790"/>
            <a:ext cx="3424188" cy="1944000"/>
          </a:xfrm>
          <a:prstGeom prst="rect">
            <a:avLst/>
          </a:prstGeom>
          <a:noFill/>
        </p:spPr>
      </p:pic>
      <p:pic>
        <p:nvPicPr>
          <p:cNvPr id="38915" name="Picture 3" descr="C:\教学区\交大教学\标志设计\标志与VI案例\印尼鹰航\576a179cga2e9d430ab55&amp;690.jpg"/>
          <p:cNvPicPr>
            <a:picLocks noChangeAspect="1" noChangeArrowheads="1"/>
          </p:cNvPicPr>
          <p:nvPr/>
        </p:nvPicPr>
        <p:blipFill>
          <a:blip r:embed="rId4" cstate="print"/>
          <a:srcRect b="28350"/>
          <a:stretch>
            <a:fillRect/>
          </a:stretch>
        </p:blipFill>
        <p:spPr bwMode="auto">
          <a:xfrm>
            <a:off x="923032" y="4045736"/>
            <a:ext cx="3389888" cy="1943584"/>
          </a:xfrm>
          <a:prstGeom prst="rect">
            <a:avLst/>
          </a:prstGeom>
          <a:noFill/>
        </p:spPr>
      </p:pic>
      <p:pic>
        <p:nvPicPr>
          <p:cNvPr id="13" name="Picture 10" descr="http://s16.sinaimg.cn/middle/576a179cga2e9a17474bf&amp;690"/>
          <p:cNvPicPr>
            <a:picLocks noChangeAspect="1" noChangeArrowheads="1"/>
          </p:cNvPicPr>
          <p:nvPr/>
        </p:nvPicPr>
        <p:blipFill>
          <a:blip r:embed="rId1" cstate="print"/>
          <a:srcRect l="54349" t="62582" r="6207" b="23128"/>
          <a:stretch>
            <a:fillRect/>
          </a:stretch>
        </p:blipFill>
        <p:spPr bwMode="auto">
          <a:xfrm>
            <a:off x="7856221" y="3598134"/>
            <a:ext cx="2251709" cy="310926"/>
          </a:xfrm>
          <a:prstGeom prst="rect">
            <a:avLst/>
          </a:prstGeom>
          <a:noFill/>
          <a:ln w="9525">
            <a:noFill/>
            <a:miter lim="800000"/>
            <a:headEnd/>
            <a:tailEnd/>
          </a:ln>
        </p:spPr>
      </p:pic>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演绎延展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
          <p:cNvPicPr>
            <a:picLocks noChangeAspect="1" noChangeArrowheads="1"/>
          </p:cNvPicPr>
          <p:nvPr/>
        </p:nvPicPr>
        <p:blipFill>
          <a:blip r:embed="rId1" cstate="print"/>
          <a:srcRect/>
          <a:stretch>
            <a:fillRect/>
          </a:stretch>
        </p:blipFill>
        <p:spPr bwMode="auto">
          <a:xfrm>
            <a:off x="911424" y="1030873"/>
            <a:ext cx="3019415" cy="1901011"/>
          </a:xfrm>
          <a:prstGeom prst="rect">
            <a:avLst/>
          </a:prstGeom>
          <a:noFill/>
          <a:ln w="9525">
            <a:noFill/>
            <a:miter lim="800000"/>
            <a:headEnd/>
            <a:tailEnd/>
          </a:ln>
          <a:effectLst/>
        </p:spPr>
      </p:pic>
      <p:pic>
        <p:nvPicPr>
          <p:cNvPr id="1026" name="Picture 2" descr="C:\Users\pc\Desktop\CANAL\3e5b9a82-8e37-412c-9a5f-4f6222aa472a.jpg"/>
          <p:cNvPicPr>
            <a:picLocks noChangeAspect="1" noChangeArrowheads="1"/>
          </p:cNvPicPr>
          <p:nvPr/>
        </p:nvPicPr>
        <p:blipFill>
          <a:blip r:embed="rId2" cstate="print"/>
          <a:srcRect/>
          <a:stretch>
            <a:fillRect/>
          </a:stretch>
        </p:blipFill>
        <p:spPr bwMode="auto">
          <a:xfrm>
            <a:off x="9293155" y="1030873"/>
            <a:ext cx="1873151" cy="2764800"/>
          </a:xfrm>
          <a:prstGeom prst="rect">
            <a:avLst/>
          </a:prstGeom>
          <a:noFill/>
        </p:spPr>
      </p:pic>
      <p:pic>
        <p:nvPicPr>
          <p:cNvPr id="1030" name="Picture 6" descr="C:\Users\pc\Desktop\CANAL\20140709220447368638308955.jpg"/>
          <p:cNvPicPr>
            <a:picLocks noChangeAspect="1" noChangeArrowheads="1"/>
          </p:cNvPicPr>
          <p:nvPr/>
        </p:nvPicPr>
        <p:blipFill>
          <a:blip r:embed="rId3" cstate="print"/>
          <a:srcRect/>
          <a:stretch>
            <a:fillRect/>
          </a:stretch>
        </p:blipFill>
        <p:spPr bwMode="auto">
          <a:xfrm>
            <a:off x="4194989" y="1030873"/>
            <a:ext cx="4908475" cy="2765107"/>
          </a:xfrm>
          <a:prstGeom prst="rect">
            <a:avLst/>
          </a:prstGeom>
          <a:noFill/>
        </p:spPr>
      </p:pic>
      <p:pic>
        <p:nvPicPr>
          <p:cNvPr id="1032" name="Picture 8" descr="C:\Users\pc\Desktop\CANAL\20140709220449122740189983.jpg"/>
          <p:cNvPicPr>
            <a:picLocks noChangeAspect="1" noChangeArrowheads="1"/>
          </p:cNvPicPr>
          <p:nvPr/>
        </p:nvPicPr>
        <p:blipFill>
          <a:blip r:embed="rId4" cstate="print"/>
          <a:srcRect l="12384"/>
          <a:stretch>
            <a:fillRect/>
          </a:stretch>
        </p:blipFill>
        <p:spPr bwMode="auto">
          <a:xfrm>
            <a:off x="7336502" y="3968800"/>
            <a:ext cx="3829804" cy="2462400"/>
          </a:xfrm>
          <a:prstGeom prst="rect">
            <a:avLst/>
          </a:prstGeom>
          <a:noFill/>
        </p:spPr>
      </p:pic>
      <p:pic>
        <p:nvPicPr>
          <p:cNvPr id="1033" name="Picture 9" descr="C:\Users\pc\Desktop\CANAL\20140709220448937712203824.jpg"/>
          <p:cNvPicPr>
            <a:picLocks noChangeAspect="1" noChangeArrowheads="1"/>
          </p:cNvPicPr>
          <p:nvPr/>
        </p:nvPicPr>
        <p:blipFill>
          <a:blip r:embed="rId5" cstate="print"/>
          <a:srcRect/>
          <a:stretch>
            <a:fillRect/>
          </a:stretch>
        </p:blipFill>
        <p:spPr bwMode="auto">
          <a:xfrm>
            <a:off x="2898846" y="3968800"/>
            <a:ext cx="4371124" cy="2462400"/>
          </a:xfrm>
          <a:prstGeom prst="rect">
            <a:avLst/>
          </a:prstGeom>
          <a:noFill/>
        </p:spPr>
      </p:pic>
      <p:pic>
        <p:nvPicPr>
          <p:cNvPr id="1034" name="Picture 10"/>
          <p:cNvPicPr>
            <a:picLocks noChangeAspect="1" noChangeArrowheads="1"/>
          </p:cNvPicPr>
          <p:nvPr/>
        </p:nvPicPr>
        <p:blipFill>
          <a:blip r:embed="rId6" cstate="print"/>
          <a:srcRect/>
          <a:stretch>
            <a:fillRect/>
          </a:stretch>
        </p:blipFill>
        <p:spPr bwMode="auto">
          <a:xfrm>
            <a:off x="997834" y="4228028"/>
            <a:ext cx="2505878" cy="1411644"/>
          </a:xfrm>
          <a:prstGeom prst="rect">
            <a:avLst/>
          </a:prstGeom>
          <a:noFill/>
          <a:ln w="9525">
            <a:noFill/>
            <a:miter lim="800000"/>
            <a:headEnd/>
            <a:tailEnd/>
          </a:ln>
          <a:effectLst/>
        </p:spPr>
      </p:pic>
      <p:sp>
        <p:nvSpPr>
          <p:cNvPr id="14" name="矩形 13"/>
          <p:cNvSpPr/>
          <p:nvPr/>
        </p:nvSpPr>
        <p:spPr>
          <a:xfrm>
            <a:off x="3417302" y="6535793"/>
            <a:ext cx="5875853" cy="312420"/>
          </a:xfrm>
          <a:prstGeom prst="rect">
            <a:avLst/>
          </a:prstGeom>
        </p:spPr>
        <p:txBody>
          <a:bodyPr wrap="square">
            <a:spAutoFit/>
          </a:bodyPr>
          <a:lstStyle/>
          <a:p>
            <a:r>
              <a:rPr lang="en-US" altLang="zh-CN" sz="1440" dirty="0" err="1">
                <a:latin typeface="微软雅黑" charset="-122"/>
                <a:ea typeface="微软雅黑" charset="-122"/>
              </a:rPr>
              <a:t>Errrtres</a:t>
            </a:r>
            <a:r>
              <a:rPr lang="zh-CN" altLang="zh-CN" sz="1440" dirty="0">
                <a:latin typeface="微软雅黑" charset="-122"/>
                <a:ea typeface="微软雅黑" charset="-122"/>
              </a:rPr>
              <a:t>品牌咨询公司</a:t>
            </a:r>
            <a:r>
              <a:rPr lang="zh-CN" altLang="en-US" sz="1440" dirty="0">
                <a:latin typeface="微软雅黑" charset="-122"/>
                <a:ea typeface="微软雅黑" charset="-122"/>
              </a:rPr>
              <a:t>，</a:t>
            </a:r>
            <a:r>
              <a:rPr lang="zh-CN" altLang="zh-CN" sz="1440" dirty="0">
                <a:latin typeface="微软雅黑" charset="-122"/>
                <a:ea typeface="微软雅黑" charset="-122"/>
              </a:rPr>
              <a:t>西班牙付费卫星网络电视</a:t>
            </a:r>
            <a:r>
              <a:rPr lang="en-US" altLang="zh-CN" sz="1440" dirty="0">
                <a:latin typeface="微软雅黑" charset="-122"/>
                <a:ea typeface="微软雅黑" charset="-122"/>
              </a:rPr>
              <a:t>Canal+</a:t>
            </a:r>
            <a:r>
              <a:rPr lang="zh-CN" altLang="en-US" sz="1440" dirty="0">
                <a:latin typeface="微软雅黑" charset="-122"/>
                <a:ea typeface="微软雅黑" charset="-122"/>
              </a:rPr>
              <a:t>视觉识别</a:t>
            </a:r>
            <a:endParaRPr lang="zh-CN" altLang="en-US" sz="1440" dirty="0">
              <a:latin typeface="微软雅黑" charset="-122"/>
              <a:ea typeface="微软雅黑" charset="-122"/>
            </a:endParaRPr>
          </a:p>
        </p:txBody>
      </p:sp>
      <p:sp>
        <p:nvSpPr>
          <p:cNvPr id="4"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6"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7"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8"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演绎延展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C:\Users\pc\Desktop\f05ac612-822f-467c-aa11-27bc4bb12001.jpg"/>
          <p:cNvPicPr>
            <a:picLocks noChangeAspect="1" noChangeArrowheads="1"/>
          </p:cNvPicPr>
          <p:nvPr/>
        </p:nvPicPr>
        <p:blipFill>
          <a:blip r:embed="rId1" cstate="print"/>
          <a:srcRect/>
          <a:stretch>
            <a:fillRect/>
          </a:stretch>
        </p:blipFill>
        <p:spPr bwMode="auto">
          <a:xfrm>
            <a:off x="1179797" y="825796"/>
            <a:ext cx="3024336" cy="2140558"/>
          </a:xfrm>
          <a:prstGeom prst="rect">
            <a:avLst/>
          </a:prstGeom>
          <a:noFill/>
        </p:spPr>
      </p:pic>
      <p:pic>
        <p:nvPicPr>
          <p:cNvPr id="65539" name="Picture 3"/>
          <p:cNvPicPr>
            <a:picLocks noChangeAspect="1" noChangeArrowheads="1"/>
          </p:cNvPicPr>
          <p:nvPr/>
        </p:nvPicPr>
        <p:blipFill>
          <a:blip r:embed="rId2" cstate="print"/>
          <a:srcRect/>
          <a:stretch>
            <a:fillRect/>
          </a:stretch>
        </p:blipFill>
        <p:spPr bwMode="auto">
          <a:xfrm>
            <a:off x="4367808" y="793030"/>
            <a:ext cx="2880000" cy="2160000"/>
          </a:xfrm>
          <a:prstGeom prst="rect">
            <a:avLst/>
          </a:prstGeom>
          <a:noFill/>
          <a:ln w="9525">
            <a:noFill/>
            <a:miter lim="800000"/>
            <a:headEnd/>
            <a:tailEnd/>
          </a:ln>
          <a:effectLst/>
        </p:spPr>
      </p:pic>
      <p:pic>
        <p:nvPicPr>
          <p:cNvPr id="2050" name="Picture 2" descr="C:\Users\pc\Desktop\CANAL\b5341500-8f6f-4eae-8708-9bc9d3fd76b9.jpg"/>
          <p:cNvPicPr>
            <a:picLocks noChangeAspect="1" noChangeArrowheads="1"/>
          </p:cNvPicPr>
          <p:nvPr/>
        </p:nvPicPr>
        <p:blipFill>
          <a:blip r:embed="rId3" cstate="print"/>
          <a:srcRect b="3106"/>
          <a:stretch>
            <a:fillRect/>
          </a:stretch>
        </p:blipFill>
        <p:spPr bwMode="auto">
          <a:xfrm>
            <a:off x="1170653" y="3013008"/>
            <a:ext cx="3024000" cy="2073832"/>
          </a:xfrm>
          <a:prstGeom prst="rect">
            <a:avLst/>
          </a:prstGeom>
          <a:noFill/>
        </p:spPr>
      </p:pic>
      <p:pic>
        <p:nvPicPr>
          <p:cNvPr id="2051" name="Picture 3" descr="C:\Users\pc\Desktop\CANAL\20140709220447944803282977.jpg"/>
          <p:cNvPicPr>
            <a:picLocks noChangeAspect="1" noChangeArrowheads="1"/>
          </p:cNvPicPr>
          <p:nvPr/>
        </p:nvPicPr>
        <p:blipFill>
          <a:blip r:embed="rId4" cstate="print"/>
          <a:srcRect/>
          <a:stretch>
            <a:fillRect/>
          </a:stretch>
        </p:blipFill>
        <p:spPr bwMode="auto">
          <a:xfrm>
            <a:off x="7392144" y="793030"/>
            <a:ext cx="3542794" cy="1995774"/>
          </a:xfrm>
          <a:prstGeom prst="rect">
            <a:avLst/>
          </a:prstGeom>
          <a:noFill/>
        </p:spPr>
      </p:pic>
      <p:pic>
        <p:nvPicPr>
          <p:cNvPr id="2052" name="Picture 4" descr="C:\Users\pc\Desktop\CANAL\20140709220447994007188234.jpg"/>
          <p:cNvPicPr>
            <a:picLocks noChangeAspect="1" noChangeArrowheads="1"/>
          </p:cNvPicPr>
          <p:nvPr/>
        </p:nvPicPr>
        <p:blipFill>
          <a:blip r:embed="rId5" cstate="print"/>
          <a:srcRect/>
          <a:stretch>
            <a:fillRect/>
          </a:stretch>
        </p:blipFill>
        <p:spPr bwMode="auto">
          <a:xfrm>
            <a:off x="7392144" y="4846232"/>
            <a:ext cx="3542794" cy="1995774"/>
          </a:xfrm>
          <a:prstGeom prst="rect">
            <a:avLst/>
          </a:prstGeom>
          <a:noFill/>
        </p:spPr>
      </p:pic>
      <p:pic>
        <p:nvPicPr>
          <p:cNvPr id="2053" name="Picture 5" descr="C:\Users\pc\Desktop\CANAL\20140709220448151387106708.jpg"/>
          <p:cNvPicPr>
            <a:picLocks noChangeAspect="1" noChangeArrowheads="1"/>
          </p:cNvPicPr>
          <p:nvPr/>
        </p:nvPicPr>
        <p:blipFill>
          <a:blip r:embed="rId6" cstate="print"/>
          <a:srcRect/>
          <a:stretch>
            <a:fillRect/>
          </a:stretch>
        </p:blipFill>
        <p:spPr bwMode="auto">
          <a:xfrm>
            <a:off x="7392144" y="2819288"/>
            <a:ext cx="3542400" cy="1995552"/>
          </a:xfrm>
          <a:prstGeom prst="rect">
            <a:avLst/>
          </a:prstGeom>
          <a:noFill/>
        </p:spPr>
      </p:pic>
      <p:pic>
        <p:nvPicPr>
          <p:cNvPr id="2054" name="Picture 6" descr="C:\Users\pc\Desktop\CANAL\480cd957-1e8d-4065-b06b-37541bb49f8e.jpg"/>
          <p:cNvPicPr>
            <a:picLocks noChangeAspect="1" noChangeArrowheads="1"/>
          </p:cNvPicPr>
          <p:nvPr/>
        </p:nvPicPr>
        <p:blipFill>
          <a:blip r:embed="rId7" cstate="print"/>
          <a:srcRect/>
          <a:stretch>
            <a:fillRect/>
          </a:stretch>
        </p:blipFill>
        <p:spPr bwMode="auto">
          <a:xfrm>
            <a:off x="4366368" y="2953574"/>
            <a:ext cx="2881440" cy="2039419"/>
          </a:xfrm>
          <a:prstGeom prst="rect">
            <a:avLst/>
          </a:prstGeom>
          <a:noFill/>
        </p:spPr>
      </p:pic>
      <p:pic>
        <p:nvPicPr>
          <p:cNvPr id="2055" name="Picture 7" descr="C:\Users\pc\Desktop\CANAL\2014070922044810343880357.jpg"/>
          <p:cNvPicPr>
            <a:picLocks noChangeAspect="1" noChangeArrowheads="1"/>
          </p:cNvPicPr>
          <p:nvPr/>
        </p:nvPicPr>
        <p:blipFill>
          <a:blip r:embed="rId8" cstate="print"/>
          <a:srcRect/>
          <a:stretch>
            <a:fillRect/>
          </a:stretch>
        </p:blipFill>
        <p:spPr bwMode="auto">
          <a:xfrm>
            <a:off x="4366368" y="5113814"/>
            <a:ext cx="2881440" cy="1728192"/>
          </a:xfrm>
          <a:prstGeom prst="rect">
            <a:avLst/>
          </a:prstGeom>
          <a:noFill/>
        </p:spPr>
      </p:pic>
      <p:pic>
        <p:nvPicPr>
          <p:cNvPr id="2057" name="Picture 9" descr="C:\Users\pc\Desktop\CANAL\c001f961-9fbb-4ac1-a57d-44bd52658d20.jpg"/>
          <p:cNvPicPr>
            <a:picLocks noChangeAspect="1" noChangeArrowheads="1"/>
          </p:cNvPicPr>
          <p:nvPr/>
        </p:nvPicPr>
        <p:blipFill>
          <a:blip r:embed="rId9" cstate="print"/>
          <a:srcRect/>
          <a:stretch>
            <a:fillRect/>
          </a:stretch>
        </p:blipFill>
        <p:spPr bwMode="auto">
          <a:xfrm>
            <a:off x="1179797" y="5133152"/>
            <a:ext cx="3024000" cy="1703520"/>
          </a:xfrm>
          <a:prstGeom prst="rect">
            <a:avLst/>
          </a:prstGeom>
          <a:noFill/>
        </p:spPr>
      </p:pic>
      <p:sp>
        <p:nvSpPr>
          <p:cNvPr id="4"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6"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7"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8"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演绎延展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19"/>
          <p:cNvSpPr>
            <a:spLocks noChangeArrowheads="1"/>
          </p:cNvSpPr>
          <p:nvPr/>
        </p:nvSpPr>
        <p:spPr bwMode="auto">
          <a:xfrm>
            <a:off x="609601" y="-59071"/>
            <a:ext cx="348615" cy="114300"/>
          </a:xfrm>
          <a:prstGeom prst="rect">
            <a:avLst/>
          </a:prstGeom>
          <a:noFill/>
          <a:ln w="9525">
            <a:noFill/>
            <a:miter lim="800000"/>
          </a:ln>
        </p:spPr>
        <p:txBody>
          <a:bodyPr wrap="none">
            <a:spAutoFit/>
          </a:bodyPr>
          <a:lstStyle/>
          <a:p>
            <a:pPr>
              <a:lnSpc>
                <a:spcPct val="150000"/>
              </a:lnSpc>
            </a:pPr>
            <a:r>
              <a:rPr lang="zh-CN" altLang="en-US" sz="100" b="1" dirty="0">
                <a:solidFill>
                  <a:schemeClr val="bg1"/>
                </a:solidFill>
                <a:latin typeface="Calibri" charset="0"/>
                <a:ea typeface="微软雅黑" charset="-122"/>
                <a:cs typeface="Times New Roman" panose="02020603050405020304" pitchFamily="18" charset="0"/>
              </a:rPr>
              <a:t>二、基础</a:t>
            </a:r>
            <a:r>
              <a:rPr lang="zh-CN" altLang="zh-CN" sz="100" b="1" dirty="0">
                <a:solidFill>
                  <a:schemeClr val="bg1"/>
                </a:solidFill>
                <a:latin typeface="微软雅黑" charset="-122"/>
                <a:ea typeface="微软雅黑" charset="-122"/>
              </a:rPr>
              <a:t>系统</a:t>
            </a:r>
            <a:r>
              <a:rPr lang="en-US" altLang="zh-CN" sz="100" b="1" dirty="0">
                <a:solidFill>
                  <a:schemeClr val="bg1"/>
                </a:solidFill>
                <a:latin typeface="微软雅黑" charset="-122"/>
                <a:ea typeface="微软雅黑" charset="-122"/>
              </a:rPr>
              <a:t>/</a:t>
            </a:r>
            <a:r>
              <a:rPr lang="zh-CN" altLang="en-US" sz="100" b="1" dirty="0">
                <a:solidFill>
                  <a:schemeClr val="bg1"/>
                </a:solidFill>
                <a:latin typeface="微软雅黑" charset="-122"/>
                <a:ea typeface="微软雅黑" charset="-122"/>
              </a:rPr>
              <a:t>辅助图形设计</a:t>
            </a:r>
            <a:endParaRPr lang="zh-CN" altLang="zh-CN" sz="100" b="1" dirty="0">
              <a:solidFill>
                <a:schemeClr val="bg1"/>
              </a:solidFill>
              <a:latin typeface="微软雅黑" charset="-122"/>
              <a:ea typeface="微软雅黑" charset="-122"/>
            </a:endParaRPr>
          </a:p>
        </p:txBody>
      </p:sp>
      <p:sp>
        <p:nvSpPr>
          <p:cNvPr id="150529" name="Rectangle 1"/>
          <p:cNvSpPr>
            <a:spLocks noChangeArrowheads="1"/>
          </p:cNvSpPr>
          <p:nvPr/>
        </p:nvSpPr>
        <p:spPr bwMode="auto">
          <a:xfrm>
            <a:off x="911225" y="1574165"/>
            <a:ext cx="10744200" cy="1032510"/>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0" fontAlgn="base" latinLnBrk="0" hangingPunct="0">
              <a:lnSpc>
                <a:spcPct val="150000"/>
              </a:lnSpc>
              <a:spcBef>
                <a:spcPct val="0"/>
              </a:spcBef>
              <a:spcAft>
                <a:spcPts val="1200"/>
              </a:spcAft>
              <a:buClrTx/>
              <a:buSzTx/>
              <a:buFontTx/>
              <a:buNone/>
            </a:pPr>
            <a:r>
              <a:rPr kumimoji="0" lang="zh-CN" altLang="en-US" sz="2000" b="0" i="0" u="none" strike="noStrike" cap="none" normalizeH="0" baseline="0" dirty="0">
                <a:ln>
                  <a:noFill/>
                </a:ln>
                <a:solidFill>
                  <a:srgbClr val="191919"/>
                </a:solidFill>
                <a:effectLst/>
                <a:latin typeface="微软雅黑" charset="-122"/>
                <a:ea typeface="微软雅黑" charset="-122"/>
                <a:cs typeface="Arial" panose="020B0604020202020204" pitchFamily="34" charset="0"/>
              </a:rPr>
              <a:t>标志的调性延展和前面三种最大的区别就是他的辅助图形从品牌标志上看并没有直接的关联，而是作为品牌特性的脚注。</a:t>
            </a:r>
            <a:endParaRPr kumimoji="0" lang="zh-CN" altLang="en-US" sz="2000" b="0" i="0" u="none" strike="noStrike" cap="none" normalizeH="0" baseline="0" dirty="0">
              <a:ln>
                <a:noFill/>
              </a:ln>
              <a:solidFill>
                <a:srgbClr val="191919"/>
              </a:solidFill>
              <a:effectLst/>
              <a:latin typeface="微软雅黑" charset="-122"/>
              <a:ea typeface="微软雅黑" charset="-122"/>
              <a:cs typeface="Arial" panose="020B0604020202020204" pitchFamily="34" charset="0"/>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537399" y="2874260"/>
            <a:ext cx="3743177" cy="2493893"/>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1424" y="2919192"/>
            <a:ext cx="3677069" cy="2449847"/>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4051" y="2916588"/>
            <a:ext cx="2797792" cy="2451565"/>
          </a:xfrm>
          <a:prstGeom prst="rect">
            <a:avLst/>
          </a:prstGeom>
        </p:spPr>
      </p:pic>
      <p:sp>
        <p:nvSpPr>
          <p:cNvPr id="15" name="矩形 14"/>
          <p:cNvSpPr/>
          <p:nvPr/>
        </p:nvSpPr>
        <p:spPr>
          <a:xfrm>
            <a:off x="5223067" y="5477236"/>
            <a:ext cx="2494286" cy="312420"/>
          </a:xfrm>
          <a:prstGeom prst="rect">
            <a:avLst/>
          </a:prstGeom>
        </p:spPr>
        <p:txBody>
          <a:bodyPr wrap="square">
            <a:spAutoFit/>
          </a:bodyPr>
          <a:lstStyle/>
          <a:p>
            <a:r>
              <a:rPr lang="en-US" altLang="zh-CN" sz="1440" dirty="0">
                <a:latin typeface="微软雅黑" charset="-122"/>
                <a:ea typeface="微软雅黑" charset="-122"/>
              </a:rPr>
              <a:t>I CAN SPICY </a:t>
            </a:r>
            <a:r>
              <a:rPr lang="zh-CN" altLang="en-US" sz="1440" dirty="0">
                <a:latin typeface="微软雅黑" charset="-122"/>
                <a:ea typeface="微软雅黑" charset="-122"/>
              </a:rPr>
              <a:t>品牌视觉</a:t>
            </a:r>
            <a:endParaRPr lang="zh-CN" altLang="en-US" sz="1440" dirty="0">
              <a:latin typeface="微软雅黑" charset="-122"/>
              <a:ea typeface="微软雅黑"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4"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4.</a:t>
            </a:r>
            <a:r>
              <a:rPr lang="zh-CN" altLang="en-US" sz="2665" b="1" dirty="0">
                <a:latin typeface="宋体" pitchFamily="2" charset="-122"/>
                <a:sym typeface="+mn-ea"/>
              </a:rPr>
              <a:t>调性延展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591556" y="5736968"/>
            <a:ext cx="2494286" cy="312420"/>
          </a:xfrm>
          <a:prstGeom prst="rect">
            <a:avLst/>
          </a:prstGeom>
        </p:spPr>
        <p:txBody>
          <a:bodyPr wrap="square">
            <a:spAutoFit/>
          </a:bodyPr>
          <a:lstStyle/>
          <a:p>
            <a:r>
              <a:rPr lang="zh-CN" altLang="en-US" sz="1440" dirty="0">
                <a:latin typeface="微软雅黑" charset="-122"/>
                <a:ea typeface="微软雅黑" charset="-122"/>
              </a:rPr>
              <a:t>德芙品牌视觉</a:t>
            </a:r>
            <a:endParaRPr lang="zh-CN" altLang="en-US" sz="1440" dirty="0">
              <a:latin typeface="微软雅黑" charset="-122"/>
              <a:ea typeface="微软雅黑" charset="-122"/>
            </a:endParaRPr>
          </a:p>
        </p:txBody>
      </p:sp>
      <p:pic>
        <p:nvPicPr>
          <p:cNvPr id="18" name="图片 1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63810" y="1420372"/>
            <a:ext cx="10323752" cy="4127136"/>
          </a:xfrm>
          <a:prstGeom prst="rect">
            <a:avLst/>
          </a:prstGeom>
        </p:spPr>
      </p:pic>
      <p:sp>
        <p:nvSpPr>
          <p:cNvPr id="6" name="矩形 19"/>
          <p:cNvSpPr>
            <a:spLocks noChangeArrowheads="1"/>
          </p:cNvSpPr>
          <p:nvPr/>
        </p:nvSpPr>
        <p:spPr bwMode="auto">
          <a:xfrm>
            <a:off x="609601" y="-59071"/>
            <a:ext cx="348615" cy="114300"/>
          </a:xfrm>
          <a:prstGeom prst="rect">
            <a:avLst/>
          </a:prstGeom>
          <a:noFill/>
          <a:ln w="9525">
            <a:noFill/>
            <a:miter lim="800000"/>
          </a:ln>
        </p:spPr>
        <p:txBody>
          <a:bodyPr wrap="none">
            <a:spAutoFit/>
          </a:bodyPr>
          <a:lstStyle/>
          <a:p>
            <a:pPr>
              <a:lnSpc>
                <a:spcPct val="150000"/>
              </a:lnSpc>
            </a:pPr>
            <a:r>
              <a:rPr lang="zh-CN" altLang="en-US" sz="100" b="1" dirty="0">
                <a:solidFill>
                  <a:schemeClr val="bg1"/>
                </a:solidFill>
                <a:latin typeface="Calibri" charset="0"/>
                <a:ea typeface="微软雅黑" charset="-122"/>
                <a:cs typeface="Times New Roman" panose="02020603050405020304" pitchFamily="18" charset="0"/>
              </a:rPr>
              <a:t>二、基础</a:t>
            </a:r>
            <a:r>
              <a:rPr lang="zh-CN" altLang="zh-CN" sz="100" b="1" dirty="0">
                <a:solidFill>
                  <a:schemeClr val="bg1"/>
                </a:solidFill>
                <a:latin typeface="微软雅黑" charset="-122"/>
                <a:ea typeface="微软雅黑" charset="-122"/>
              </a:rPr>
              <a:t>系统</a:t>
            </a:r>
            <a:r>
              <a:rPr lang="en-US" altLang="zh-CN" sz="100" b="1" dirty="0">
                <a:solidFill>
                  <a:schemeClr val="bg1"/>
                </a:solidFill>
                <a:latin typeface="微软雅黑" charset="-122"/>
                <a:ea typeface="微软雅黑" charset="-122"/>
              </a:rPr>
              <a:t>/</a:t>
            </a:r>
            <a:r>
              <a:rPr lang="zh-CN" altLang="en-US" sz="100" b="1" dirty="0">
                <a:solidFill>
                  <a:schemeClr val="bg1"/>
                </a:solidFill>
                <a:latin typeface="微软雅黑" charset="-122"/>
                <a:ea typeface="微软雅黑" charset="-122"/>
              </a:rPr>
              <a:t>辅助图形设计</a:t>
            </a:r>
            <a:endParaRPr lang="zh-CN" altLang="zh-CN" sz="100" b="1" dirty="0">
              <a:solidFill>
                <a:schemeClr val="bg1"/>
              </a:solidFill>
              <a:latin typeface="微软雅黑" charset="-122"/>
              <a:ea typeface="微软雅黑" charset="-122"/>
            </a:endParaRPr>
          </a:p>
        </p:txBody>
      </p:sp>
      <p:sp>
        <p:nvSpPr>
          <p:cNvPr id="5"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7" name="Group 3"/>
          <p:cNvGrpSpPr/>
          <p:nvPr/>
        </p:nvGrpSpPr>
        <p:grpSpPr>
          <a:xfrm>
            <a:off x="479425" y="741045"/>
            <a:ext cx="11176000" cy="406400"/>
            <a:chOff x="240" y="384"/>
            <a:chExt cx="5280" cy="192"/>
          </a:xfrm>
        </p:grpSpPr>
        <p:sp>
          <p:nvSpPr>
            <p:cNvPr id="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0"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4.</a:t>
            </a:r>
            <a:r>
              <a:rPr lang="zh-CN" altLang="en-US" sz="2665" b="1" dirty="0">
                <a:latin typeface="宋体" pitchFamily="2" charset="-122"/>
                <a:sym typeface="+mn-ea"/>
              </a:rPr>
              <a:t>调性延展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pc\Desktop\d43d7e155202172039404f.jpg"/>
          <p:cNvPicPr>
            <a:picLocks noChangeAspect="1" noChangeArrowheads="1"/>
          </p:cNvPicPr>
          <p:nvPr/>
        </p:nvPicPr>
        <p:blipFill>
          <a:blip r:embed="rId1" cstate="print"/>
          <a:srcRect/>
          <a:stretch>
            <a:fillRect/>
          </a:stretch>
        </p:blipFill>
        <p:spPr bwMode="auto">
          <a:xfrm>
            <a:off x="1084243" y="1376512"/>
            <a:ext cx="3197155" cy="1996840"/>
          </a:xfrm>
          <a:prstGeom prst="rect">
            <a:avLst/>
          </a:prstGeom>
          <a:noFill/>
        </p:spPr>
      </p:pic>
      <p:pic>
        <p:nvPicPr>
          <p:cNvPr id="3075" name="Picture 3" descr="C:\Users\pc\Desktop\d43d7e1552021720394158.jpg"/>
          <p:cNvPicPr>
            <a:picLocks noChangeAspect="1" noChangeArrowheads="1"/>
          </p:cNvPicPr>
          <p:nvPr/>
        </p:nvPicPr>
        <p:blipFill>
          <a:blip r:embed="rId2" cstate="print"/>
          <a:srcRect/>
          <a:stretch>
            <a:fillRect/>
          </a:stretch>
        </p:blipFill>
        <p:spPr bwMode="auto">
          <a:xfrm>
            <a:off x="1084243" y="3623161"/>
            <a:ext cx="3196800" cy="1996616"/>
          </a:xfrm>
          <a:prstGeom prst="rect">
            <a:avLst/>
          </a:prstGeom>
          <a:noFill/>
        </p:spPr>
      </p:pic>
      <p:pic>
        <p:nvPicPr>
          <p:cNvPr id="3076" name="Picture 4" descr="C:\Users\pc\Desktop\d43d7e155202172039415f.jpg"/>
          <p:cNvPicPr>
            <a:picLocks noChangeAspect="1" noChangeArrowheads="1"/>
          </p:cNvPicPr>
          <p:nvPr/>
        </p:nvPicPr>
        <p:blipFill>
          <a:blip r:embed="rId3" cstate="print"/>
          <a:srcRect/>
          <a:stretch>
            <a:fillRect/>
          </a:stretch>
        </p:blipFill>
        <p:spPr bwMode="auto">
          <a:xfrm>
            <a:off x="4454218" y="3623161"/>
            <a:ext cx="3196800" cy="1996616"/>
          </a:xfrm>
          <a:prstGeom prst="rect">
            <a:avLst/>
          </a:prstGeom>
          <a:noFill/>
        </p:spPr>
      </p:pic>
      <p:pic>
        <p:nvPicPr>
          <p:cNvPr id="3077" name="Picture 5" descr="C:\Users\pc\Desktop\d43d7e155202172039415e.jpg"/>
          <p:cNvPicPr>
            <a:picLocks noChangeAspect="1" noChangeArrowheads="1"/>
          </p:cNvPicPr>
          <p:nvPr/>
        </p:nvPicPr>
        <p:blipFill>
          <a:blip r:embed="rId4" cstate="print"/>
          <a:srcRect/>
          <a:stretch>
            <a:fillRect/>
          </a:stretch>
        </p:blipFill>
        <p:spPr bwMode="auto">
          <a:xfrm>
            <a:off x="7824191" y="3623161"/>
            <a:ext cx="3196800" cy="1996618"/>
          </a:xfrm>
          <a:prstGeom prst="rect">
            <a:avLst/>
          </a:prstGeom>
          <a:noFill/>
        </p:spPr>
      </p:pic>
      <p:pic>
        <p:nvPicPr>
          <p:cNvPr id="3078" name="Picture 6" descr="C:\Users\pc\Desktop\d43d7e1552021720394050.jpg"/>
          <p:cNvPicPr>
            <a:picLocks noChangeAspect="1" noChangeArrowheads="1"/>
          </p:cNvPicPr>
          <p:nvPr/>
        </p:nvPicPr>
        <p:blipFill>
          <a:blip r:embed="rId5" cstate="print"/>
          <a:srcRect/>
          <a:stretch>
            <a:fillRect/>
          </a:stretch>
        </p:blipFill>
        <p:spPr bwMode="auto">
          <a:xfrm>
            <a:off x="4454218" y="1377511"/>
            <a:ext cx="3195556" cy="1995840"/>
          </a:xfrm>
          <a:prstGeom prst="rect">
            <a:avLst/>
          </a:prstGeom>
          <a:noFill/>
        </p:spPr>
      </p:pic>
      <p:pic>
        <p:nvPicPr>
          <p:cNvPr id="3080" name="Picture 8" descr="C:\Users\pc\Desktop\d43d7e1552021720394201.jpg"/>
          <p:cNvPicPr>
            <a:picLocks noChangeAspect="1" noChangeArrowheads="1"/>
          </p:cNvPicPr>
          <p:nvPr/>
        </p:nvPicPr>
        <p:blipFill>
          <a:blip r:embed="rId6" cstate="print"/>
          <a:srcRect/>
          <a:stretch>
            <a:fillRect/>
          </a:stretch>
        </p:blipFill>
        <p:spPr bwMode="auto">
          <a:xfrm>
            <a:off x="7824193" y="1377511"/>
            <a:ext cx="3195556" cy="1995840"/>
          </a:xfrm>
          <a:prstGeom prst="rect">
            <a:avLst/>
          </a:prstGeom>
          <a:noFill/>
        </p:spPr>
      </p:pic>
      <p:sp>
        <p:nvSpPr>
          <p:cNvPr id="11" name="矩形 10"/>
          <p:cNvSpPr/>
          <p:nvPr/>
        </p:nvSpPr>
        <p:spPr>
          <a:xfrm>
            <a:off x="3244483" y="5783401"/>
            <a:ext cx="6912768" cy="312420"/>
          </a:xfrm>
          <a:prstGeom prst="rect">
            <a:avLst/>
          </a:prstGeom>
        </p:spPr>
        <p:txBody>
          <a:bodyPr wrap="square">
            <a:spAutoFit/>
          </a:bodyPr>
          <a:lstStyle/>
          <a:p>
            <a:r>
              <a:rPr lang="zh-CN" altLang="zh-CN" sz="1440" dirty="0">
                <a:latin typeface="微软雅黑" charset="-122"/>
                <a:ea typeface="微软雅黑" charset="-122"/>
              </a:rPr>
              <a:t>字谜工作室</a:t>
            </a:r>
            <a:r>
              <a:rPr lang="zh-CN" altLang="en-US" sz="1440" dirty="0">
                <a:latin typeface="微软雅黑" charset="-122"/>
                <a:ea typeface="微软雅黑" charset="-122"/>
              </a:rPr>
              <a:t>（</a:t>
            </a:r>
            <a:r>
              <a:rPr lang="en-US" altLang="zh-CN" sz="1440" dirty="0" err="1">
                <a:latin typeface="微软雅黑" charset="-122"/>
                <a:ea typeface="微软雅黑" charset="-122"/>
              </a:rPr>
              <a:t>Anagrama</a:t>
            </a:r>
            <a:r>
              <a:rPr lang="en-US" altLang="zh-CN" sz="1440" dirty="0">
                <a:latin typeface="微软雅黑" charset="-122"/>
                <a:ea typeface="微软雅黑" charset="-122"/>
              </a:rPr>
              <a:t> Studio</a:t>
            </a:r>
            <a:r>
              <a:rPr lang="zh-CN" altLang="en-US" sz="1440" dirty="0">
                <a:latin typeface="微软雅黑" charset="-122"/>
                <a:ea typeface="微软雅黑" charset="-122"/>
              </a:rPr>
              <a:t>），</a:t>
            </a:r>
            <a:r>
              <a:rPr lang="zh-CN" altLang="zh-CN" sz="1440" dirty="0">
                <a:latin typeface="微软雅黑" charset="-122"/>
                <a:ea typeface="微软雅黑" charset="-122"/>
              </a:rPr>
              <a:t>墨西哥童装品牌</a:t>
            </a:r>
            <a:r>
              <a:rPr lang="en-US" altLang="zh-CN" sz="1440" dirty="0">
                <a:latin typeface="微软雅黑" charset="-122"/>
                <a:ea typeface="微软雅黑" charset="-122"/>
              </a:rPr>
              <a:t>KINDO</a:t>
            </a:r>
            <a:r>
              <a:rPr lang="zh-CN" altLang="zh-CN" sz="1440" dirty="0">
                <a:latin typeface="微软雅黑" charset="-122"/>
                <a:ea typeface="微软雅黑" charset="-122"/>
              </a:rPr>
              <a:t>的视觉识别</a:t>
            </a:r>
            <a:endParaRPr lang="zh-CN" altLang="en-US" sz="1440" dirty="0">
              <a:latin typeface="微软雅黑" charset="-122"/>
              <a:ea typeface="微软雅黑" charset="-122"/>
            </a:endParaRPr>
          </a:p>
        </p:txBody>
      </p:sp>
      <p:sp>
        <p:nvSpPr>
          <p:cNvPr id="6" name="矩形 19"/>
          <p:cNvSpPr>
            <a:spLocks noChangeArrowheads="1"/>
          </p:cNvSpPr>
          <p:nvPr/>
        </p:nvSpPr>
        <p:spPr bwMode="auto">
          <a:xfrm>
            <a:off x="609601" y="-59071"/>
            <a:ext cx="348615" cy="114300"/>
          </a:xfrm>
          <a:prstGeom prst="rect">
            <a:avLst/>
          </a:prstGeom>
          <a:noFill/>
          <a:ln w="9525">
            <a:noFill/>
            <a:miter lim="800000"/>
          </a:ln>
        </p:spPr>
        <p:txBody>
          <a:bodyPr wrap="none">
            <a:spAutoFit/>
          </a:bodyPr>
          <a:lstStyle/>
          <a:p>
            <a:pPr>
              <a:lnSpc>
                <a:spcPct val="150000"/>
              </a:lnSpc>
            </a:pPr>
            <a:r>
              <a:rPr lang="zh-CN" altLang="en-US" sz="100" b="1" dirty="0">
                <a:solidFill>
                  <a:schemeClr val="bg1"/>
                </a:solidFill>
                <a:latin typeface="Calibri" charset="0"/>
                <a:ea typeface="微软雅黑" charset="-122"/>
                <a:cs typeface="Times New Roman" panose="02020603050405020304" pitchFamily="18" charset="0"/>
              </a:rPr>
              <a:t>二、基础</a:t>
            </a:r>
            <a:r>
              <a:rPr lang="zh-CN" altLang="zh-CN" sz="100" b="1" dirty="0">
                <a:solidFill>
                  <a:schemeClr val="bg1"/>
                </a:solidFill>
                <a:latin typeface="微软雅黑" charset="-122"/>
                <a:ea typeface="微软雅黑" charset="-122"/>
              </a:rPr>
              <a:t>系统</a:t>
            </a:r>
            <a:r>
              <a:rPr lang="en-US" altLang="zh-CN" sz="100" b="1" dirty="0">
                <a:solidFill>
                  <a:schemeClr val="bg1"/>
                </a:solidFill>
                <a:latin typeface="微软雅黑" charset="-122"/>
                <a:ea typeface="微软雅黑" charset="-122"/>
              </a:rPr>
              <a:t>/</a:t>
            </a:r>
            <a:r>
              <a:rPr lang="zh-CN" altLang="en-US" sz="100" b="1" dirty="0">
                <a:solidFill>
                  <a:schemeClr val="bg1"/>
                </a:solidFill>
                <a:latin typeface="微软雅黑" charset="-122"/>
                <a:ea typeface="微软雅黑" charset="-122"/>
              </a:rPr>
              <a:t>辅助图形设计</a:t>
            </a:r>
            <a:endParaRPr lang="zh-CN" altLang="zh-CN" sz="100" b="1" dirty="0">
              <a:solidFill>
                <a:schemeClr val="bg1"/>
              </a:solidFill>
              <a:latin typeface="微软雅黑" charset="-122"/>
              <a:ea typeface="微软雅黑" charset="-122"/>
            </a:endParaRPr>
          </a:p>
        </p:txBody>
      </p:sp>
      <p:sp>
        <p:nvSpPr>
          <p:cNvPr id="4"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7"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8"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9"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4.</a:t>
            </a:r>
            <a:r>
              <a:rPr lang="zh-CN" altLang="en-US" sz="2665" b="1" dirty="0">
                <a:latin typeface="宋体" pitchFamily="2" charset="-122"/>
                <a:sym typeface="+mn-ea"/>
              </a:rPr>
              <a:t>调性延展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ChangeArrowheads="1"/>
          </p:cNvSpPr>
          <p:nvPr/>
        </p:nvSpPr>
        <p:spPr bwMode="auto">
          <a:xfrm>
            <a:off x="609600" y="1905000"/>
            <a:ext cx="10972800" cy="1524000"/>
          </a:xfrm>
          <a:prstGeom prst="rect">
            <a:avLst/>
          </a:prstGeom>
          <a:noFill/>
          <a:ln w="9525">
            <a:noFill/>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itchFamily="49" charset="-122"/>
                <a:ea typeface="黑体" pitchFamily="49" charset="-122"/>
                <a:cs typeface="+mn-cs"/>
                <a:sym typeface="+mn-ea"/>
              </a:rPr>
              <a:t>第八讲</a:t>
            </a:r>
            <a:endParaRPr kumimoji="0" lang="en-US" altLang="zh-CN" sz="40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itchFamily="49" charset="-122"/>
              <a:ea typeface="黑体" pitchFamily="49" charset="-122"/>
              <a:cs typeface="+mn-cs"/>
              <a:sym typeface="+mn-ea"/>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品牌图形延展</a:t>
            </a: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设计</a:t>
            </a:r>
            <a:endPar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endParaRPr>
          </a:p>
        </p:txBody>
      </p:sp>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ChangeArrowheads="1"/>
          </p:cNvSpPr>
          <p:nvPr/>
        </p:nvSpPr>
        <p:spPr bwMode="auto">
          <a:xfrm>
            <a:off x="609600" y="1905000"/>
            <a:ext cx="10972800" cy="1524000"/>
          </a:xfrm>
          <a:prstGeom prst="rect">
            <a:avLst/>
          </a:prstGeom>
          <a:noFill/>
          <a:ln w="9525">
            <a:noFill/>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335" i="0" u="none" strike="noStrike" kern="1200" cap="none" spc="0" normalizeH="0" baseline="0" noProof="0">
                <a:ln>
                  <a:noFill/>
                </a:ln>
                <a:solidFill>
                  <a:srgbClr val="C00000"/>
                </a:solidFill>
                <a:effectLst>
                  <a:outerShdw blurRad="38100" dist="38100" dir="2700000" algn="tl">
                    <a:srgbClr val="C0C0C0"/>
                  </a:outerShdw>
                </a:effectLst>
                <a:uLnTx/>
                <a:uFillTx/>
                <a:latin typeface="Hiragino Sans GB W3" panose="020B0300000000000000" charset="-122"/>
                <a:ea typeface="Hiragino Sans GB W3" panose="020B0300000000000000" charset="-122"/>
                <a:cs typeface="+mn-cs"/>
                <a:sym typeface="+mn-ea"/>
              </a:rPr>
              <a:t>谢谢！</a:t>
            </a:r>
            <a:endParaRPr kumimoji="0" lang="zh-CN" altLang="en-US" sz="5335" i="0" u="none" strike="noStrike" kern="1200" cap="none" spc="0" normalizeH="0" baseline="0" noProof="0">
              <a:ln>
                <a:noFill/>
              </a:ln>
              <a:solidFill>
                <a:srgbClr val="C00000"/>
              </a:solidFill>
              <a:effectLst>
                <a:outerShdw blurRad="38100" dist="38100" dir="2700000" algn="tl">
                  <a:srgbClr val="C0C0C0"/>
                </a:outerShdw>
              </a:effectLst>
              <a:uLnTx/>
              <a:uFillTx/>
              <a:latin typeface="Hiragino Sans GB W3" panose="020B0300000000000000" charset="-122"/>
              <a:ea typeface="Hiragino Sans GB W3" panose="020B0300000000000000" charset="-122"/>
              <a:cs typeface="+mn-cs"/>
              <a:sym typeface="+mn-ea"/>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9"/>
          <p:cNvSpPr txBox="1">
            <a:spLocks noChangeArrowheads="1"/>
          </p:cNvSpPr>
          <p:nvPr/>
        </p:nvSpPr>
        <p:spPr bwMode="auto">
          <a:xfrm>
            <a:off x="903662" y="1739642"/>
            <a:ext cx="10390909" cy="2553335"/>
          </a:xfrm>
          <a:prstGeom prst="rect">
            <a:avLst/>
          </a:prstGeom>
          <a:noFill/>
          <a:ln w="9525">
            <a:noFill/>
            <a:miter lim="800000"/>
          </a:ln>
        </p:spPr>
        <p:txBody>
          <a:bodyPr wrap="square">
            <a:spAutoFit/>
          </a:bodyPr>
          <a:lstStyle/>
          <a:p>
            <a:pPr algn="just">
              <a:lnSpc>
                <a:spcPct val="150000"/>
              </a:lnSpc>
              <a:spcAft>
                <a:spcPts val="1200"/>
              </a:spcAft>
            </a:pPr>
            <a:r>
              <a:rPr lang="zh-CN" altLang="zh-CN" sz="2000" dirty="0">
                <a:latin typeface="微软雅黑" charset="-122"/>
                <a:ea typeface="微软雅黑" charset="-122"/>
              </a:rPr>
              <a:t>图形</a:t>
            </a:r>
            <a:r>
              <a:rPr lang="zh-CN" altLang="en-US" sz="2000" dirty="0">
                <a:latin typeface="微软雅黑" charset="-122"/>
                <a:ea typeface="微软雅黑" charset="-122"/>
              </a:rPr>
              <a:t>延展设计是</a:t>
            </a:r>
            <a:r>
              <a:rPr lang="zh-CN" altLang="zh-CN" sz="2000" dirty="0">
                <a:latin typeface="微软雅黑" charset="-122"/>
                <a:ea typeface="微软雅黑" charset="-122"/>
              </a:rPr>
              <a:t>协助品牌标志把品牌调性覆盖到品牌所有设计上，所以也被称为是</a:t>
            </a:r>
            <a:r>
              <a:rPr lang="zh-CN" altLang="zh-CN" sz="2000" dirty="0">
                <a:solidFill>
                  <a:srgbClr val="C00000"/>
                </a:solidFill>
                <a:latin typeface="微软雅黑" charset="-122"/>
                <a:ea typeface="微软雅黑" charset="-122"/>
              </a:rPr>
              <a:t>“品牌基因”</a:t>
            </a:r>
            <a:r>
              <a:rPr lang="zh-CN" altLang="zh-CN" sz="2000" dirty="0">
                <a:latin typeface="微软雅黑" charset="-122"/>
                <a:ea typeface="微软雅黑" charset="-122"/>
              </a:rPr>
              <a:t>。顾名思义，它就像是人类的基因一样，是真正影响品牌形象感知的重要视觉部分，</a:t>
            </a:r>
            <a:r>
              <a:rPr lang="zh-CN" altLang="en-US" sz="2000" dirty="0">
                <a:latin typeface="微软雅黑" charset="-122"/>
                <a:ea typeface="微软雅黑" charset="-122"/>
              </a:rPr>
              <a:t>它</a:t>
            </a:r>
            <a:r>
              <a:rPr lang="zh-CN" altLang="zh-CN" sz="2000" dirty="0">
                <a:latin typeface="微软雅黑" charset="-122"/>
                <a:ea typeface="微软雅黑" charset="-122"/>
              </a:rPr>
              <a:t>植入在品牌的应用设计之中，和品牌标志相辅相承，形成完整统一的品牌形象。</a:t>
            </a:r>
            <a:endParaRPr lang="en-US" altLang="zh-CN" sz="2000" dirty="0">
              <a:latin typeface="微软雅黑" charset="-122"/>
              <a:ea typeface="微软雅黑" charset="-122"/>
            </a:endParaRPr>
          </a:p>
          <a:p>
            <a:pPr algn="just">
              <a:lnSpc>
                <a:spcPct val="150000"/>
              </a:lnSpc>
              <a:spcAft>
                <a:spcPts val="1200"/>
              </a:spcAft>
            </a:pPr>
            <a:r>
              <a:rPr lang="zh-CN" altLang="zh-CN" sz="2000" dirty="0">
                <a:latin typeface="微软雅黑" charset="-122"/>
                <a:ea typeface="微软雅黑" charset="-122"/>
              </a:rPr>
              <a:t>图形的</a:t>
            </a:r>
            <a:r>
              <a:rPr lang="zh-CN" altLang="en-US" sz="2000" dirty="0">
                <a:latin typeface="微软雅黑" charset="-122"/>
                <a:ea typeface="微软雅黑" charset="-122"/>
              </a:rPr>
              <a:t>延展设计有</a:t>
            </a:r>
            <a:r>
              <a:rPr lang="zh-CN" altLang="zh-CN" sz="2000" dirty="0">
                <a:latin typeface="微软雅黑" charset="-122"/>
                <a:ea typeface="微软雅黑" charset="-122"/>
              </a:rPr>
              <a:t>四种方法：</a:t>
            </a:r>
            <a:r>
              <a:rPr lang="zh-CN" altLang="zh-CN" sz="2000" dirty="0">
                <a:solidFill>
                  <a:srgbClr val="C00000"/>
                </a:solidFill>
                <a:latin typeface="微软雅黑" charset="-122"/>
                <a:ea typeface="微软雅黑" charset="-122"/>
              </a:rPr>
              <a:t>标志的直接延展、标志纹样延展</a:t>
            </a:r>
            <a:r>
              <a:rPr lang="zh-CN" altLang="en-US" sz="2000" dirty="0">
                <a:solidFill>
                  <a:srgbClr val="C00000"/>
                </a:solidFill>
                <a:latin typeface="微软雅黑" charset="-122"/>
                <a:ea typeface="微软雅黑" charset="-122"/>
              </a:rPr>
              <a:t>、</a:t>
            </a:r>
            <a:r>
              <a:rPr lang="zh-CN" altLang="zh-CN" sz="2000" dirty="0">
                <a:solidFill>
                  <a:srgbClr val="C00000"/>
                </a:solidFill>
                <a:latin typeface="微软雅黑" charset="-122"/>
                <a:ea typeface="微软雅黑" charset="-122"/>
              </a:rPr>
              <a:t>标志演绎延展、标志调性延展。</a:t>
            </a:r>
            <a:endParaRPr lang="zh-CN" altLang="zh-CN" sz="2000" dirty="0">
              <a:solidFill>
                <a:srgbClr val="C00000"/>
              </a:solidFill>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ChangeArrowheads="1"/>
          </p:cNvSpPr>
          <p:nvPr/>
        </p:nvSpPr>
        <p:spPr bwMode="auto">
          <a:xfrm>
            <a:off x="609600" y="1905000"/>
            <a:ext cx="10972800" cy="1524000"/>
          </a:xfrm>
          <a:prstGeom prst="rect">
            <a:avLst/>
          </a:prstGeom>
          <a:noFill/>
          <a:ln w="9525">
            <a:noFill/>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1.</a:t>
            </a: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直接</a:t>
            </a: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延展</a:t>
            </a:r>
            <a:endPar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920561" y="1335651"/>
            <a:ext cx="10478958" cy="1032510"/>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0" fontAlgn="base" latinLnBrk="0" hangingPunct="0">
              <a:lnSpc>
                <a:spcPct val="150000"/>
              </a:lnSpc>
              <a:spcBef>
                <a:spcPct val="0"/>
              </a:spcBef>
              <a:spcAft>
                <a:spcPct val="0"/>
              </a:spcAft>
              <a:buClrTx/>
              <a:buSzTx/>
              <a:buFontTx/>
              <a:buNone/>
            </a:pP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标志的直接延展型是比较主流的使用手法，把品牌标志的核心识别部分进行扩大化。扩大化并不仅仅限于放大，还包括了延伸、整体、局部、拆解等扩展法。</a:t>
            </a:r>
            <a:endPar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endParaRPr>
          </a:p>
        </p:txBody>
      </p:sp>
      <p:pic>
        <p:nvPicPr>
          <p:cNvPr id="1026" name="Picture 2" descr="C:\教学区\交大教学\标志与VI案例\悉尼城市标志\3d885ff5g8a4f432e1c10&amp;690.jpg"/>
          <p:cNvPicPr>
            <a:picLocks noChangeAspect="1" noChangeArrowheads="1"/>
          </p:cNvPicPr>
          <p:nvPr/>
        </p:nvPicPr>
        <p:blipFill>
          <a:blip r:embed="rId1" cstate="print"/>
          <a:srcRect/>
          <a:stretch>
            <a:fillRect/>
          </a:stretch>
        </p:blipFill>
        <p:spPr bwMode="auto">
          <a:xfrm>
            <a:off x="8417629" y="3276302"/>
            <a:ext cx="2625534" cy="2758183"/>
          </a:xfrm>
          <a:prstGeom prst="rect">
            <a:avLst/>
          </a:prstGeom>
          <a:noFill/>
        </p:spPr>
      </p:pic>
      <p:pic>
        <p:nvPicPr>
          <p:cNvPr id="1027" name="Picture 3" descr="C:\教学区\交大教学\标志与VI案例\悉尼城市标志\3d885ff5g8a4f3d07aec9&amp;690.jpg"/>
          <p:cNvPicPr>
            <a:picLocks noChangeAspect="1" noChangeArrowheads="1"/>
          </p:cNvPicPr>
          <p:nvPr/>
        </p:nvPicPr>
        <p:blipFill>
          <a:blip r:embed="rId2" cstate="print"/>
          <a:srcRect l="25900" t="3030" r="1109" b="51515"/>
          <a:stretch>
            <a:fillRect/>
          </a:stretch>
        </p:blipFill>
        <p:spPr bwMode="auto">
          <a:xfrm>
            <a:off x="2973824" y="3276302"/>
            <a:ext cx="5357395" cy="1296144"/>
          </a:xfrm>
          <a:prstGeom prst="rect">
            <a:avLst/>
          </a:prstGeom>
          <a:noFill/>
        </p:spPr>
      </p:pic>
      <p:pic>
        <p:nvPicPr>
          <p:cNvPr id="1028" name="Picture 4" descr="C:\教学区\交大教学\标志与VI案例\悉尼城市标志\3d885ff5g8a4f3a15fc46&amp;690.jpg"/>
          <p:cNvPicPr>
            <a:picLocks noChangeAspect="1" noChangeArrowheads="1"/>
          </p:cNvPicPr>
          <p:nvPr/>
        </p:nvPicPr>
        <p:blipFill>
          <a:blip r:embed="rId3" cstate="print"/>
          <a:srcRect l="23707" t="44543" r="24928" b="5965"/>
          <a:stretch>
            <a:fillRect/>
          </a:stretch>
        </p:blipFill>
        <p:spPr bwMode="auto">
          <a:xfrm>
            <a:off x="1418452" y="3362712"/>
            <a:ext cx="1263742" cy="1296144"/>
          </a:xfrm>
          <a:prstGeom prst="rect">
            <a:avLst/>
          </a:prstGeom>
          <a:noFill/>
        </p:spPr>
      </p:pic>
      <p:pic>
        <p:nvPicPr>
          <p:cNvPr id="1029" name="Picture 5" descr="C:\教学区\交大教学\标志与VI案例\悉尼城市标志\3d885ff5g8a4f403f8a1c&amp;690.jpg"/>
          <p:cNvPicPr>
            <a:picLocks noChangeAspect="1" noChangeArrowheads="1"/>
          </p:cNvPicPr>
          <p:nvPr/>
        </p:nvPicPr>
        <p:blipFill>
          <a:blip r:embed="rId4" cstate="print"/>
          <a:srcRect b="5882"/>
          <a:stretch>
            <a:fillRect/>
          </a:stretch>
        </p:blipFill>
        <p:spPr bwMode="auto">
          <a:xfrm>
            <a:off x="2973823" y="4658856"/>
            <a:ext cx="2594416" cy="1382554"/>
          </a:xfrm>
          <a:prstGeom prst="rect">
            <a:avLst/>
          </a:prstGeom>
          <a:noFill/>
        </p:spPr>
      </p:pic>
      <p:pic>
        <p:nvPicPr>
          <p:cNvPr id="1030" name="Picture 6" descr="C:\教学区\交大教学\标志与VI案例\悉尼城市标志\3d885ff5g8a4f40efb91f&amp;690.jpg"/>
          <p:cNvPicPr>
            <a:picLocks noChangeAspect="1" noChangeArrowheads="1"/>
          </p:cNvPicPr>
          <p:nvPr/>
        </p:nvPicPr>
        <p:blipFill>
          <a:blip r:embed="rId5" cstate="print"/>
          <a:srcRect/>
          <a:stretch>
            <a:fillRect/>
          </a:stretch>
        </p:blipFill>
        <p:spPr bwMode="auto">
          <a:xfrm>
            <a:off x="5652522" y="4658856"/>
            <a:ext cx="2675543" cy="1379723"/>
          </a:xfrm>
          <a:prstGeom prst="rect">
            <a:avLst/>
          </a:prstGeom>
          <a:noFill/>
        </p:spPr>
      </p:pic>
      <p:pic>
        <p:nvPicPr>
          <p:cNvPr id="1031" name="Picture 7" descr="C:\教学区\交大教学\标志与VI案例\悉尼城市标志\3d885ff5g8a4f3a15fc46&amp;690.jpg"/>
          <p:cNvPicPr>
            <a:picLocks noChangeAspect="1" noChangeArrowheads="1"/>
          </p:cNvPicPr>
          <p:nvPr/>
        </p:nvPicPr>
        <p:blipFill>
          <a:blip r:embed="rId6" cstate="print"/>
          <a:srcRect t="2475" r="4545" b="61644"/>
          <a:stretch>
            <a:fillRect/>
          </a:stretch>
        </p:blipFill>
        <p:spPr bwMode="auto">
          <a:xfrm>
            <a:off x="1159223" y="5090904"/>
            <a:ext cx="1814602" cy="726084"/>
          </a:xfrm>
          <a:prstGeom prst="rect">
            <a:avLst/>
          </a:prstGeom>
          <a:noFill/>
        </p:spPr>
      </p:pic>
      <p:sp>
        <p:nvSpPr>
          <p:cNvPr id="12" name="矩形 11"/>
          <p:cNvSpPr/>
          <p:nvPr/>
        </p:nvSpPr>
        <p:spPr>
          <a:xfrm>
            <a:off x="4281398" y="6094898"/>
            <a:ext cx="4752528" cy="312420"/>
          </a:xfrm>
          <a:prstGeom prst="rect">
            <a:avLst/>
          </a:prstGeom>
        </p:spPr>
        <p:txBody>
          <a:bodyPr wrap="square">
            <a:spAutoFit/>
          </a:bodyPr>
          <a:lstStyle/>
          <a:p>
            <a:r>
              <a:rPr lang="zh-CN" altLang="en-US" sz="1440" dirty="0">
                <a:latin typeface="微软雅黑" charset="-122"/>
                <a:ea typeface="微软雅黑" charset="-122"/>
              </a:rPr>
              <a:t>悉尼城市形象设计以标志直接延展的辅助图形应用</a:t>
            </a:r>
            <a:endParaRPr lang="zh-CN" altLang="en-US" sz="1440" dirty="0">
              <a:latin typeface="微软雅黑" charset="-122"/>
              <a:ea typeface="微软雅黑" charset="-122"/>
            </a:endParaRPr>
          </a:p>
        </p:txBody>
      </p:sp>
      <p:sp>
        <p:nvSpPr>
          <p:cNvPr id="51201" name="Rectangle 1"/>
          <p:cNvSpPr>
            <a:spLocks noChangeArrowheads="1"/>
          </p:cNvSpPr>
          <p:nvPr/>
        </p:nvSpPr>
        <p:spPr bwMode="auto">
          <a:xfrm>
            <a:off x="918210" y="2606901"/>
            <a:ext cx="4766310" cy="416560"/>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000" b="0" i="0" u="none" strike="noStrike" cap="none" normalizeH="0" baseline="0" dirty="0">
                <a:ln>
                  <a:noFill/>
                </a:ln>
                <a:solidFill>
                  <a:srgbClr val="B20650"/>
                </a:solidFill>
                <a:effectLst/>
                <a:latin typeface="微软雅黑" charset="-122"/>
                <a:ea typeface="微软雅黑" charset="-122"/>
                <a:cs typeface="Times New Roman" panose="02020603050405020304" pitchFamily="18" charset="0"/>
              </a:rPr>
              <a:t> </a:t>
            </a:r>
            <a:r>
              <a:rPr kumimoji="0" lang="en-US" altLang="zh-CN" sz="200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1.</a:t>
            </a:r>
            <a:r>
              <a:rPr kumimoji="0" lang="zh-CN" altLang="en-US" sz="200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直接运用完整的标志外形</a:t>
            </a:r>
            <a:endParaRPr kumimoji="0" lang="zh-CN" altLang="en-US" sz="200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pc\Desktop\阿迪达斯\15429682591184.jpg"/>
          <p:cNvPicPr>
            <a:picLocks noChangeAspect="1" noChangeArrowheads="1"/>
          </p:cNvPicPr>
          <p:nvPr/>
        </p:nvPicPr>
        <p:blipFill>
          <a:blip r:embed="rId1" cstate="print"/>
          <a:srcRect/>
          <a:stretch>
            <a:fillRect/>
          </a:stretch>
        </p:blipFill>
        <p:spPr bwMode="auto">
          <a:xfrm>
            <a:off x="4499996" y="3404048"/>
            <a:ext cx="3167003" cy="791750"/>
          </a:xfrm>
          <a:prstGeom prst="rect">
            <a:avLst/>
          </a:prstGeom>
          <a:noFill/>
        </p:spPr>
      </p:pic>
      <p:pic>
        <p:nvPicPr>
          <p:cNvPr id="3076" name="Picture 4" descr="C:\Users\pc\Desktop\阿迪达斯\640.webp (79).jpg"/>
          <p:cNvPicPr>
            <a:picLocks noChangeAspect="1" noChangeArrowheads="1"/>
          </p:cNvPicPr>
          <p:nvPr/>
        </p:nvPicPr>
        <p:blipFill>
          <a:blip r:embed="rId2" cstate="print"/>
          <a:srcRect l="7560" t="54237" r="59177" b="19061"/>
          <a:stretch>
            <a:fillRect/>
          </a:stretch>
        </p:blipFill>
        <p:spPr bwMode="auto">
          <a:xfrm>
            <a:off x="1523641" y="4905518"/>
            <a:ext cx="2145656" cy="1560478"/>
          </a:xfrm>
          <a:prstGeom prst="rect">
            <a:avLst/>
          </a:prstGeom>
          <a:noFill/>
        </p:spPr>
      </p:pic>
      <p:pic>
        <p:nvPicPr>
          <p:cNvPr id="7" name="Picture 4" descr="C:\Users\pc\Desktop\阿迪达斯\640.webp (79).jpg"/>
          <p:cNvPicPr>
            <a:picLocks noChangeAspect="1" noChangeArrowheads="1"/>
          </p:cNvPicPr>
          <p:nvPr/>
        </p:nvPicPr>
        <p:blipFill>
          <a:blip r:embed="rId2" cstate="print"/>
          <a:srcRect l="58879" t="45893" r="7485" b="19061"/>
          <a:stretch>
            <a:fillRect/>
          </a:stretch>
        </p:blipFill>
        <p:spPr bwMode="auto">
          <a:xfrm>
            <a:off x="8886493" y="4691954"/>
            <a:ext cx="1852086" cy="1748314"/>
          </a:xfrm>
          <a:prstGeom prst="rect">
            <a:avLst/>
          </a:prstGeom>
          <a:noFill/>
        </p:spPr>
      </p:pic>
      <p:pic>
        <p:nvPicPr>
          <p:cNvPr id="3077" name="Picture 5" descr="C:\Users\pc\Desktop\阿迪达斯\t01ca1a212a9f21f8c5.jpg"/>
          <p:cNvPicPr>
            <a:picLocks noChangeAspect="1" noChangeArrowheads="1"/>
          </p:cNvPicPr>
          <p:nvPr/>
        </p:nvPicPr>
        <p:blipFill>
          <a:blip r:embed="rId3" cstate="print"/>
          <a:srcRect/>
          <a:stretch>
            <a:fillRect/>
          </a:stretch>
        </p:blipFill>
        <p:spPr bwMode="auto">
          <a:xfrm>
            <a:off x="5393288" y="4938427"/>
            <a:ext cx="1668844" cy="1471385"/>
          </a:xfrm>
          <a:prstGeom prst="rect">
            <a:avLst/>
          </a:prstGeom>
          <a:noFill/>
        </p:spPr>
      </p:pic>
      <p:cxnSp>
        <p:nvCxnSpPr>
          <p:cNvPr id="8" name="直接连接符 7"/>
          <p:cNvCxnSpPr/>
          <p:nvPr/>
        </p:nvCxnSpPr>
        <p:spPr>
          <a:xfrm>
            <a:off x="2401045" y="4195910"/>
            <a:ext cx="743122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401045" y="4195910"/>
            <a:ext cx="0" cy="1728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9832271" y="4195910"/>
            <a:ext cx="0" cy="1728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116658" y="4109500"/>
            <a:ext cx="0" cy="259229"/>
          </a:xfrm>
          <a:prstGeom prst="line">
            <a:avLst/>
          </a:prstGeom>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1796178" y="4415818"/>
            <a:ext cx="1987421" cy="312420"/>
          </a:xfrm>
          <a:prstGeom prst="rect">
            <a:avLst/>
          </a:prstGeom>
        </p:spPr>
        <p:txBody>
          <a:bodyPr wrap="square">
            <a:spAutoFit/>
          </a:bodyPr>
          <a:lstStyle/>
          <a:p>
            <a:r>
              <a:rPr lang="zh-CN" altLang="en-US" sz="1440" dirty="0">
                <a:latin typeface="微软雅黑" charset="-122"/>
                <a:ea typeface="微软雅黑" charset="-122"/>
              </a:rPr>
              <a:t>运动表现系列</a:t>
            </a:r>
            <a:endParaRPr lang="zh-CN" altLang="en-US" sz="1440" dirty="0">
              <a:latin typeface="微软雅黑" charset="-122"/>
              <a:ea typeface="微软雅黑" charset="-122"/>
            </a:endParaRPr>
          </a:p>
        </p:txBody>
      </p:sp>
      <p:sp>
        <p:nvSpPr>
          <p:cNvPr id="16" name="矩形 15"/>
          <p:cNvSpPr/>
          <p:nvPr/>
        </p:nvSpPr>
        <p:spPr>
          <a:xfrm>
            <a:off x="5511791" y="4415818"/>
            <a:ext cx="1987421" cy="312420"/>
          </a:xfrm>
          <a:prstGeom prst="rect">
            <a:avLst/>
          </a:prstGeom>
        </p:spPr>
        <p:txBody>
          <a:bodyPr wrap="square">
            <a:spAutoFit/>
          </a:bodyPr>
          <a:lstStyle/>
          <a:p>
            <a:r>
              <a:rPr lang="zh-CN" altLang="en-US" sz="1440" dirty="0">
                <a:latin typeface="微软雅黑" charset="-122"/>
                <a:ea typeface="微软雅黑" charset="-122"/>
              </a:rPr>
              <a:t>运动时尚系列</a:t>
            </a:r>
            <a:endParaRPr lang="zh-CN" altLang="en-US" sz="1440" dirty="0">
              <a:latin typeface="微软雅黑" charset="-122"/>
              <a:ea typeface="微软雅黑" charset="-122"/>
            </a:endParaRPr>
          </a:p>
        </p:txBody>
      </p:sp>
      <p:sp>
        <p:nvSpPr>
          <p:cNvPr id="17" name="矩形 16"/>
          <p:cNvSpPr/>
          <p:nvPr/>
        </p:nvSpPr>
        <p:spPr>
          <a:xfrm>
            <a:off x="9227404" y="4415818"/>
            <a:ext cx="1987421" cy="312420"/>
          </a:xfrm>
          <a:prstGeom prst="rect">
            <a:avLst/>
          </a:prstGeom>
        </p:spPr>
        <p:txBody>
          <a:bodyPr wrap="square">
            <a:spAutoFit/>
          </a:bodyPr>
          <a:lstStyle/>
          <a:p>
            <a:r>
              <a:rPr lang="zh-CN" altLang="en-US" sz="1440" dirty="0">
                <a:latin typeface="微软雅黑" charset="-122"/>
                <a:ea typeface="微软雅黑" charset="-122"/>
              </a:rPr>
              <a:t>经典运动系列</a:t>
            </a:r>
            <a:endParaRPr lang="zh-CN" altLang="en-US" sz="1440" dirty="0">
              <a:latin typeface="微软雅黑" charset="-122"/>
              <a:ea typeface="微软雅黑" charset="-122"/>
            </a:endParaRPr>
          </a:p>
        </p:txBody>
      </p:sp>
      <p:sp>
        <p:nvSpPr>
          <p:cNvPr id="20" name="矩形 19"/>
          <p:cNvSpPr/>
          <p:nvPr/>
        </p:nvSpPr>
        <p:spPr>
          <a:xfrm>
            <a:off x="911424" y="1465056"/>
            <a:ext cx="10344150" cy="1938020"/>
          </a:xfrm>
          <a:prstGeom prst="rect">
            <a:avLst/>
          </a:prstGeom>
        </p:spPr>
        <p:txBody>
          <a:bodyPr wrap="square">
            <a:spAutoFit/>
          </a:bodyPr>
          <a:lstStyle/>
          <a:p>
            <a:pPr>
              <a:lnSpc>
                <a:spcPct val="150000"/>
              </a:lnSpc>
            </a:pPr>
            <a:r>
              <a:rPr lang="en-US" altLang="zh-CN" sz="2000" dirty="0">
                <a:solidFill>
                  <a:srgbClr val="B20650"/>
                </a:solidFill>
                <a:latin typeface="微软雅黑" charset="-122"/>
                <a:ea typeface="微软雅黑" charset="-122"/>
              </a:rPr>
              <a:t>2.</a:t>
            </a:r>
            <a:r>
              <a:rPr lang="zh-CN" altLang="zh-CN" sz="2000" dirty="0">
                <a:solidFill>
                  <a:srgbClr val="B20650"/>
                </a:solidFill>
                <a:latin typeface="微软雅黑" charset="-122"/>
                <a:ea typeface="微软雅黑" charset="-122"/>
              </a:rPr>
              <a:t>截取图形标志的部分元素</a:t>
            </a:r>
            <a:br>
              <a:rPr lang="en-US" altLang="zh-CN" sz="2000" dirty="0">
                <a:latin typeface="微软雅黑" charset="-122"/>
                <a:ea typeface="微软雅黑" charset="-122"/>
              </a:rPr>
            </a:br>
            <a:r>
              <a:rPr lang="zh-CN" altLang="zh-CN" sz="2000" dirty="0">
                <a:latin typeface="微软雅黑" charset="-122"/>
                <a:ea typeface="微软雅黑" charset="-122"/>
              </a:rPr>
              <a:t>利用</a:t>
            </a:r>
            <a:r>
              <a:rPr lang="en-US" altLang="zh-CN" sz="2000" dirty="0">
                <a:latin typeface="微软雅黑" charset="-122"/>
                <a:ea typeface="微软雅黑" charset="-122"/>
              </a:rPr>
              <a:t>“</a:t>
            </a:r>
            <a:r>
              <a:rPr lang="zh-CN" altLang="zh-CN" sz="2000" dirty="0">
                <a:latin typeface="微软雅黑" charset="-122"/>
                <a:ea typeface="微软雅黑" charset="-122"/>
              </a:rPr>
              <a:t>完形心理</a:t>
            </a:r>
            <a:r>
              <a:rPr lang="en-US" altLang="zh-CN" sz="2000" dirty="0">
                <a:latin typeface="微软雅黑" charset="-122"/>
                <a:ea typeface="微软雅黑" charset="-122"/>
              </a:rPr>
              <a:t>”</a:t>
            </a:r>
            <a:r>
              <a:rPr lang="zh-CN" altLang="zh-CN" sz="2000" dirty="0">
                <a:latin typeface="微软雅黑" charset="-122"/>
                <a:ea typeface="微软雅黑" charset="-122"/>
              </a:rPr>
              <a:t>，使用标志图形的局部并进行放大，仍然能够让人联想起品牌标志，同时截取的部分图形也让人注意到图形标志的独特性和美感。这是一种受到多数品牌欢迎的辅助图形创建方法</a:t>
            </a:r>
            <a:r>
              <a:rPr lang="zh-CN" altLang="en-US" sz="2000" dirty="0">
                <a:latin typeface="微软雅黑" charset="-122"/>
                <a:ea typeface="微软雅黑" charset="-122"/>
              </a:rPr>
              <a:t>。</a:t>
            </a:r>
            <a:endParaRPr lang="zh-CN" altLang="zh-CN" sz="2000" dirty="0">
              <a:latin typeface="微软雅黑" charset="-122"/>
              <a:ea typeface="微软雅黑"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4"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5"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6"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c\Desktop\阿迪达斯\640.jpg"/>
          <p:cNvPicPr>
            <a:picLocks noChangeAspect="1" noChangeArrowheads="1"/>
          </p:cNvPicPr>
          <p:nvPr/>
        </p:nvPicPr>
        <p:blipFill>
          <a:blip r:embed="rId1" cstate="print"/>
          <a:srcRect/>
          <a:stretch>
            <a:fillRect/>
          </a:stretch>
        </p:blipFill>
        <p:spPr bwMode="auto">
          <a:xfrm>
            <a:off x="1944232" y="4180406"/>
            <a:ext cx="4052016" cy="2281135"/>
          </a:xfrm>
          <a:prstGeom prst="rect">
            <a:avLst/>
          </a:prstGeom>
          <a:noFill/>
        </p:spPr>
      </p:pic>
      <p:pic>
        <p:nvPicPr>
          <p:cNvPr id="1027" name="Picture 3" descr="C:\Users\pc\Desktop\阿迪达斯\f20aba03955718b0dd6bf1feee145d415e4a9944bf75-JkcgGd_fw658.jpg"/>
          <p:cNvPicPr>
            <a:picLocks noChangeAspect="1" noChangeArrowheads="1"/>
          </p:cNvPicPr>
          <p:nvPr/>
        </p:nvPicPr>
        <p:blipFill>
          <a:blip r:embed="rId2" cstate="print"/>
          <a:srcRect/>
          <a:stretch>
            <a:fillRect/>
          </a:stretch>
        </p:blipFill>
        <p:spPr bwMode="auto">
          <a:xfrm>
            <a:off x="1967092" y="1191272"/>
            <a:ext cx="2226652" cy="2879466"/>
          </a:xfrm>
          <a:prstGeom prst="rect">
            <a:avLst/>
          </a:prstGeom>
          <a:noFill/>
        </p:spPr>
      </p:pic>
      <p:pic>
        <p:nvPicPr>
          <p:cNvPr id="8" name="Picture 5"/>
          <p:cNvPicPr>
            <a:picLocks noChangeAspect="1" noChangeArrowheads="1"/>
          </p:cNvPicPr>
          <p:nvPr/>
        </p:nvPicPr>
        <p:blipFill>
          <a:blip r:embed="rId3" cstate="print"/>
          <a:srcRect l="9357" t="66236" r="17657" b="5377"/>
          <a:stretch>
            <a:fillRect/>
          </a:stretch>
        </p:blipFill>
        <p:spPr bwMode="auto">
          <a:xfrm>
            <a:off x="4245235" y="1202705"/>
            <a:ext cx="3743304" cy="2879465"/>
          </a:xfrm>
          <a:prstGeom prst="rect">
            <a:avLst/>
          </a:prstGeom>
          <a:noFill/>
          <a:ln w="9525">
            <a:noFill/>
            <a:miter lim="800000"/>
            <a:headEnd/>
            <a:tailEnd/>
          </a:ln>
          <a:effectLst/>
        </p:spPr>
      </p:pic>
      <p:pic>
        <p:nvPicPr>
          <p:cNvPr id="1030" name="Picture 6" descr="C:\Users\pc\Desktop\阿迪达斯\640 (2).jpg"/>
          <p:cNvPicPr>
            <a:picLocks noChangeAspect="1" noChangeArrowheads="1"/>
          </p:cNvPicPr>
          <p:nvPr/>
        </p:nvPicPr>
        <p:blipFill>
          <a:blip r:embed="rId4" cstate="print"/>
          <a:srcRect/>
          <a:stretch>
            <a:fillRect/>
          </a:stretch>
        </p:blipFill>
        <p:spPr bwMode="auto">
          <a:xfrm>
            <a:off x="6056680" y="4190111"/>
            <a:ext cx="4052016" cy="2281135"/>
          </a:xfrm>
          <a:prstGeom prst="rect">
            <a:avLst/>
          </a:prstGeom>
          <a:noFill/>
        </p:spPr>
      </p:pic>
      <p:pic>
        <p:nvPicPr>
          <p:cNvPr id="1031" name="Picture 7" descr="C:\Users\pc\Desktop\阿迪达斯\49f80431dbce6ee5058ecdb34d5db2107b3546c211cfb-4LV1gX_fw658.jpg"/>
          <p:cNvPicPr>
            <a:picLocks noChangeAspect="1" noChangeArrowheads="1"/>
          </p:cNvPicPr>
          <p:nvPr/>
        </p:nvPicPr>
        <p:blipFill>
          <a:blip r:embed="rId5" cstate="print"/>
          <a:srcRect/>
          <a:stretch>
            <a:fillRect/>
          </a:stretch>
        </p:blipFill>
        <p:spPr bwMode="auto">
          <a:xfrm>
            <a:off x="8058269" y="1214135"/>
            <a:ext cx="2038231" cy="2879465"/>
          </a:xfrm>
          <a:prstGeom prst="rect">
            <a:avLst/>
          </a:prstGeom>
          <a:noFill/>
        </p:spPr>
      </p:pic>
      <p:sp>
        <p:nvSpPr>
          <p:cNvPr id="7" name="矩形 6"/>
          <p:cNvSpPr/>
          <p:nvPr/>
        </p:nvSpPr>
        <p:spPr>
          <a:xfrm>
            <a:off x="4305628" y="6490801"/>
            <a:ext cx="4666118" cy="312420"/>
          </a:xfrm>
          <a:prstGeom prst="rect">
            <a:avLst/>
          </a:prstGeom>
        </p:spPr>
        <p:txBody>
          <a:bodyPr wrap="square">
            <a:spAutoFit/>
          </a:bodyPr>
          <a:lstStyle/>
          <a:p>
            <a:r>
              <a:rPr lang="zh-CN" altLang="en-US" sz="1440" dirty="0">
                <a:latin typeface="微软雅黑" charset="-122"/>
                <a:ea typeface="微软雅黑" charset="-122"/>
              </a:rPr>
              <a:t>以阿迪达斯品牌标志为延伸的辅助图形应用</a:t>
            </a:r>
            <a:endParaRPr lang="zh-CN" altLang="en-US" sz="1440" dirty="0">
              <a:latin typeface="微软雅黑" charset="-122"/>
              <a:ea typeface="微软雅黑"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pc\Desktop\阿迪达斯\640.webp (3).jpg"/>
          <p:cNvPicPr>
            <a:picLocks noChangeAspect="1" noChangeArrowheads="1"/>
          </p:cNvPicPr>
          <p:nvPr/>
        </p:nvPicPr>
        <p:blipFill>
          <a:blip r:embed="rId1" cstate="print"/>
          <a:srcRect l="2516" r="4403" b="7547"/>
          <a:stretch>
            <a:fillRect/>
          </a:stretch>
        </p:blipFill>
        <p:spPr bwMode="auto">
          <a:xfrm>
            <a:off x="1161798" y="1409516"/>
            <a:ext cx="3262040" cy="4320000"/>
          </a:xfrm>
          <a:prstGeom prst="rect">
            <a:avLst/>
          </a:prstGeom>
          <a:noFill/>
        </p:spPr>
      </p:pic>
      <p:pic>
        <p:nvPicPr>
          <p:cNvPr id="2052" name="Picture 4"/>
          <p:cNvPicPr>
            <a:picLocks noChangeAspect="1" noChangeArrowheads="1"/>
          </p:cNvPicPr>
          <p:nvPr/>
        </p:nvPicPr>
        <p:blipFill>
          <a:blip r:embed="rId2" cstate="print"/>
          <a:srcRect l="28974" t="25046" r="4989" b="52083"/>
          <a:stretch>
            <a:fillRect/>
          </a:stretch>
        </p:blipFill>
        <p:spPr bwMode="auto">
          <a:xfrm>
            <a:off x="7988156" y="1409516"/>
            <a:ext cx="3033191" cy="4320000"/>
          </a:xfrm>
          <a:prstGeom prst="rect">
            <a:avLst/>
          </a:prstGeom>
          <a:noFill/>
          <a:ln w="9525">
            <a:noFill/>
            <a:miter lim="800000"/>
            <a:headEnd/>
            <a:tailEnd/>
          </a:ln>
          <a:effectLst/>
        </p:spPr>
      </p:pic>
      <p:pic>
        <p:nvPicPr>
          <p:cNvPr id="2053" name="Picture 5"/>
          <p:cNvPicPr>
            <a:picLocks noChangeAspect="1" noChangeArrowheads="1"/>
          </p:cNvPicPr>
          <p:nvPr/>
        </p:nvPicPr>
        <p:blipFill>
          <a:blip r:embed="rId2" cstate="print"/>
          <a:srcRect l="23625" t="50093" r="5549" b="26634"/>
          <a:stretch>
            <a:fillRect/>
          </a:stretch>
        </p:blipFill>
        <p:spPr bwMode="auto">
          <a:xfrm>
            <a:off x="4607597" y="1409516"/>
            <a:ext cx="3196800" cy="4320000"/>
          </a:xfrm>
          <a:prstGeom prst="rect">
            <a:avLst/>
          </a:prstGeom>
          <a:noFill/>
          <a:ln w="9525">
            <a:noFill/>
            <a:miter lim="800000"/>
            <a:headEnd/>
            <a:tailEnd/>
          </a:ln>
          <a:effectLst/>
        </p:spPr>
      </p:pic>
      <p:sp>
        <p:nvSpPr>
          <p:cNvPr id="5" name="矩形 4"/>
          <p:cNvSpPr/>
          <p:nvPr/>
        </p:nvSpPr>
        <p:spPr>
          <a:xfrm>
            <a:off x="3935760" y="5902345"/>
            <a:ext cx="4666118" cy="312420"/>
          </a:xfrm>
          <a:prstGeom prst="rect">
            <a:avLst/>
          </a:prstGeom>
        </p:spPr>
        <p:txBody>
          <a:bodyPr wrap="square">
            <a:spAutoFit/>
          </a:bodyPr>
          <a:lstStyle/>
          <a:p>
            <a:r>
              <a:rPr lang="zh-CN" altLang="en-US" sz="1440" dirty="0">
                <a:latin typeface="微软雅黑" charset="-122"/>
                <a:ea typeface="微软雅黑" charset="-122"/>
              </a:rPr>
              <a:t> 阿迪达斯产品中对识别核心“三条纹”的使用</a:t>
            </a:r>
            <a:endParaRPr lang="zh-CN" altLang="en-US" sz="1440" dirty="0">
              <a:latin typeface="微软雅黑" charset="-122"/>
              <a:ea typeface="微软雅黑"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品牌图形延展</a:t>
            </a:r>
            <a:r>
              <a:rPr lang="zh-CN" altLang="en-US" sz="3200" b="1" dirty="0">
                <a:latin typeface="微软雅黑" charset="0"/>
                <a:ea typeface="微软雅黑" charset="0"/>
                <a:cs typeface="微软雅黑" charset="0"/>
                <a:sym typeface="+mn-ea"/>
              </a:rPr>
              <a:t>设计</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直接</a:t>
            </a:r>
            <a:r>
              <a:rPr lang="zh-CN" altLang="en-US" sz="2665" b="1" dirty="0">
                <a:latin typeface="宋体" pitchFamily="2" charset="-122"/>
                <a:sym typeface="+mn-ea"/>
              </a:rPr>
              <a:t>延展</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1538</Words>
  <Application>WPS 演示</Application>
  <PresentationFormat>全屏显示(4:3)</PresentationFormat>
  <Paragraphs>170</Paragraphs>
  <Slides>30</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30</vt:i4>
      </vt:variant>
    </vt:vector>
  </HeadingPairs>
  <TitlesOfParts>
    <vt:vector size="46" baseType="lpstr">
      <vt:lpstr>Arial</vt:lpstr>
      <vt:lpstr>宋体</vt:lpstr>
      <vt:lpstr>Wingdings</vt:lpstr>
      <vt:lpstr>汉仪书宋二KW</vt:lpstr>
      <vt:lpstr>黑体</vt:lpstr>
      <vt:lpstr>汉仪中黑KW</vt:lpstr>
      <vt:lpstr>微软雅黑</vt:lpstr>
      <vt:lpstr>汉仪旗黑</vt:lpstr>
      <vt:lpstr>微软雅黑</vt:lpstr>
      <vt:lpstr>Times New Roman</vt:lpstr>
      <vt:lpstr>Calibri</vt:lpstr>
      <vt:lpstr>Helvetica Neue</vt:lpstr>
      <vt:lpstr>Hiragino Sans GB W3</vt:lpstr>
      <vt:lpstr>宋体</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白砂糖</cp:lastModifiedBy>
  <cp:revision>483</cp:revision>
  <dcterms:created xsi:type="dcterms:W3CDTF">2023-05-29T14:54:16Z</dcterms:created>
  <dcterms:modified xsi:type="dcterms:W3CDTF">2023-05-29T14:54:16Z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2052-5.1.1.7676</vt:lpwstr>
  </property>
  <property fmtid="{D5CDD505-2E9C-101B-9397-08002B2CF9AE}" pid="4" name="ICV">
    <vt:lpwstr>5535BE5BC53270F327E14763A9CF96A8</vt:lpwstr>
  </property>
</Properties>
</file>