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256" r:id="rId3"/>
    <p:sldId id="1250" r:id="rId4"/>
    <p:sldId id="1249" r:id="rId5"/>
    <p:sldId id="1254" r:id="rId6"/>
    <p:sldId id="1275" r:id="rId7"/>
    <p:sldId id="1252" r:id="rId8"/>
    <p:sldId id="1277" r:id="rId9"/>
    <p:sldId id="1278" r:id="rId10"/>
    <p:sldId id="1279" r:id="rId11"/>
    <p:sldId id="1280" r:id="rId12"/>
    <p:sldId id="1281" r:id="rId13"/>
    <p:sldId id="1282" r:id="rId14"/>
    <p:sldId id="1283" r:id="rId15"/>
    <p:sldId id="1284" r:id="rId16"/>
    <p:sldId id="1285" r:id="rId17"/>
    <p:sldId id="1286" r:id="rId18"/>
    <p:sldId id="1287" r:id="rId19"/>
    <p:sldId id="1288" r:id="rId20"/>
    <p:sldId id="1289" r:id="rId21"/>
    <p:sldId id="1290" r:id="rId22"/>
    <p:sldId id="1291" r:id="rId23"/>
    <p:sldId id="1292" r:id="rId24"/>
    <p:sldId id="1293" r:id="rId25"/>
    <p:sldId id="1294" r:id="rId26"/>
    <p:sldId id="1295" r:id="rId27"/>
    <p:sldId id="1296" r:id="rId28"/>
    <p:sldId id="1297" r:id="rId29"/>
    <p:sldId id="1298" r:id="rId30"/>
    <p:sldId id="1299" r:id="rId31"/>
    <p:sldId id="1300" r:id="rId32"/>
    <p:sldId id="1301" r:id="rId33"/>
    <p:sldId id="1302" r:id="rId34"/>
    <p:sldId id="1303" r:id="rId35"/>
    <p:sldId id="1304" r:id="rId36"/>
    <p:sldId id="565" r:id="rId37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FF"/>
    <a:srgbClr val="5F5F5F"/>
    <a:srgbClr val="990033"/>
    <a:srgbClr val="660033"/>
    <a:srgbClr val="A50021"/>
    <a:srgbClr val="DDDDDD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0"/>
    <p:restoredTop sz="94660"/>
  </p:normalViewPr>
  <p:slideViewPr>
    <p:cSldViewPr showGuides="1">
      <p:cViewPr varScale="1">
        <p:scale>
          <a:sx n="108" d="100"/>
          <a:sy n="108" d="100"/>
        </p:scale>
        <p:origin x="1710" y="96"/>
      </p:cViewPr>
      <p:guideLst>
        <p:guide orient="horz" pos="2164"/>
        <p:guide pos="40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notesMaster" Target="notesMasters/notesMaster1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60F9F5D-D3B0-4DED-B0B9-DDE17283FFA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0906E37-786A-4430-AA0D-BB8E7309028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e86a647cfe40c9066d0cc76bdee81831.jpeg"/>
          <p:cNvPicPr>
            <a:picLocks noChangeAspect="1"/>
          </p:cNvPicPr>
          <p:nvPr/>
        </p:nvPicPr>
        <p:blipFill>
          <a:blip r:embed="rId1"/>
          <a:srcRect t="6207" b="13487"/>
          <a:stretch>
            <a:fillRect/>
          </a:stretch>
        </p:blipFill>
        <p:spPr>
          <a:xfrm>
            <a:off x="0" y="-72390"/>
            <a:ext cx="12214860" cy="6941820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270" y="1722120"/>
            <a:ext cx="6851650" cy="285877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9613" y="1243010"/>
            <a:ext cx="4844917" cy="3476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风格演变</a:t>
            </a:r>
            <a:r>
              <a:rPr lang="en-US" altLang="zh-CN" sz="20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:</a:t>
            </a:r>
            <a:endParaRPr lang="zh-CN" altLang="en-US" sz="2000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charset="-122"/>
                <a:ea typeface="微软雅黑" charset="-122"/>
              </a:rPr>
              <a:t>第二阶段，在风格探索的基础上做出设计的组合风格，这个阶段的产出是可以作为图形资源来使用的组件元素。最开始定义的构图非常关键，未来将是整个插画工作的开始。</a:t>
            </a:r>
            <a:endParaRPr lang="zh-CN" altLang="en-US" sz="2000" dirty="0">
              <a:latin typeface="微软雅黑" charset="-122"/>
              <a:ea typeface="微软雅黑" charset="-122"/>
            </a:endParaRPr>
          </a:p>
          <a:p>
            <a:br>
              <a:rPr lang="zh-CN" altLang="en-US" sz="2000" dirty="0"/>
            </a:b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7" t="30213" r="12454"/>
          <a:stretch>
            <a:fillRect/>
          </a:stretch>
        </p:blipFill>
        <p:spPr>
          <a:xfrm>
            <a:off x="6050280" y="1160552"/>
            <a:ext cx="5257800" cy="4786008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39603" y="1039810"/>
            <a:ext cx="10399897" cy="3080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元素设计</a:t>
            </a:r>
            <a:r>
              <a:rPr lang="en-US" altLang="zh-CN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:</a:t>
            </a:r>
            <a:endParaRPr lang="zh-CN" altLang="en-US" sz="2160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60" dirty="0">
                <a:latin typeface="微软雅黑" charset="-122"/>
                <a:ea typeface="微软雅黑" charset="-122"/>
              </a:rPr>
              <a:t>项目的最终目标是能以结构灵活的插画来达到画面的表现力。为了实现这一点，有必要打造一套组合的规则体系，既能够进行复杂的画面组合，也能够拆分开来使用其中的元素。因此，这套规则体系是以图标开始，以最小的组合形式来进行构建的。</a:t>
            </a:r>
            <a:endParaRPr lang="zh-CN" altLang="en-US" sz="2160" dirty="0"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</a:pPr>
            <a:br>
              <a:rPr lang="zh-CN" altLang="en-US" sz="2160" dirty="0"/>
            </a:br>
            <a:endParaRPr lang="zh-CN" altLang="en-US" sz="2160" dirty="0">
              <a:solidFill>
                <a:schemeClr val="tx1">
                  <a:lumMod val="95000"/>
                  <a:lumOff val="5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38"/>
          <a:stretch>
            <a:fillRect/>
          </a:stretch>
        </p:blipFill>
        <p:spPr>
          <a:xfrm>
            <a:off x="7987057" y="3196903"/>
            <a:ext cx="3327784" cy="32607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" t="23319" b="52199"/>
          <a:stretch>
            <a:fillRect/>
          </a:stretch>
        </p:blipFill>
        <p:spPr>
          <a:xfrm>
            <a:off x="901429" y="3196903"/>
            <a:ext cx="7039928" cy="3260742"/>
          </a:xfrm>
          <a:prstGeom prst="rect">
            <a:avLst/>
          </a:prstGeom>
        </p:spPr>
      </p:pic>
      <p:sp>
        <p:nvSpPr>
          <p:cNvPr id="2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57842" y="1315697"/>
            <a:ext cx="10509528" cy="42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人物设计</a:t>
            </a:r>
            <a:r>
              <a:rPr lang="en-US" altLang="zh-CN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:</a:t>
            </a:r>
            <a:endParaRPr lang="en-US" altLang="zh-CN" sz="2160" b="1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00" b="3404"/>
          <a:stretch>
            <a:fillRect/>
          </a:stretch>
        </p:blipFill>
        <p:spPr>
          <a:xfrm>
            <a:off x="6279818" y="2081493"/>
            <a:ext cx="5005840" cy="33326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957" r="1382" b="49277"/>
          <a:stretch>
            <a:fillRect/>
          </a:stretch>
        </p:blipFill>
        <p:spPr>
          <a:xfrm>
            <a:off x="900422" y="2081493"/>
            <a:ext cx="5359002" cy="3332696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80702" y="1276327"/>
            <a:ext cx="2266358" cy="45751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插画设计</a:t>
            </a:r>
            <a:r>
              <a:rPr lang="en-US" altLang="zh-CN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:</a:t>
            </a:r>
            <a:endParaRPr lang="en-US" altLang="zh-CN" sz="2160" b="1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160" dirty="0">
                <a:latin typeface="微软雅黑" charset="-122"/>
                <a:ea typeface="微软雅黑" charset="-122"/>
              </a:rPr>
              <a:t>基于六家公司服务的领域，设计了</a:t>
            </a:r>
            <a:r>
              <a:rPr lang="en-US" altLang="zh-CN" sz="2160" dirty="0">
                <a:latin typeface="微软雅黑" charset="-122"/>
                <a:ea typeface="微软雅黑" charset="-122"/>
              </a:rPr>
              <a:t>6</a:t>
            </a:r>
            <a:r>
              <a:rPr lang="zh-CN" altLang="en-US" sz="2160" dirty="0">
                <a:latin typeface="微软雅黑" charset="-122"/>
                <a:ea typeface="微软雅黑" charset="-122"/>
              </a:rPr>
              <a:t>张不同的概念插画。画面中的构图有非常丰富的细节，以及大量的视觉隐喻符号。</a:t>
            </a:r>
            <a:endParaRPr lang="zh-CN" altLang="en-US" sz="2160" dirty="0">
              <a:solidFill>
                <a:schemeClr val="tx1">
                  <a:lumMod val="95000"/>
                  <a:lumOff val="5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819" y="1451565"/>
            <a:ext cx="7783830" cy="3973248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963" y="1393917"/>
            <a:ext cx="5147004" cy="44650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564" y="1371058"/>
            <a:ext cx="5147003" cy="446502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377442" y="5918057"/>
            <a:ext cx="914400" cy="312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客户关系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38285" y="5931147"/>
            <a:ext cx="914400" cy="312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风险管理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3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02" y="1380799"/>
            <a:ext cx="5114389" cy="443673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462088" y="5880522"/>
            <a:ext cx="914400" cy="312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业务灵活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034" y="1380798"/>
            <a:ext cx="5114389" cy="443673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706971" y="5885422"/>
            <a:ext cx="1097280" cy="312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业务一体化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946202" y="5903220"/>
            <a:ext cx="914400" cy="312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合法生产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36254" y="5842611"/>
            <a:ext cx="914400" cy="3124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高效生产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75" y="1344849"/>
            <a:ext cx="5122547" cy="44438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28" y="1344849"/>
            <a:ext cx="5122547" cy="4443810"/>
          </a:xfrm>
          <a:prstGeom prst="rect">
            <a:avLst/>
          </a:prstGeom>
        </p:spPr>
      </p:pic>
      <p:sp>
        <p:nvSpPr>
          <p:cNvPr id="2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5084" y="1129693"/>
            <a:ext cx="10461076" cy="1863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920" b="1" i="0" dirty="0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细节展示</a:t>
            </a:r>
            <a:r>
              <a:rPr lang="en-US" altLang="zh-CN" sz="1920" b="1" i="0" dirty="0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:</a:t>
            </a:r>
            <a:endParaRPr lang="zh-CN" altLang="en-US" sz="100" b="0" i="0" dirty="0">
              <a:solidFill>
                <a:srgbClr val="C00000"/>
              </a:solidFill>
              <a:effectLst/>
              <a:latin typeface="微软雅黑" charset="-122"/>
              <a:ea typeface="微软雅黑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20" b="0" i="0" dirty="0">
                <a:effectLst/>
                <a:latin typeface="微软雅黑" charset="-122"/>
                <a:ea typeface="微软雅黑" charset="-122"/>
              </a:rPr>
              <a:t>插图中的每个部分都隐藏着一些传达信息的小场景。没有浪费每一寸空间，当然也没有一处是随意摆放的，每一个元素的添加都经过了思考。另外，最重要的是融入了人物和行为，让画面有了生命力。</a:t>
            </a:r>
            <a:endParaRPr lang="zh-CN" altLang="en-US" sz="1920" b="0" i="0" dirty="0">
              <a:effectLst/>
              <a:latin typeface="微软雅黑" charset="-122"/>
              <a:ea typeface="微软雅黑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9" t="18732" r="8270" b="55456"/>
          <a:stretch>
            <a:fillRect/>
          </a:stretch>
        </p:blipFill>
        <p:spPr>
          <a:xfrm>
            <a:off x="917117" y="2960141"/>
            <a:ext cx="7174778" cy="35912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4" t="69191" r="6511" b="2383"/>
          <a:stretch>
            <a:fillRect/>
          </a:stretch>
        </p:blipFill>
        <p:spPr>
          <a:xfrm>
            <a:off x="7690840" y="2960141"/>
            <a:ext cx="3595507" cy="18941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6" t="43574" r="6283" b="28624"/>
          <a:stretch>
            <a:fillRect/>
          </a:stretch>
        </p:blipFill>
        <p:spPr>
          <a:xfrm>
            <a:off x="7692107" y="4702359"/>
            <a:ext cx="3594240" cy="1849007"/>
          </a:xfrm>
          <a:prstGeom prst="rect">
            <a:avLst/>
          </a:prstGeom>
        </p:spPr>
      </p:pic>
      <p:sp>
        <p:nvSpPr>
          <p:cNvPr id="4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428" y="1346039"/>
            <a:ext cx="4638366" cy="4338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颜色构成：</a:t>
            </a:r>
            <a:endParaRPr lang="zh-CN" altLang="en-US" sz="2400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微软雅黑" charset="-122"/>
                <a:ea typeface="微软雅黑" charset="-122"/>
              </a:rPr>
              <a:t>每个插画都是基于三种不同的颜色组合而成，这些颜色饱和度都很低。颜色的选择是基于品牌色。根据具体的应用场景，为插画的视觉重量做了一些不同深浅的规范。</a:t>
            </a:r>
            <a:endParaRPr lang="zh-CN" altLang="en-US" sz="2400" dirty="0">
              <a:latin typeface="微软雅黑" charset="-122"/>
              <a:ea typeface="微软雅黑" charset="-122"/>
            </a:endParaRPr>
          </a:p>
          <a:p>
            <a:pPr algn="just"/>
            <a:endParaRPr lang="zh-CN" altLang="en-US" sz="2400" b="0" i="0" dirty="0">
              <a:solidFill>
                <a:srgbClr val="6F7477"/>
              </a:solidFill>
              <a:effectLst/>
              <a:latin typeface="Helvetica Neue" panose="020005030000000200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6"/>
          <a:stretch>
            <a:fillRect/>
          </a:stretch>
        </p:blipFill>
        <p:spPr>
          <a:xfrm>
            <a:off x="6121978" y="902998"/>
            <a:ext cx="5175850" cy="5446213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0805" y="1630073"/>
            <a:ext cx="2670347" cy="2868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实际应用</a:t>
            </a:r>
            <a:r>
              <a:rPr lang="zh-CN" altLang="en-US" sz="100" b="1" dirty="0">
                <a:solidFill>
                  <a:srgbClr val="B20650"/>
                </a:solidFill>
                <a:latin typeface="微软雅黑" charset="-122"/>
                <a:ea typeface="微软雅黑" charset="-122"/>
              </a:rPr>
              <a:t>：</a:t>
            </a:r>
            <a:endParaRPr lang="en-US" altLang="zh-CN" sz="100" b="1" dirty="0">
              <a:solidFill>
                <a:srgbClr val="B20650"/>
              </a:solidFill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zh-CN" sz="2160" dirty="0">
                <a:solidFill>
                  <a:srgbClr val="404040"/>
                </a:solidFill>
                <a:effectLst/>
                <a:ea typeface="微软雅黑" charset="-122"/>
                <a:cs typeface="Times New Roman" panose="02020603050405020304" pitchFamily="18" charset="0"/>
              </a:rPr>
              <a:t>为这个系统做了一套完整的使用手册，而这套插图在其中起到了关键性作用。</a:t>
            </a:r>
            <a:endParaRPr lang="zh-CN" altLang="en-US" sz="100" dirty="0">
              <a:solidFill>
                <a:srgbClr val="B20650"/>
              </a:solidFill>
              <a:latin typeface="微软雅黑" charset="-122"/>
              <a:ea typeface="微软雅黑" charset="-122"/>
            </a:endParaRPr>
          </a:p>
          <a:p>
            <a:endParaRPr lang="zh-CN" altLang="en-US" sz="100" b="0" i="0" dirty="0">
              <a:solidFill>
                <a:srgbClr val="6F7477"/>
              </a:solidFill>
              <a:effectLst/>
              <a:latin typeface="Helvetica Neue" panose="02000503000000020004"/>
            </a:endParaRPr>
          </a:p>
        </p:txBody>
      </p:sp>
      <p:pic>
        <p:nvPicPr>
          <p:cNvPr id="159746" name="Picture 2" descr="https://www.25xt.com/wp-content/uploads/2018/12/AZZURRI-Corporate-Illustration-4.jpg"/>
          <p:cNvPicPr>
            <a:picLocks noChangeAspect="1" noChangeArrowheads="1"/>
          </p:cNvPicPr>
          <p:nvPr/>
        </p:nvPicPr>
        <p:blipFill>
          <a:blip r:embed="rId1" cstate="print"/>
          <a:srcRect l="11340" t="13897" r="10226" b="60692"/>
          <a:stretch>
            <a:fillRect/>
          </a:stretch>
        </p:blipFill>
        <p:spPr bwMode="auto">
          <a:xfrm>
            <a:off x="4454218" y="1214537"/>
            <a:ext cx="6739949" cy="5197069"/>
          </a:xfrm>
          <a:prstGeom prst="rect">
            <a:avLst/>
          </a:prstGeom>
          <a:noFill/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4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5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09600" y="1905000"/>
            <a:ext cx="10972800" cy="1524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第三单元</a:t>
            </a:r>
            <a:r>
              <a:rPr kumimoji="0" lang="en-US" altLang="zh-CN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 </a:t>
            </a: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品牌</a:t>
            </a: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视觉设计</a:t>
            </a:r>
            <a:endParaRPr kumimoji="0" lang="zh-CN" altLang="en-US" sz="5335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50" t="40144" r="9788" b="41549"/>
          <a:stretch>
            <a:fillRect/>
          </a:stretch>
        </p:blipFill>
        <p:spPr>
          <a:xfrm>
            <a:off x="1752409" y="1370621"/>
            <a:ext cx="8787658" cy="4873505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83920" y="1289685"/>
            <a:ext cx="10389870" cy="494919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19" b="23171"/>
          <a:stretch>
            <a:fillRect/>
          </a:stretch>
        </p:blipFill>
        <p:spPr>
          <a:xfrm>
            <a:off x="1261110" y="1735455"/>
            <a:ext cx="9535722" cy="4064756"/>
          </a:xfrm>
          <a:prstGeom prst="rect">
            <a:avLst/>
          </a:prstGeom>
          <a:ln>
            <a:noFill/>
          </a:ln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0" t="77505" r="9734" b="3556"/>
          <a:stretch>
            <a:fillRect/>
          </a:stretch>
        </p:blipFill>
        <p:spPr>
          <a:xfrm>
            <a:off x="1752771" y="1369558"/>
            <a:ext cx="8885430" cy="5110754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11424" y="1495455"/>
            <a:ext cx="503364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案例：</a:t>
            </a:r>
            <a:r>
              <a:rPr lang="en-US" altLang="zh-CN" sz="2400" b="1" dirty="0" err="1">
                <a:solidFill>
                  <a:srgbClr val="C00000"/>
                </a:solidFill>
                <a:latin typeface="微软雅黑" charset="-122"/>
                <a:ea typeface="微软雅黑" charset="-122"/>
              </a:rPr>
              <a:t>Kookey</a:t>
            </a:r>
            <a:r>
              <a:rPr lang="en-US" altLang="zh-CN" sz="24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 </a:t>
            </a:r>
            <a:r>
              <a:rPr lang="zh-CN" altLang="en-US" sz="24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品牌故事与插图设计</a:t>
            </a:r>
            <a:endParaRPr lang="zh-CN" altLang="en-US" sz="2400" b="1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8" name="Picture 2" descr="https://image.uisdc.com/wp-content/uploads/2018/05/uisdc-pp-20180509-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11424" y="2273141"/>
            <a:ext cx="10369152" cy="3395389"/>
          </a:xfrm>
          <a:prstGeom prst="rect">
            <a:avLst/>
          </a:prstGeom>
          <a:noFill/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image.uisdc.com/wp-content/uploads/2018/05/uisdc-pp-20180509-4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97832" y="1981379"/>
            <a:ext cx="3896209" cy="3888432"/>
          </a:xfrm>
          <a:prstGeom prst="rect">
            <a:avLst/>
          </a:prstGeom>
          <a:noFill/>
        </p:spPr>
      </p:pic>
      <p:pic>
        <p:nvPicPr>
          <p:cNvPr id="10" name="Picture 2" descr="https://image.uisdc.com/wp-content/uploads/2018/05/uisdc-pp-20180509-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0994" y="1981379"/>
            <a:ext cx="6147796" cy="3888432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911424" y="1376512"/>
            <a:ext cx="9159418" cy="386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920" dirty="0">
                <a:latin typeface="微软雅黑" charset="-122"/>
                <a:ea typeface="微软雅黑" charset="-122"/>
              </a:rPr>
              <a:t>问题</a:t>
            </a:r>
            <a:r>
              <a:rPr lang="en-US" altLang="zh-CN" sz="1920" dirty="0">
                <a:latin typeface="微软雅黑" charset="-122"/>
                <a:ea typeface="微软雅黑" charset="-122"/>
              </a:rPr>
              <a:t>1</a:t>
            </a:r>
            <a:r>
              <a:rPr lang="zh-CN" altLang="en-US" sz="1920" dirty="0">
                <a:latin typeface="微软雅黑" charset="-122"/>
                <a:ea typeface="微软雅黑" charset="-122"/>
              </a:rPr>
              <a:t>：印尼儿童喜欢传统零食。</a:t>
            </a:r>
            <a:r>
              <a:rPr lang="zh-CN" altLang="en-US" sz="1920" dirty="0" smtClean="0">
                <a:latin typeface="微软雅黑" charset="-122"/>
                <a:ea typeface="微软雅黑" charset="-122"/>
              </a:rPr>
              <a:t>有些有卫生</a:t>
            </a:r>
            <a:r>
              <a:rPr lang="zh-CN" altLang="en-US" sz="1920" dirty="0">
                <a:latin typeface="微软雅黑" charset="-122"/>
                <a:ea typeface="微软雅黑" charset="-122"/>
              </a:rPr>
              <a:t>风险但价格很低。</a:t>
            </a:r>
            <a:endParaRPr lang="zh-CN" altLang="en-US" sz="1920" dirty="0">
              <a:latin typeface="微软雅黑" charset="-122"/>
              <a:ea typeface="微软雅黑" charset="-122"/>
            </a:endParaRPr>
          </a:p>
        </p:txBody>
      </p:sp>
      <p:sp>
        <p:nvSpPr>
          <p:cNvPr id="2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7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age.uisdc.com/wp-content/uploads/2018/05/uisdc-pp-20180509-7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11424" y="2143353"/>
            <a:ext cx="5054401" cy="3369600"/>
          </a:xfrm>
          <a:prstGeom prst="rect">
            <a:avLst/>
          </a:prstGeom>
          <a:noFill/>
        </p:spPr>
      </p:pic>
      <p:pic>
        <p:nvPicPr>
          <p:cNvPr id="6148" name="Picture 4" descr="https://image.uisdc.com/wp-content/uploads/2018/05/uisdc-pp-20180509-8.jpg"/>
          <p:cNvPicPr>
            <a:picLocks noChangeAspect="1" noChangeArrowheads="1"/>
          </p:cNvPicPr>
          <p:nvPr/>
        </p:nvPicPr>
        <p:blipFill>
          <a:blip r:embed="rId2" cstate="print"/>
          <a:srcRect r="19178"/>
          <a:stretch>
            <a:fillRect/>
          </a:stretch>
        </p:blipFill>
        <p:spPr bwMode="auto">
          <a:xfrm>
            <a:off x="6159007" y="2143352"/>
            <a:ext cx="5121569" cy="336960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911424" y="1452077"/>
            <a:ext cx="5486400" cy="38608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920" dirty="0">
                <a:latin typeface="微软雅黑" charset="-122"/>
                <a:ea typeface="微软雅黑" charset="-122"/>
              </a:rPr>
              <a:t>问题</a:t>
            </a:r>
            <a:r>
              <a:rPr lang="en-US" altLang="zh-CN" sz="1920" dirty="0">
                <a:latin typeface="微软雅黑" charset="-122"/>
                <a:ea typeface="微软雅黑" charset="-122"/>
              </a:rPr>
              <a:t>2</a:t>
            </a:r>
            <a:r>
              <a:rPr lang="zh-CN" altLang="en-US" sz="1920" dirty="0" smtClean="0">
                <a:latin typeface="微软雅黑" charset="-122"/>
                <a:ea typeface="微软雅黑" charset="-122"/>
              </a:rPr>
              <a:t>：怎样</a:t>
            </a:r>
            <a:r>
              <a:rPr lang="zh-CN" altLang="en-US" sz="1920" dirty="0">
                <a:latin typeface="微软雅黑" charset="-122"/>
                <a:ea typeface="微软雅黑" charset="-122"/>
              </a:rPr>
              <a:t>才能抓住这些孩子的注意力？</a:t>
            </a:r>
            <a:endParaRPr lang="zh-CN" altLang="en-US" sz="1920" dirty="0"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1424" y="1376512"/>
            <a:ext cx="3108960" cy="386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20" dirty="0">
                <a:latin typeface="微软雅黑" charset="-122"/>
                <a:ea typeface="微软雅黑" charset="-122"/>
              </a:rPr>
              <a:t>从设计一个故事情节开始：</a:t>
            </a:r>
            <a:endParaRPr lang="zh-CN" altLang="en-US" sz="1920" dirty="0">
              <a:latin typeface="微软雅黑" charset="-122"/>
              <a:ea typeface="微软雅黑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37" r="15505"/>
          <a:stretch>
            <a:fillRect/>
          </a:stretch>
        </p:blipFill>
        <p:spPr>
          <a:xfrm>
            <a:off x="1775520" y="1894969"/>
            <a:ext cx="8480628" cy="4322148"/>
          </a:xfrm>
          <a:prstGeom prst="rect">
            <a:avLst/>
          </a:prstGeom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age.uisdc.com/wp-content/uploads/2018/05/uisdc-pp-20180509-1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108579" y="976997"/>
            <a:ext cx="3110746" cy="4601695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4886266" y="5988754"/>
            <a:ext cx="1137285" cy="312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主角</a:t>
            </a:r>
            <a:r>
              <a:rPr lang="en-US" altLang="zh-CN" sz="1440" dirty="0" err="1">
                <a:latin typeface="微软雅黑" charset="-122"/>
                <a:ea typeface="微软雅黑" charset="-122"/>
              </a:rPr>
              <a:t>Makey</a:t>
            </a:r>
            <a:r>
              <a:rPr lang="en-US" altLang="zh-CN" sz="100" dirty="0"/>
              <a:t> </a:t>
            </a:r>
            <a:endParaRPr lang="zh-CN" altLang="en-US" sz="100" dirty="0"/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age.uisdc.com/wp-content/uploads/2018/05/uisdc-pp-20180509-144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034749" y="1571020"/>
            <a:ext cx="8058150" cy="3817620"/>
          </a:xfrm>
          <a:prstGeom prst="rect">
            <a:avLst/>
          </a:prstGeom>
          <a:noFill/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mage.uisdc.com/wp-content/uploads/2018/05/uisdc-pp-20180509-16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540627" y="1268760"/>
            <a:ext cx="2592288" cy="405045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4281398" y="5934878"/>
            <a:ext cx="3047365" cy="312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第一个领域，糖之国，</a:t>
            </a:r>
            <a:r>
              <a:rPr lang="en-US" altLang="zh-CN" sz="1440" dirty="0">
                <a:latin typeface="微软雅黑" charset="-122"/>
                <a:ea typeface="微软雅黑" charset="-122"/>
              </a:rPr>
              <a:t> </a:t>
            </a:r>
            <a:r>
              <a:rPr lang="en-US" altLang="zh-CN" sz="1440" dirty="0" err="1">
                <a:latin typeface="微软雅黑" charset="-122"/>
                <a:ea typeface="微软雅黑" charset="-122"/>
              </a:rPr>
              <a:t>Gulala</a:t>
            </a:r>
            <a:r>
              <a:rPr lang="en-US" altLang="zh-CN" sz="1440" dirty="0">
                <a:latin typeface="微软雅黑" charset="-122"/>
                <a:ea typeface="微软雅黑" charset="-122"/>
              </a:rPr>
              <a:t> </a:t>
            </a:r>
            <a:r>
              <a:rPr lang="zh-CN" altLang="en-US" sz="1440" dirty="0">
                <a:latin typeface="微软雅黑" charset="-122"/>
                <a:ea typeface="微软雅黑" charset="-122"/>
              </a:rPr>
              <a:t>公主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09600" y="1905000"/>
            <a:ext cx="10972800" cy="1524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第</a:t>
            </a: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九讲</a:t>
            </a:r>
            <a:endParaRPr kumimoji="0" lang="en-US" altLang="zh-CN" sz="40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品牌插画</a:t>
            </a: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设计</a:t>
            </a:r>
            <a:endParaRPr kumimoji="0" lang="zh-CN" altLang="en-US" sz="5335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age.uisdc.com/wp-content/uploads/2018/05/uisdc-pp-20180509-17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454218" y="1009531"/>
            <a:ext cx="3110746" cy="4381332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2898845" y="5762059"/>
            <a:ext cx="6373495" cy="312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第二个领域，火之国，</a:t>
            </a:r>
            <a:r>
              <a:rPr lang="en-US" altLang="zh-CN" sz="1440" dirty="0">
                <a:latin typeface="微软雅黑" charset="-122"/>
                <a:ea typeface="微软雅黑" charset="-122"/>
              </a:rPr>
              <a:t> </a:t>
            </a:r>
            <a:r>
              <a:rPr lang="en-US" altLang="zh-CN" sz="1440" dirty="0" err="1">
                <a:latin typeface="微软雅黑" charset="-122"/>
                <a:ea typeface="微软雅黑" charset="-122"/>
              </a:rPr>
              <a:t>Makey</a:t>
            </a:r>
            <a:r>
              <a:rPr lang="en-US" altLang="zh-CN" sz="1440" dirty="0">
                <a:latin typeface="微软雅黑" charset="-122"/>
                <a:ea typeface="微软雅黑" charset="-122"/>
              </a:rPr>
              <a:t> </a:t>
            </a:r>
            <a:r>
              <a:rPr lang="zh-CN" altLang="en-US" sz="1440" dirty="0">
                <a:latin typeface="微软雅黑" charset="-122"/>
                <a:ea typeface="微软雅黑" charset="-122"/>
              </a:rPr>
              <a:t>将会陷入巴纳特和恶龙之间的无休止的战斗中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age.uisdc.com/wp-content/uploads/2018/05/uisdc-pp-20180509-18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02701" y="1441579"/>
            <a:ext cx="9144000" cy="291465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3849350" y="5502830"/>
            <a:ext cx="4552315" cy="312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" b="1" dirty="0"/>
              <a:t> </a:t>
            </a:r>
            <a:r>
              <a:rPr lang="zh-CN" altLang="en-US" sz="1440" dirty="0">
                <a:latin typeface="微软雅黑" charset="-122"/>
                <a:ea typeface="微软雅黑" charset="-122"/>
              </a:rPr>
              <a:t>第三个领域，冰之国，</a:t>
            </a:r>
            <a:r>
              <a:rPr lang="en-US" altLang="zh-CN" sz="1440" dirty="0" err="1">
                <a:latin typeface="微软雅黑" charset="-122"/>
                <a:ea typeface="微软雅黑" charset="-122"/>
              </a:rPr>
              <a:t>Kookey</a:t>
            </a:r>
            <a:r>
              <a:rPr lang="en-US" altLang="zh-CN" sz="1440" dirty="0">
                <a:latin typeface="微软雅黑" charset="-122"/>
                <a:ea typeface="微软雅黑" charset="-122"/>
              </a:rPr>
              <a:t> </a:t>
            </a:r>
            <a:r>
              <a:rPr lang="zh-CN" altLang="en-US" sz="1440" dirty="0">
                <a:latin typeface="微软雅黑" charset="-122"/>
                <a:ea typeface="微软雅黑" charset="-122"/>
              </a:rPr>
              <a:t>会见冰之国的乌图卡克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age.uisdc.com/wp-content/uploads/2018/05/uisdc-pp-20180509-19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43850" y="1192848"/>
            <a:ext cx="5703034" cy="1682396"/>
          </a:xfrm>
          <a:prstGeom prst="rect">
            <a:avLst/>
          </a:prstGeom>
          <a:noFill/>
        </p:spPr>
      </p:pic>
      <p:pic>
        <p:nvPicPr>
          <p:cNvPr id="16388" name="Picture 4" descr="https://image.uisdc.com/wp-content/uploads/2018/05/uisdc-pp-20180509-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43850" y="2969571"/>
            <a:ext cx="5703667" cy="1682582"/>
          </a:xfrm>
          <a:prstGeom prst="rect">
            <a:avLst/>
          </a:prstGeom>
          <a:noFill/>
        </p:spPr>
      </p:pic>
      <p:pic>
        <p:nvPicPr>
          <p:cNvPr id="16390" name="Picture 6" descr="https://image.uisdc.com/wp-content/uploads/2018/05/uisdc-pp-20180509-2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850" y="4735641"/>
            <a:ext cx="5703667" cy="1682582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5145494" y="6463833"/>
            <a:ext cx="1828800" cy="312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包装标签的分镜草图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age.uisdc.com/wp-content/uploads/2018/05/uisdc-pp-20180509-2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861930" y="3960698"/>
            <a:ext cx="8640960" cy="2473476"/>
          </a:xfrm>
          <a:prstGeom prst="rect">
            <a:avLst/>
          </a:prstGeom>
          <a:noFill/>
        </p:spPr>
      </p:pic>
      <p:pic>
        <p:nvPicPr>
          <p:cNvPr id="3" name="Picture 4" descr="https://image.uisdc.com/wp-content/uploads/2018/05/uisdc-pp-20180509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1930" y="1030873"/>
            <a:ext cx="8640960" cy="2743506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5491133" y="6474678"/>
            <a:ext cx="1463040" cy="3124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40" dirty="0">
                <a:latin typeface="微软雅黑" charset="-122"/>
                <a:ea typeface="微软雅黑" charset="-122"/>
              </a:rPr>
              <a:t>最终的包装标签</a:t>
            </a:r>
            <a:endParaRPr lang="zh-CN" altLang="en-US" sz="1440" dirty="0"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age.uisdc.com/wp-content/uploads/2018/05/uisdc-pp-20180509-9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66797" y="1203692"/>
            <a:ext cx="7604045" cy="5069363"/>
          </a:xfrm>
          <a:prstGeom prst="rect">
            <a:avLst/>
          </a:prstGeom>
          <a:noFill/>
        </p:spPr>
      </p:pic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09600" y="1905000"/>
            <a:ext cx="10972800" cy="1524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谢谢！</a:t>
            </a:r>
            <a:endParaRPr kumimoji="0" lang="zh-CN" altLang="en-US" sz="5335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903662" y="1739642"/>
            <a:ext cx="10390909" cy="2553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zh-CN" sz="2000" dirty="0">
                <a:latin typeface="微软雅黑" charset="-122"/>
                <a:ea typeface="微软雅黑" charset="-122"/>
              </a:rPr>
              <a:t>图形</a:t>
            </a:r>
            <a:r>
              <a:rPr lang="zh-CN" altLang="en-US" sz="2000" dirty="0">
                <a:latin typeface="微软雅黑" charset="-122"/>
                <a:ea typeface="微软雅黑" charset="-122"/>
              </a:rPr>
              <a:t>延展设计是</a:t>
            </a:r>
            <a:r>
              <a:rPr lang="zh-CN" altLang="zh-CN" sz="2000" dirty="0">
                <a:latin typeface="微软雅黑" charset="-122"/>
                <a:ea typeface="微软雅黑" charset="-122"/>
              </a:rPr>
              <a:t>协助品牌标志把品牌调性覆盖到品牌所有设计上，所以也被称为是</a:t>
            </a:r>
            <a:r>
              <a:rPr lang="zh-CN" altLang="zh-CN" sz="2000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“品牌基因”</a:t>
            </a:r>
            <a:r>
              <a:rPr lang="zh-CN" altLang="zh-CN" sz="2000" dirty="0">
                <a:latin typeface="微软雅黑" charset="-122"/>
                <a:ea typeface="微软雅黑" charset="-122"/>
              </a:rPr>
              <a:t>。顾名思义，它就像是人类的基因一样，是真正影响品牌形象感知的重要视觉部分，</a:t>
            </a:r>
            <a:r>
              <a:rPr lang="zh-CN" altLang="en-US" sz="2000" dirty="0">
                <a:latin typeface="微软雅黑" charset="-122"/>
                <a:ea typeface="微软雅黑" charset="-122"/>
              </a:rPr>
              <a:t>它</a:t>
            </a:r>
            <a:r>
              <a:rPr lang="zh-CN" altLang="zh-CN" sz="2000" dirty="0">
                <a:latin typeface="微软雅黑" charset="-122"/>
                <a:ea typeface="微软雅黑" charset="-122"/>
              </a:rPr>
              <a:t>植入在品牌的应用设计之中，和品牌标志相辅相承，形成完整统一的品牌形象。</a:t>
            </a:r>
            <a:endParaRPr lang="en-US" altLang="zh-CN" sz="2000" dirty="0">
              <a:latin typeface="微软雅黑" charset="-122"/>
              <a:ea typeface="微软雅黑" charset="-122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zh-CN" sz="2000" dirty="0">
                <a:latin typeface="微软雅黑" charset="-122"/>
                <a:ea typeface="微软雅黑" charset="-122"/>
              </a:rPr>
              <a:t>图形的</a:t>
            </a:r>
            <a:r>
              <a:rPr lang="zh-CN" altLang="en-US" sz="2000" dirty="0">
                <a:latin typeface="微软雅黑" charset="-122"/>
                <a:ea typeface="微软雅黑" charset="-122"/>
              </a:rPr>
              <a:t>延展设计有</a:t>
            </a:r>
            <a:r>
              <a:rPr lang="zh-CN" altLang="zh-CN" sz="2000" dirty="0">
                <a:latin typeface="微软雅黑" charset="-122"/>
                <a:ea typeface="微软雅黑" charset="-122"/>
              </a:rPr>
              <a:t>四种方法：</a:t>
            </a:r>
            <a:r>
              <a:rPr lang="zh-CN" altLang="zh-CN" sz="2000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标志的直接延展、标志纹样延展</a:t>
            </a:r>
            <a:r>
              <a:rPr lang="zh-CN" altLang="en-US" sz="2000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、</a:t>
            </a:r>
            <a:r>
              <a:rPr lang="zh-CN" altLang="zh-CN" sz="2000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标志演绎延展、标志调性延展。</a:t>
            </a:r>
            <a:endParaRPr lang="zh-CN" altLang="zh-CN" sz="2000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16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品牌图形延展设计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7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8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p0.ssl.img.360kuai.com/t01eede5cfb0b6e9bab.webp"/>
          <p:cNvSpPr>
            <a:spLocks noChangeAspect="1" noChangeArrowheads="1"/>
          </p:cNvSpPr>
          <p:nvPr/>
        </p:nvSpPr>
        <p:spPr bwMode="auto">
          <a:xfrm>
            <a:off x="796290" y="-173356"/>
            <a:ext cx="365760" cy="365761"/>
          </a:xfrm>
          <a:prstGeom prst="rect">
            <a:avLst/>
          </a:prstGeom>
          <a:noFill/>
        </p:spPr>
        <p:txBody>
          <a:bodyPr vert="horz" wrap="square" lIns="109728" tIns="54864" rIns="109728" bIns="54864" numCol="1" anchor="t" anchorCtr="0" compatLnSpc="1"/>
          <a:lstStyle/>
          <a:p>
            <a:endParaRPr lang="zh-CN" altLang="en-US" sz="100"/>
          </a:p>
        </p:txBody>
      </p:sp>
      <p:pic>
        <p:nvPicPr>
          <p:cNvPr id="32771" name="Picture 3" descr="C:\Users\pc\Desktop\t01eede5cfb0b6e9bab.webp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942702" y="1815464"/>
            <a:ext cx="5342516" cy="3547765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897226" y="1938965"/>
            <a:ext cx="4983480" cy="334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zh-CN" sz="1680" dirty="0">
                <a:latin typeface="微软雅黑" charset="-122"/>
                <a:ea typeface="微软雅黑" charset="-122"/>
              </a:rPr>
              <a:t>插图可以将叙事元素引入视觉内容中，并且可以通过视觉图像的呈现，加快顾客理解信息的时间，快速实现与客户之间的沟通</a:t>
            </a:r>
            <a:r>
              <a:rPr lang="zh-CN" altLang="zh-CN" sz="1680" dirty="0">
                <a:effectLst/>
                <a:latin typeface="微软雅黑" charset="-122"/>
                <a:ea typeface="微软雅黑" charset="-122"/>
                <a:cs typeface="Times New Roman" panose="02020603050405020304" pitchFamily="18" charset="0"/>
              </a:rPr>
              <a:t>。</a:t>
            </a:r>
            <a:endParaRPr lang="en-US" altLang="zh-CN" sz="1680" dirty="0"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zh-CN" sz="1680" dirty="0">
                <a:latin typeface="微软雅黑" charset="-122"/>
                <a:ea typeface="微软雅黑" charset="-122"/>
              </a:rPr>
              <a:t>品牌插图是建立视觉形象的一种有效的方式。</a:t>
            </a:r>
            <a:endParaRPr lang="zh-CN" altLang="zh-CN" sz="1680" dirty="0"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zh-CN" sz="1680" dirty="0">
                <a:latin typeface="微软雅黑" charset="-122"/>
                <a:ea typeface="微软雅黑" charset="-122"/>
              </a:rPr>
              <a:t>插画的风格多样，图像内容丰富、创意性强，即使是同一幅图片也可以用于不同的媒介，使用形式广泛，可执行性高。因此插画广泛的出现在我们的商业生活中，对品牌的商业运作有着很深的影响。</a:t>
            </a:r>
            <a:endParaRPr lang="zh-CN" altLang="en-US" sz="1680" dirty="0">
              <a:latin typeface="微软雅黑" charset="-122"/>
              <a:ea typeface="微软雅黑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3539" y="1494573"/>
            <a:ext cx="120142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品牌插图</a:t>
            </a:r>
            <a:endParaRPr lang="zh-CN" altLang="en-US" sz="2000" b="1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16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7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8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09600" y="1905000"/>
            <a:ext cx="10972800" cy="1524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5335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itchFamily="49" charset="-122"/>
                <a:ea typeface="黑体" pitchFamily="49" charset="-122"/>
                <a:cs typeface="+mn-cs"/>
                <a:sym typeface="+mn-ea"/>
              </a:rPr>
              <a:t>1.</a:t>
            </a:r>
            <a:r>
              <a:rPr lang="zh-CN" altLang="en-US" sz="5335" dirty="0">
                <a:latin typeface="微软雅黑" charset="-122"/>
                <a:ea typeface="微软雅黑" charset="-122"/>
                <a:sym typeface="+mn-ea"/>
              </a:rPr>
              <a:t>插图风格的提炼</a:t>
            </a:r>
            <a:endParaRPr kumimoji="0" lang="zh-CN" altLang="en-US" sz="5335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itchFamily="49" charset="-122"/>
              <a:ea typeface="黑体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7929" y="1140289"/>
            <a:ext cx="4114800" cy="423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160" b="1" i="0" dirty="0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案例：</a:t>
            </a:r>
            <a:r>
              <a:rPr lang="en-US" altLang="zh-CN" sz="2160" b="1" i="0" dirty="0" err="1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Azzurri</a:t>
            </a:r>
            <a:r>
              <a:rPr lang="zh-CN" altLang="en-US" sz="2160" b="1" i="0" dirty="0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公司品牌插图设计</a:t>
            </a:r>
            <a:endParaRPr lang="zh-CN" altLang="en-US" sz="2160" b="1" i="0" dirty="0">
              <a:solidFill>
                <a:srgbClr val="C00000"/>
              </a:solidFill>
              <a:effectLst/>
              <a:latin typeface="微软雅黑" charset="-122"/>
              <a:ea typeface="微软雅黑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1"/>
          <a:stretch>
            <a:fillRect/>
          </a:stretch>
        </p:blipFill>
        <p:spPr>
          <a:xfrm>
            <a:off x="2486065" y="1539063"/>
            <a:ext cx="7231543" cy="5205898"/>
          </a:xfrm>
          <a:prstGeom prst="rect">
            <a:avLst/>
          </a:prstGeom>
        </p:spPr>
      </p:pic>
      <p:sp>
        <p:nvSpPr>
          <p:cNvPr id="2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7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8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9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176" y="1212215"/>
            <a:ext cx="4799960" cy="512995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53903" y="1325560"/>
            <a:ext cx="4525003" cy="2569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2160" b="1" i="0" dirty="0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基本规范</a:t>
            </a:r>
            <a:r>
              <a:rPr lang="en-US" altLang="zh-CN" sz="2160" b="1" i="0" dirty="0">
                <a:solidFill>
                  <a:srgbClr val="C00000"/>
                </a:solidFill>
                <a:effectLst/>
                <a:latin typeface="微软雅黑" charset="-122"/>
                <a:ea typeface="微软雅黑" charset="-122"/>
              </a:rPr>
              <a:t>:</a:t>
            </a:r>
            <a:endParaRPr lang="en-US" altLang="zh-CN" sz="2160" b="1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2160" dirty="0">
                <a:latin typeface="微软雅黑" charset="-122"/>
                <a:ea typeface="微软雅黑" charset="-122"/>
              </a:rPr>
              <a:t>根据品牌需求，进行基本概念定义，目的是</a:t>
            </a:r>
            <a:r>
              <a:rPr lang="zh-CN" altLang="en-US" sz="100" dirty="0">
                <a:latin typeface="微软雅黑" charset="-122"/>
                <a:ea typeface="微软雅黑" charset="-122"/>
              </a:rPr>
              <a:t>要</a:t>
            </a:r>
            <a:r>
              <a:rPr lang="zh-CN" altLang="en-US" sz="2160" dirty="0">
                <a:latin typeface="微软雅黑" charset="-122"/>
                <a:ea typeface="微软雅黑" charset="-122"/>
              </a:rPr>
              <a:t>明确传达品牌风格：“个性鲜明，沟通灵活，简单扁平，现代美学与科技相融合。“</a:t>
            </a:r>
            <a:endParaRPr lang="zh-CN" altLang="en-US" sz="2160" dirty="0">
              <a:solidFill>
                <a:schemeClr val="tx1">
                  <a:lumMod val="95000"/>
                  <a:lumOff val="5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sp>
        <p:nvSpPr>
          <p:cNvPr id="9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0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1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2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3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50358" y="1192845"/>
            <a:ext cx="10369152" cy="2582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60" b="1" dirty="0">
                <a:solidFill>
                  <a:srgbClr val="C00000"/>
                </a:solidFill>
                <a:latin typeface="微软雅黑" charset="-122"/>
                <a:ea typeface="微软雅黑" charset="-122"/>
              </a:rPr>
              <a:t>风格探索：</a:t>
            </a:r>
            <a:endParaRPr lang="en-US" altLang="zh-CN" sz="2160" b="1" dirty="0">
              <a:solidFill>
                <a:srgbClr val="C00000"/>
              </a:solidFill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60" dirty="0">
                <a:latin typeface="微软雅黑" charset="-122"/>
                <a:ea typeface="微软雅黑" charset="-122"/>
              </a:rPr>
              <a:t>第一阶段，尝试了三种不同方向的风格探索</a:t>
            </a:r>
            <a:r>
              <a:rPr lang="zh-CN" altLang="en-US" sz="100" dirty="0">
                <a:latin typeface="微软雅黑" charset="-122"/>
                <a:ea typeface="微软雅黑" charset="-122"/>
              </a:rPr>
              <a:t>，</a:t>
            </a:r>
            <a:r>
              <a:rPr lang="zh-CN" altLang="en-US" sz="2160" dirty="0">
                <a:latin typeface="微软雅黑" charset="-122"/>
                <a:ea typeface="微软雅黑" charset="-122"/>
              </a:rPr>
              <a:t>把</a:t>
            </a:r>
            <a:r>
              <a:rPr lang="zh-CN" altLang="en-US" sz="100" dirty="0">
                <a:latin typeface="微软雅黑" charset="-122"/>
                <a:ea typeface="微软雅黑" charset="-122"/>
              </a:rPr>
              <a:t>这些</a:t>
            </a:r>
            <a:r>
              <a:rPr lang="zh-CN" altLang="en-US" sz="2160" dirty="0">
                <a:latin typeface="微软雅黑" charset="-122"/>
                <a:ea typeface="微软雅黑" charset="-122"/>
              </a:rPr>
              <a:t>方案都放在一起进行比较。</a:t>
            </a:r>
            <a:endParaRPr lang="en-US" altLang="zh-CN" sz="2160" dirty="0"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</a:pPr>
            <a:endParaRPr lang="zh-CN" altLang="en-US" sz="2160" dirty="0">
              <a:latin typeface="微软雅黑" charset="-122"/>
              <a:ea typeface="微软雅黑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60" dirty="0">
                <a:latin typeface="微软雅黑" charset="-122"/>
                <a:ea typeface="微软雅黑" charset="-122"/>
              </a:rPr>
              <a:t>三种风格的探索：</a:t>
            </a:r>
            <a:endParaRPr lang="zh-CN" altLang="en-US" sz="2160" dirty="0">
              <a:latin typeface="微软雅黑" charset="-122"/>
              <a:ea typeface="微软雅黑" charset="-122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zh-CN" altLang="en-US" sz="2160" dirty="0">
              <a:solidFill>
                <a:schemeClr val="tx1">
                  <a:lumMod val="95000"/>
                  <a:lumOff val="5000"/>
                </a:schemeClr>
              </a:solidFill>
              <a:latin typeface="微软雅黑" charset="-122"/>
              <a:ea typeface="微软雅黑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3" t="16526" r="9635" b="57106"/>
          <a:stretch>
            <a:fillRect/>
          </a:stretch>
        </p:blipFill>
        <p:spPr>
          <a:xfrm>
            <a:off x="935968" y="4061283"/>
            <a:ext cx="3483415" cy="20058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9" t="44057" r="10205" b="27603"/>
          <a:stretch>
            <a:fillRect/>
          </a:stretch>
        </p:blipFill>
        <p:spPr>
          <a:xfrm>
            <a:off x="4400767" y="4072713"/>
            <a:ext cx="3499664" cy="200583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9" t="72284" r="12324"/>
          <a:stretch>
            <a:fillRect/>
          </a:stretch>
        </p:blipFill>
        <p:spPr>
          <a:xfrm>
            <a:off x="7783247" y="3995123"/>
            <a:ext cx="3581984" cy="2071992"/>
          </a:xfrm>
          <a:prstGeom prst="rect">
            <a:avLst/>
          </a:prstGeom>
        </p:spPr>
      </p:pic>
      <p:sp>
        <p:nvSpPr>
          <p:cNvPr id="10" name="Rectangle 2"/>
          <p:cNvSpPr>
            <a:spLocks noGrp="1"/>
          </p:cNvSpPr>
          <p:nvPr/>
        </p:nvSpPr>
        <p:spPr>
          <a:xfrm>
            <a:off x="479425" y="-71755"/>
            <a:ext cx="6908800" cy="11176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121920" tIns="60960" rIns="121920" bIns="60960"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itchFamily="2" charset="-122"/>
              </a:defRPr>
            </a:lvl9pPr>
          </a:lstStyle>
          <a:p>
            <a:pPr algn="l" eaLnBrk="1" hangingPunct="1"/>
            <a:r>
              <a:rPr 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1.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品牌</a:t>
            </a:r>
            <a:r>
              <a:rPr lang="zh-CN" altLang="en-US" sz="3200" b="1" dirty="0">
                <a:latin typeface="微软雅黑" charset="0"/>
                <a:ea typeface="微软雅黑" charset="0"/>
                <a:cs typeface="微软雅黑" charset="0"/>
                <a:sym typeface="+mn-ea"/>
              </a:rPr>
              <a:t>插画设计</a:t>
            </a:r>
            <a:endParaRPr lang="zh-CN" altLang="en-US" sz="3200" b="1" dirty="0">
              <a:latin typeface="微软雅黑" charset="0"/>
              <a:ea typeface="微软雅黑" charset="0"/>
              <a:cs typeface="微软雅黑" charset="0"/>
              <a:sym typeface="+mn-ea"/>
            </a:endParaRPr>
          </a:p>
        </p:txBody>
      </p:sp>
      <p:grpSp>
        <p:nvGrpSpPr>
          <p:cNvPr id="11" name="Group 3"/>
          <p:cNvGrpSpPr/>
          <p:nvPr/>
        </p:nvGrpSpPr>
        <p:grpSpPr>
          <a:xfrm>
            <a:off x="479425" y="741045"/>
            <a:ext cx="11176000" cy="406400"/>
            <a:chOff x="240" y="384"/>
            <a:chExt cx="5280" cy="192"/>
          </a:xfrm>
        </p:grpSpPr>
        <p:sp>
          <p:nvSpPr>
            <p:cNvPr id="12" name="Line 4"/>
            <p:cNvSpPr/>
            <p:nvPr/>
          </p:nvSpPr>
          <p:spPr>
            <a:xfrm>
              <a:off x="240" y="384"/>
              <a:ext cx="5280" cy="0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3" name="Line 5"/>
            <p:cNvSpPr/>
            <p:nvPr/>
          </p:nvSpPr>
          <p:spPr>
            <a:xfrm>
              <a:off x="240" y="384"/>
              <a:ext cx="0" cy="192"/>
            </a:xfrm>
            <a:prstGeom prst="line">
              <a:avLst/>
            </a:prstGeom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  <p:sp>
        <p:nvSpPr>
          <p:cNvPr id="14" name="Rectangle 6"/>
          <p:cNvSpPr/>
          <p:nvPr/>
        </p:nvSpPr>
        <p:spPr>
          <a:xfrm>
            <a:off x="479425" y="533400"/>
            <a:ext cx="4716145" cy="9144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r>
              <a:rPr lang="en-US" altLang="zh-CN" sz="2665" b="1" dirty="0">
                <a:latin typeface="宋体" pitchFamily="2" charset="-122"/>
                <a:sym typeface="+mn-ea"/>
              </a:rPr>
              <a:t>1.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插画风格的</a:t>
            </a:r>
            <a:r>
              <a:rPr lang="zh-CN" altLang="en-US" sz="2665" b="1" dirty="0">
                <a:latin typeface="宋体" pitchFamily="2" charset="-122"/>
                <a:sym typeface="+mn-ea"/>
              </a:rPr>
              <a:t>提炼</a:t>
            </a:r>
            <a:endParaRPr lang="zh-CN" altLang="en-US" sz="2665" b="1" dirty="0">
              <a:latin typeface="宋体" pitchFamily="2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1659</Words>
  <Application>WPS 演示</Application>
  <PresentationFormat>全屏显示(4:3)</PresentationFormat>
  <Paragraphs>201</Paragraphs>
  <Slides>35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1" baseType="lpstr">
      <vt:lpstr>Arial</vt:lpstr>
      <vt:lpstr>宋体</vt:lpstr>
      <vt:lpstr>Wingdings</vt:lpstr>
      <vt:lpstr>汉仪书宋二KW</vt:lpstr>
      <vt:lpstr>黑体</vt:lpstr>
      <vt:lpstr>汉仪中黑KW</vt:lpstr>
      <vt:lpstr>微软雅黑</vt:lpstr>
      <vt:lpstr>汉仪旗黑</vt:lpstr>
      <vt:lpstr>微软雅黑</vt:lpstr>
      <vt:lpstr>Times New Roman</vt:lpstr>
      <vt:lpstr>Helvetica Neue</vt:lpstr>
      <vt:lpstr>Calibri</vt:lpstr>
      <vt:lpstr>Helvetica Neue</vt:lpstr>
      <vt:lpstr>宋体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白砂糖</cp:lastModifiedBy>
  <cp:revision>483</cp:revision>
  <dcterms:created xsi:type="dcterms:W3CDTF">2023-05-29T14:54:23Z</dcterms:created>
  <dcterms:modified xsi:type="dcterms:W3CDTF">2023-05-29T14:54:23Z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2052-5.1.1.7676</vt:lpwstr>
  </property>
  <property fmtid="{D5CDD505-2E9C-101B-9397-08002B2CF9AE}" pid="4" name="ICV">
    <vt:lpwstr>561C0A22614FE61078F3476376698AD0</vt:lpwstr>
  </property>
</Properties>
</file>