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 id="342" r:id="rId80"/>
    <p:sldId id="343" r:id="rId81"/>
    <p:sldId id="344" r:id="rId82"/>
    <p:sldId id="345" r:id="rId83"/>
  </p:sldIdLst>
  <p:sldSz cx="12192000" cy="6858000"/>
  <p:notesSz cx="6858000" cy="9144000"/>
  <p:custDataLst>
    <p:tags r:id="rId8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51"/>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7" Type="http://schemas.openxmlformats.org/officeDocument/2006/relationships/tags" Target="tags/tag63.xml"/><Relationship Id="rId86" Type="http://schemas.openxmlformats.org/officeDocument/2006/relationships/tableStyles" Target="tableStyles.xml"/><Relationship Id="rId85" Type="http://schemas.openxmlformats.org/officeDocument/2006/relationships/viewProps" Target="viewProps.xml"/><Relationship Id="rId84" Type="http://schemas.openxmlformats.org/officeDocument/2006/relationships/presProps" Target="presProps.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jpeg"/><Relationship Id="rId1"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2.png"/><Relationship Id="rId1"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4.png"/><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0.png"/><Relationship Id="rId1" Type="http://schemas.openxmlformats.org/officeDocument/2006/relationships/image" Target="../media/image29.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png"/></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41.png"/><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5.jpe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6.png"/></Relationships>
</file>

<file path=ppt/slides/_rels/slide37.xml.rels><?xml version="1.0" encoding="UTF-8" standalone="yes"?>
<Relationships xmlns="http://schemas.openxmlformats.org/package/2006/relationships"><Relationship Id="rId9" Type="http://schemas.openxmlformats.org/officeDocument/2006/relationships/image" Target="../media/image55.png"/><Relationship Id="rId8" Type="http://schemas.openxmlformats.org/officeDocument/2006/relationships/image" Target="../media/image54.png"/><Relationship Id="rId7" Type="http://schemas.openxmlformats.org/officeDocument/2006/relationships/image" Target="../media/image53.png"/><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 Id="rId3" Type="http://schemas.openxmlformats.org/officeDocument/2006/relationships/image" Target="../media/image49.png"/><Relationship Id="rId2" Type="http://schemas.openxmlformats.org/officeDocument/2006/relationships/image" Target="../media/image48.png"/><Relationship Id="rId11" Type="http://schemas.openxmlformats.org/officeDocument/2006/relationships/slideLayout" Target="../slideLayouts/slideLayout2.xml"/><Relationship Id="rId10" Type="http://schemas.openxmlformats.org/officeDocument/2006/relationships/image" Target="../media/image56.png"/><Relationship Id="rId1" Type="http://schemas.openxmlformats.org/officeDocument/2006/relationships/image" Target="../media/image47.png"/></Relationships>
</file>

<file path=ppt/slides/_rels/slide38.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png"/></Relationships>
</file>

<file path=ppt/slides/_rels/slide39.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9.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0.jpe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1.jpe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3.jpeg"/><Relationship Id="rId1" Type="http://schemas.openxmlformats.org/officeDocument/2006/relationships/image" Target="../media/image72.jpe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4.jpe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5.jpe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7.jpeg"/><Relationship Id="rId1" Type="http://schemas.openxmlformats.org/officeDocument/2006/relationships/image" Target="../media/image76.jpe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8.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0.jpeg"/><Relationship Id="rId1" Type="http://schemas.openxmlformats.org/officeDocument/2006/relationships/image" Target="../media/image79.jpeg"/></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image" Target="../media/image8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jpeg"/><Relationship Id="rId1" Type="http://schemas.openxmlformats.org/officeDocument/2006/relationships/image" Target="../media/image7.jpe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4.jpe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6.png"/><Relationship Id="rId1" Type="http://schemas.openxmlformats.org/officeDocument/2006/relationships/image" Target="../media/image85.png"/></Relationships>
</file>

<file path=ppt/slides/_rels/slide5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9.jpeg"/><Relationship Id="rId2" Type="http://schemas.openxmlformats.org/officeDocument/2006/relationships/image" Target="../media/image88.png"/><Relationship Id="rId1" Type="http://schemas.openxmlformats.org/officeDocument/2006/relationships/image" Target="../media/image87.jpe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1.png"/><Relationship Id="rId1" Type="http://schemas.openxmlformats.org/officeDocument/2006/relationships/image" Target="../media/image90.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2.jpe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3.jpe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4.jpeg"/></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7.jpeg"/><Relationship Id="rId2" Type="http://schemas.openxmlformats.org/officeDocument/2006/relationships/image" Target="../media/image96.jpeg"/><Relationship Id="rId1" Type="http://schemas.openxmlformats.org/officeDocument/2006/relationships/image" Target="../media/image95.pn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9.jpeg"/><Relationship Id="rId1" Type="http://schemas.openxmlformats.org/officeDocument/2006/relationships/image" Target="../media/image98.jpeg"/></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1.jpeg"/><Relationship Id="rId1" Type="http://schemas.openxmlformats.org/officeDocument/2006/relationships/image" Target="../media/image10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03.png"/><Relationship Id="rId2" Type="http://schemas.openxmlformats.org/officeDocument/2006/relationships/image" Target="../media/image102.jpeg"/><Relationship Id="rId1" Type="http://schemas.openxmlformats.org/officeDocument/2006/relationships/image" Target="../media/image31.jpeg"/></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5.png"/><Relationship Id="rId1" Type="http://schemas.openxmlformats.org/officeDocument/2006/relationships/image" Target="../media/image104.jpeg"/></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6.jpeg"/></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8.jpeg"/><Relationship Id="rId1" Type="http://schemas.openxmlformats.org/officeDocument/2006/relationships/image" Target="../media/image107.jpeg"/></Relationships>
</file>

<file path=ppt/slides/_rels/slide6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11.jpeg"/><Relationship Id="rId2" Type="http://schemas.openxmlformats.org/officeDocument/2006/relationships/image" Target="../media/image110.jpeg"/><Relationship Id="rId1" Type="http://schemas.openxmlformats.org/officeDocument/2006/relationships/image" Target="../media/image109.jpeg"/></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3.jpeg"/><Relationship Id="rId1" Type="http://schemas.openxmlformats.org/officeDocument/2006/relationships/image" Target="../media/image112.png"/></Relationships>
</file>

<file path=ppt/slides/_rels/slide6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13.jpeg"/><Relationship Id="rId4" Type="http://schemas.openxmlformats.org/officeDocument/2006/relationships/image" Target="../media/image117.jpeg"/><Relationship Id="rId3" Type="http://schemas.openxmlformats.org/officeDocument/2006/relationships/image" Target="../media/image116.jpeg"/><Relationship Id="rId2" Type="http://schemas.openxmlformats.org/officeDocument/2006/relationships/image" Target="../media/image115.jpeg"/><Relationship Id="rId1" Type="http://schemas.openxmlformats.org/officeDocument/2006/relationships/image" Target="../media/image114.jpeg"/></Relationships>
</file>

<file path=ppt/slides/_rels/slide6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0.jpeg"/><Relationship Id="rId2" Type="http://schemas.openxmlformats.org/officeDocument/2006/relationships/image" Target="../media/image119.jpeg"/><Relationship Id="rId1" Type="http://schemas.openxmlformats.org/officeDocument/2006/relationships/image" Target="../media/image118.jpeg"/></Relationships>
</file>

<file path=ppt/slides/_rels/slide6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image" Target="../media/image121.png"/></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4.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6.jpeg"/><Relationship Id="rId1" Type="http://schemas.openxmlformats.org/officeDocument/2006/relationships/image" Target="../media/image125.jpeg"/></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8.jpeg"/><Relationship Id="rId1" Type="http://schemas.openxmlformats.org/officeDocument/2006/relationships/image" Target="../media/image127.jpeg"/></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0.jpeg"/><Relationship Id="rId1" Type="http://schemas.openxmlformats.org/officeDocument/2006/relationships/image" Target="../media/image129.jpeg"/></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1.png"/></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2.jpeg"/></Relationships>
</file>

<file path=ppt/slides/_rels/slide7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8.png"/><Relationship Id="rId2" Type="http://schemas.openxmlformats.org/officeDocument/2006/relationships/image" Target="../media/image134.jpeg"/><Relationship Id="rId1" Type="http://schemas.openxmlformats.org/officeDocument/2006/relationships/image" Target="../media/image133.jpeg"/></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6.jpeg"/><Relationship Id="rId1" Type="http://schemas.openxmlformats.org/officeDocument/2006/relationships/image" Target="../media/image135.jpeg"/></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7.jpeg"/></Relationships>
</file>

<file path=ppt/slides/_rels/slide7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0.jpeg"/><Relationship Id="rId2" Type="http://schemas.openxmlformats.org/officeDocument/2006/relationships/image" Target="../media/image139.jpeg"/><Relationship Id="rId1" Type="http://schemas.openxmlformats.org/officeDocument/2006/relationships/image" Target="../media/image138.jpeg"/></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2.jpeg"/><Relationship Id="rId1" Type="http://schemas.openxmlformats.org/officeDocument/2006/relationships/image" Target="../media/image141.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8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4.jpeg"/><Relationship Id="rId1" Type="http://schemas.openxmlformats.org/officeDocument/2006/relationships/image" Target="../media/image143.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p:nvPr/>
        </p:nvSpPr>
        <p:spPr>
          <a:xfrm>
            <a:off x="1595166" y="2924815"/>
            <a:ext cx="9073008"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5000" b="1" dirty="0" smtClean="0">
                <a:solidFill>
                  <a:srgbClr val="C00000"/>
                </a:solidFill>
                <a:latin typeface="微软雅黑" panose="020B0503020204020204" charset="-122"/>
                <a:ea typeface="微软雅黑" panose="020B0503020204020204" charset="-122"/>
              </a:rPr>
              <a:t>ART</a:t>
            </a:r>
            <a:endParaRPr lang="en-US" altLang="zh-CN" sz="15000" b="1" dirty="0" smtClean="0">
              <a:solidFill>
                <a:srgbClr val="C00000"/>
              </a:solidFill>
              <a:latin typeface="微软雅黑" panose="020B0503020204020204" charset="-122"/>
              <a:ea typeface="微软雅黑" panose="020B0503020204020204" charset="-122"/>
            </a:endParaRPr>
          </a:p>
          <a:p>
            <a:pPr algn="l"/>
            <a:r>
              <a:rPr lang="en-US" altLang="zh-CN" sz="15000" b="1" dirty="0" smtClean="0">
                <a:solidFill>
                  <a:srgbClr val="C00000"/>
                </a:solidFill>
                <a:latin typeface="微软雅黑" panose="020B0503020204020204" charset="-122"/>
                <a:ea typeface="微软雅黑" panose="020B0503020204020204" charset="-122"/>
              </a:rPr>
              <a:t>&amp;</a:t>
            </a:r>
            <a:endParaRPr lang="en-US" altLang="zh-CN" sz="15000" b="1" dirty="0" smtClean="0">
              <a:solidFill>
                <a:srgbClr val="C00000"/>
              </a:solidFill>
              <a:latin typeface="微软雅黑" panose="020B0503020204020204" charset="-122"/>
              <a:ea typeface="微软雅黑" panose="020B0503020204020204" charset="-122"/>
            </a:endParaRPr>
          </a:p>
          <a:p>
            <a:pPr algn="l"/>
            <a:r>
              <a:rPr lang="en-US" altLang="zh-CN" sz="15000" b="1" dirty="0" smtClean="0">
                <a:solidFill>
                  <a:srgbClr val="C00000"/>
                </a:solidFill>
                <a:latin typeface="微软雅黑" panose="020B0503020204020204" charset="-122"/>
                <a:ea typeface="微软雅黑" panose="020B0503020204020204" charset="-122"/>
              </a:rPr>
              <a:t>DESIGN</a:t>
            </a:r>
            <a:endParaRPr lang="zh-CN" altLang="en-US" sz="15000" b="1" dirty="0">
              <a:solidFill>
                <a:srgbClr val="C00000"/>
              </a:solidFill>
              <a:latin typeface="微软雅黑" panose="020B0503020204020204" charset="-122"/>
              <a:ea typeface="微软雅黑" panose="020B0503020204020204" charset="-122"/>
            </a:endParaRPr>
          </a:p>
        </p:txBody>
      </p:sp>
      <p:sp>
        <p:nvSpPr>
          <p:cNvPr id="3" name="标题 2"/>
          <p:cNvSpPr/>
          <p:nvPr>
            <p:ph type="ctrTitle"/>
          </p:nvPr>
        </p:nvSpPr>
        <p:spPr/>
        <p:txBody>
          <a:bodyPr/>
          <a:p>
            <a:r>
              <a:rPr lang="zh-CN" altLang="en-US" b="1">
                <a:latin typeface="黑体" panose="02010609060101010101" charset="-122"/>
                <a:ea typeface="黑体" panose="02010609060101010101" charset="-122"/>
              </a:rPr>
              <a:t>设计风格研究</a:t>
            </a:r>
            <a:endParaRPr lang="zh-CN" altLang="en-US" b="1">
              <a:latin typeface="黑体" panose="02010609060101010101" charset="-122"/>
              <a:ea typeface="黑体"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55840" y="332656"/>
            <a:ext cx="5832648" cy="4525963"/>
          </a:xfrm>
        </p:spPr>
        <p:txBody>
          <a:bodyPr>
            <a:normAutofit/>
          </a:bodyPr>
          <a:lstStyle/>
          <a:p>
            <a:pPr>
              <a:lnSpc>
                <a:spcPct val="150000"/>
              </a:lnSpc>
            </a:pPr>
            <a:r>
              <a:rPr lang="zh-CN" altLang="en-US" sz="2400" b="1" dirty="0" smtClean="0">
                <a:solidFill>
                  <a:schemeClr val="accent6">
                    <a:lumMod val="50000"/>
                  </a:schemeClr>
                </a:solidFill>
                <a:latin typeface="微软雅黑" panose="020B0503020204020204" charset="-122"/>
                <a:ea typeface="微软雅黑" panose="020B0503020204020204" charset="-122"/>
              </a:rPr>
              <a:t>没有希腊的艺术与科学，没有奴隶制，就没有罗马帝国。没有希腊文化和罗马帝国所奠定的基础，也就没有现代的欧洲。</a:t>
            </a:r>
            <a:endParaRPr lang="en-US" altLang="zh-CN" sz="2400" b="1" dirty="0" smtClean="0">
              <a:solidFill>
                <a:schemeClr val="accent6">
                  <a:lumMod val="50000"/>
                </a:schemeClr>
              </a:solidFill>
              <a:latin typeface="微软雅黑" panose="020B0503020204020204" charset="-122"/>
              <a:ea typeface="微软雅黑" panose="020B0503020204020204" charset="-122"/>
            </a:endParaRPr>
          </a:p>
          <a:p>
            <a:pPr>
              <a:lnSpc>
                <a:spcPct val="150000"/>
              </a:lnSpc>
            </a:pPr>
            <a:r>
              <a:rPr lang="en-US" altLang="zh-CN" sz="1500" dirty="0" smtClean="0">
                <a:latin typeface="微软雅黑" panose="020B0503020204020204" charset="-122"/>
                <a:ea typeface="微软雅黑" panose="020B0503020204020204" charset="-122"/>
              </a:rPr>
              <a:t>Without Greek art and science, without slavery, there would be no Roman Empire. Without the foundations laid by Greek culture and the Roman Empire, there would be no modern Europe.</a:t>
            </a:r>
            <a:endParaRPr lang="zh-CN" altLang="en-US" sz="1500" dirty="0" smtClean="0">
              <a:latin typeface="微软雅黑" panose="020B0503020204020204" charset="-122"/>
              <a:ea typeface="微软雅黑" panose="020B0503020204020204" charset="-122"/>
            </a:endParaRPr>
          </a:p>
          <a:p>
            <a:pPr>
              <a:lnSpc>
                <a:spcPct val="150000"/>
              </a:lnSpc>
            </a:pPr>
            <a:endParaRPr lang="en-US" altLang="zh-CN" sz="2400" b="1" dirty="0" smtClean="0">
              <a:solidFill>
                <a:schemeClr val="accent6">
                  <a:lumMod val="50000"/>
                </a:schemeClr>
              </a:solidFill>
              <a:latin typeface="微软雅黑" panose="020B0503020204020204" charset="-122"/>
              <a:ea typeface="微软雅黑" panose="020B0503020204020204" charset="-122"/>
            </a:endParaRPr>
          </a:p>
          <a:p>
            <a:pPr>
              <a:lnSpc>
                <a:spcPct val="150000"/>
              </a:lnSpc>
            </a:pPr>
            <a:endParaRPr lang="en-US" altLang="zh-CN" sz="1600" dirty="0" smtClean="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26705" y="1111155"/>
            <a:ext cx="3849215" cy="5777240"/>
          </a:xfrm>
          <a:prstGeom prst="rect">
            <a:avLst/>
          </a:prstGeom>
        </p:spPr>
      </p:pic>
      <p:sp>
        <p:nvSpPr>
          <p:cNvPr id="6" name="矩形 5"/>
          <p:cNvSpPr/>
          <p:nvPr/>
        </p:nvSpPr>
        <p:spPr>
          <a:xfrm>
            <a:off x="5641804" y="4365104"/>
            <a:ext cx="4572000" cy="645160"/>
          </a:xfrm>
          <a:prstGeom prst="rect">
            <a:avLst/>
          </a:prstGeom>
        </p:spPr>
        <p:txBody>
          <a:bodyPr>
            <a:spAutoFit/>
          </a:bodyPr>
          <a:lstStyle/>
          <a:p>
            <a:pPr>
              <a:lnSpc>
                <a:spcPct val="150000"/>
              </a:lnSpc>
            </a:pPr>
            <a:r>
              <a:rPr lang="zh-CN" altLang="en-US" sz="1200" dirty="0" smtClean="0"/>
              <a:t>恩格斯</a:t>
            </a:r>
            <a:r>
              <a:rPr lang="en-US" altLang="zh-CN" sz="1200" dirty="0" smtClean="0"/>
              <a:t>《</a:t>
            </a:r>
            <a:r>
              <a:rPr lang="zh-CN" altLang="en-US" sz="1200" dirty="0" smtClean="0"/>
              <a:t>反杜林论</a:t>
            </a:r>
            <a:r>
              <a:rPr lang="en-US" altLang="zh-CN" sz="1200" dirty="0" smtClean="0"/>
              <a:t>》</a:t>
            </a:r>
            <a:r>
              <a:rPr lang="zh-CN" altLang="en-US" sz="1200" dirty="0" smtClean="0"/>
              <a:t>，</a:t>
            </a:r>
            <a:r>
              <a:rPr lang="en-US" altLang="zh-CN" sz="1200" dirty="0" smtClean="0"/>
              <a:t>《</a:t>
            </a:r>
            <a:r>
              <a:rPr lang="zh-CN" altLang="en-US" sz="1200" dirty="0" smtClean="0"/>
              <a:t>马克思恩格斯选集</a:t>
            </a:r>
            <a:r>
              <a:rPr lang="en-US" altLang="zh-CN" sz="1200" dirty="0" smtClean="0"/>
              <a:t>》</a:t>
            </a:r>
            <a:r>
              <a:rPr lang="zh-CN" altLang="en-US" sz="1200" dirty="0" smtClean="0"/>
              <a:t>第三卷，</a:t>
            </a:r>
            <a:r>
              <a:rPr lang="en-US" altLang="zh-CN" sz="1200" dirty="0" smtClean="0"/>
              <a:t>220</a:t>
            </a:r>
            <a:r>
              <a:rPr lang="zh-CN" altLang="en-US" sz="1200" dirty="0" smtClean="0"/>
              <a:t>页，人民出版社。</a:t>
            </a:r>
            <a:endParaRPr lang="zh-CN" altLang="en-US" sz="1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1991544" y="1268760"/>
            <a:ext cx="4906888" cy="4525963"/>
          </a:xfrm>
        </p:spPr>
        <p:txBody>
          <a:bodyPr>
            <a:normAutofit/>
          </a:bodyPr>
          <a:lstStyle/>
          <a:p>
            <a:pPr>
              <a:lnSpc>
                <a:spcPct val="150000"/>
              </a:lnSpc>
            </a:pPr>
            <a:r>
              <a:rPr lang="zh-CN" altLang="en-US" sz="2400" b="1" dirty="0" smtClean="0">
                <a:solidFill>
                  <a:schemeClr val="accent6">
                    <a:lumMod val="50000"/>
                  </a:schemeClr>
                </a:solidFill>
                <a:latin typeface="微软雅黑" panose="020B0503020204020204" charset="-122"/>
                <a:ea typeface="微软雅黑" panose="020B0503020204020204" charset="-122"/>
              </a:rPr>
              <a:t>古希腊与罗马的重要性在于“就某一方面说还是一种规范和高不可及的范本。“</a:t>
            </a:r>
            <a:endParaRPr lang="en-US" altLang="zh-CN" sz="2400" b="1" dirty="0" smtClean="0">
              <a:solidFill>
                <a:schemeClr val="accent6">
                  <a:lumMod val="50000"/>
                </a:schemeClr>
              </a:solidFill>
              <a:latin typeface="微软雅黑" panose="020B0503020204020204" charset="-122"/>
              <a:ea typeface="微软雅黑" panose="020B0503020204020204" charset="-122"/>
            </a:endParaRPr>
          </a:p>
          <a:p>
            <a:pPr>
              <a:lnSpc>
                <a:spcPct val="150000"/>
              </a:lnSpc>
            </a:pPr>
            <a:r>
              <a:rPr lang="en-US" altLang="zh-CN" sz="1600" b="1" dirty="0" smtClean="0">
                <a:latin typeface="微软雅黑" panose="020B0503020204020204" charset="-122"/>
                <a:ea typeface="微软雅黑" panose="020B0503020204020204" charset="-122"/>
              </a:rPr>
              <a:t>The importance of ancient Greece and Rome was that it was "in a way a norm and an unattainable model.</a:t>
            </a:r>
            <a:endParaRPr lang="en-US" altLang="zh-CN" sz="1600" b="1" dirty="0" smtClean="0">
              <a:latin typeface="微软雅黑" panose="020B0503020204020204" charset="-122"/>
              <a:ea typeface="微软雅黑" panose="020B0503020204020204" charset="-122"/>
            </a:endParaRPr>
          </a:p>
          <a:p>
            <a:pPr>
              <a:lnSpc>
                <a:spcPct val="150000"/>
              </a:lnSpc>
            </a:pPr>
            <a:r>
              <a:rPr lang="zh-CN" altLang="en-US" sz="1200" dirty="0" smtClean="0"/>
              <a:t>马克思</a:t>
            </a:r>
            <a:r>
              <a:rPr lang="en-US" altLang="zh-CN" sz="1200" dirty="0" smtClean="0"/>
              <a:t>《</a:t>
            </a:r>
            <a:r>
              <a:rPr lang="zh-CN" altLang="en-US" sz="1200" dirty="0" smtClean="0"/>
              <a:t>政治经济学批判</a:t>
            </a:r>
            <a:r>
              <a:rPr lang="en-US" altLang="zh-CN" sz="1200" dirty="0" smtClean="0"/>
              <a:t>》</a:t>
            </a:r>
            <a:r>
              <a:rPr lang="zh-CN" altLang="en-US" sz="1200" dirty="0" smtClean="0"/>
              <a:t>导言，</a:t>
            </a:r>
            <a:r>
              <a:rPr lang="en-US" altLang="zh-CN" sz="1200" dirty="0" smtClean="0"/>
              <a:t>《</a:t>
            </a:r>
            <a:r>
              <a:rPr lang="zh-CN" altLang="en-US" sz="1200" dirty="0" smtClean="0"/>
              <a:t>马克思恩格斯选集</a:t>
            </a:r>
            <a:r>
              <a:rPr lang="en-US" altLang="zh-CN" sz="1200" dirty="0" smtClean="0"/>
              <a:t>》</a:t>
            </a:r>
            <a:r>
              <a:rPr lang="zh-CN" altLang="en-US" sz="1200" dirty="0" smtClean="0"/>
              <a:t>第二卷，</a:t>
            </a:r>
            <a:r>
              <a:rPr lang="en-US" altLang="zh-CN" sz="1200" dirty="0" smtClean="0"/>
              <a:t>114</a:t>
            </a:r>
            <a:r>
              <a:rPr lang="zh-CN" altLang="en-US" sz="1200" dirty="0" smtClean="0"/>
              <a:t>页，人民出版社。</a:t>
            </a:r>
            <a:endParaRPr lang="zh-CN" altLang="en-US" sz="1200"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662414" y="1700808"/>
            <a:ext cx="4005586" cy="515719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91544" y="1052736"/>
            <a:ext cx="8229600" cy="4525963"/>
          </a:xfrm>
        </p:spPr>
        <p:txBody>
          <a:bodyPr>
            <a:normAutofit/>
          </a:bodyPr>
          <a:lstStyle/>
          <a:p>
            <a:r>
              <a:rPr lang="zh-CN" altLang="en-US" sz="2400" dirty="0" smtClean="0">
                <a:latin typeface="微软雅黑" panose="020B0503020204020204" charset="-122"/>
                <a:ea typeface="微软雅黑" panose="020B0503020204020204" charset="-122"/>
              </a:rPr>
              <a:t>希腊文明出现的根本原因：</a:t>
            </a:r>
            <a:endParaRPr lang="en-US" altLang="zh-CN" sz="2400" dirty="0" smtClean="0">
              <a:latin typeface="微软雅黑" panose="020B0503020204020204" charset="-122"/>
              <a:ea typeface="微软雅黑" panose="020B0503020204020204" charset="-122"/>
            </a:endParaRPr>
          </a:p>
        </p:txBody>
      </p:sp>
      <p:sp>
        <p:nvSpPr>
          <p:cNvPr id="4" name="圆角矩形 3"/>
          <p:cNvSpPr/>
          <p:nvPr/>
        </p:nvSpPr>
        <p:spPr>
          <a:xfrm>
            <a:off x="2567608" y="2132856"/>
            <a:ext cx="7272808" cy="576064"/>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541207" y="3334260"/>
            <a:ext cx="7272808" cy="576064"/>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927648" y="2190055"/>
            <a:ext cx="2809240" cy="460375"/>
          </a:xfrm>
          <a:prstGeom prst="rect">
            <a:avLst/>
          </a:prstGeom>
        </p:spPr>
        <p:txBody>
          <a:bodyPr wrap="none">
            <a:spAutoFit/>
          </a:bodyPr>
          <a:lstStyle/>
          <a:p>
            <a:r>
              <a:rPr lang="en-US" altLang="zh-CN" sz="2400" b="1" dirty="0" smtClean="0">
                <a:solidFill>
                  <a:schemeClr val="bg1"/>
                </a:solidFill>
                <a:latin typeface="微软雅黑" panose="020B0503020204020204" charset="-122"/>
                <a:ea typeface="微软雅黑" panose="020B0503020204020204" charset="-122"/>
              </a:rPr>
              <a:t>1</a:t>
            </a:r>
            <a:r>
              <a:rPr lang="zh-CN" altLang="en-US" sz="2400" b="1" dirty="0" smtClean="0">
                <a:solidFill>
                  <a:schemeClr val="bg1"/>
                </a:solidFill>
                <a:latin typeface="微软雅黑" panose="020B0503020204020204" charset="-122"/>
                <a:ea typeface="微软雅黑" panose="020B0503020204020204" charset="-122"/>
              </a:rPr>
              <a:t>、地理与气候条件</a:t>
            </a:r>
            <a:endParaRPr lang="en-US" altLang="zh-CN" sz="2400" b="1" dirty="0" smtClean="0">
              <a:solidFill>
                <a:schemeClr val="bg1"/>
              </a:solidFill>
              <a:latin typeface="微软雅黑" panose="020B0503020204020204" charset="-122"/>
              <a:ea typeface="微软雅黑" panose="020B0503020204020204" charset="-122"/>
            </a:endParaRPr>
          </a:p>
        </p:txBody>
      </p:sp>
      <p:sp>
        <p:nvSpPr>
          <p:cNvPr id="7" name="矩形 6"/>
          <p:cNvSpPr/>
          <p:nvPr/>
        </p:nvSpPr>
        <p:spPr>
          <a:xfrm>
            <a:off x="2913127" y="3391460"/>
            <a:ext cx="4333240" cy="460375"/>
          </a:xfrm>
          <a:prstGeom prst="rect">
            <a:avLst/>
          </a:prstGeom>
        </p:spPr>
        <p:txBody>
          <a:bodyPr wrap="none">
            <a:spAutoFit/>
          </a:bodyPr>
          <a:lstStyle/>
          <a:p>
            <a:r>
              <a:rPr lang="en-US" altLang="zh-CN" sz="2400" b="1" dirty="0" smtClean="0">
                <a:solidFill>
                  <a:schemeClr val="bg1"/>
                </a:solidFill>
                <a:latin typeface="微软雅黑" panose="020B0503020204020204" charset="-122"/>
                <a:ea typeface="微软雅黑" panose="020B0503020204020204" charset="-122"/>
              </a:rPr>
              <a:t>2</a:t>
            </a:r>
            <a:r>
              <a:rPr lang="zh-CN" altLang="en-US" sz="2400" b="1" dirty="0" smtClean="0">
                <a:solidFill>
                  <a:schemeClr val="bg1"/>
                </a:solidFill>
                <a:latin typeface="微软雅黑" panose="020B0503020204020204" charset="-122"/>
                <a:ea typeface="微软雅黑" panose="020B0503020204020204" charset="-122"/>
              </a:rPr>
              <a:t>、民主色彩很强的奴隶制政治</a:t>
            </a:r>
            <a:endParaRPr lang="zh-CN" altLang="en-US" sz="2400" b="1" dirty="0">
              <a:solidFill>
                <a:schemeClr val="bg1"/>
              </a:solidFill>
              <a:latin typeface="微软雅黑" panose="020B0503020204020204" charset="-122"/>
              <a:ea typeface="微软雅黑" panose="020B0503020204020204" charset="-122"/>
            </a:endParaRPr>
          </a:p>
        </p:txBody>
      </p:sp>
      <p:sp>
        <p:nvSpPr>
          <p:cNvPr id="8" name="矩形 7"/>
          <p:cNvSpPr/>
          <p:nvPr/>
        </p:nvSpPr>
        <p:spPr>
          <a:xfrm>
            <a:off x="8040216" y="2236221"/>
            <a:ext cx="1262380" cy="368300"/>
          </a:xfrm>
          <a:prstGeom prst="rect">
            <a:avLst/>
          </a:prstGeom>
        </p:spPr>
        <p:txBody>
          <a:bodyPr wrap="none">
            <a:spAutoFit/>
          </a:bodyPr>
          <a:lstStyle/>
          <a:p>
            <a:r>
              <a:rPr lang="en-US" altLang="zh-CN" dirty="0" smtClean="0">
                <a:solidFill>
                  <a:schemeClr val="bg1"/>
                </a:solidFill>
              </a:rPr>
              <a:t>geography</a:t>
            </a:r>
            <a:endParaRPr lang="zh-CN" altLang="en-US" dirty="0">
              <a:solidFill>
                <a:schemeClr val="bg1"/>
              </a:solidFill>
            </a:endParaRPr>
          </a:p>
        </p:txBody>
      </p:sp>
      <p:sp>
        <p:nvSpPr>
          <p:cNvPr id="9" name="矩形 8"/>
          <p:cNvSpPr/>
          <p:nvPr/>
        </p:nvSpPr>
        <p:spPr>
          <a:xfrm>
            <a:off x="8060598" y="3437626"/>
            <a:ext cx="1300480" cy="368300"/>
          </a:xfrm>
          <a:prstGeom prst="rect">
            <a:avLst/>
          </a:prstGeom>
        </p:spPr>
        <p:txBody>
          <a:bodyPr wrap="none">
            <a:spAutoFit/>
          </a:bodyPr>
          <a:lstStyle/>
          <a:p>
            <a:r>
              <a:rPr lang="en-US" altLang="zh-CN" dirty="0" smtClean="0">
                <a:solidFill>
                  <a:schemeClr val="bg1"/>
                </a:solidFill>
              </a:rPr>
              <a:t>democracy</a:t>
            </a:r>
            <a:endParaRPr lang="zh-CN" altLang="en-US"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sz="1600" dirty="0" smtClean="0">
                <a:latin typeface="微软雅黑" panose="020B0503020204020204" charset="-122"/>
                <a:ea typeface="微软雅黑" panose="020B0503020204020204" charset="-122"/>
              </a:rPr>
              <a:t>希腊半岛地处地中海北沿，其西面和北面是欧洲，南面是非洲，东面是亚洲。向西经直布罗陀海峡与大西洋相连。向东北可通过达达尼尔海峡、马尔马拉海峡和博斯普鲁斯海峡而连接黑海。</a:t>
            </a:r>
            <a:r>
              <a:rPr lang="zh-CN" altLang="en-US" sz="1600" b="1" dirty="0" smtClean="0">
                <a:latin typeface="微软雅黑" panose="020B0503020204020204" charset="-122"/>
                <a:ea typeface="微软雅黑" panose="020B0503020204020204" charset="-122"/>
              </a:rPr>
              <a:t>克里特岛</a:t>
            </a:r>
            <a:r>
              <a:rPr lang="zh-CN" altLang="en-US" sz="1600" dirty="0" smtClean="0">
                <a:latin typeface="微软雅黑" panose="020B0503020204020204" charset="-122"/>
                <a:ea typeface="微软雅黑" panose="020B0503020204020204" charset="-122"/>
              </a:rPr>
              <a:t>又与其隔海相望，在古代用木船，一天即可抵达。在爱琴海上分布着大小岛屿多达五百多个，这些小岛像抛散在海上的航标，给希腊的航海业提供了诸多的方便。尽管古希腊的农业并不发达，但是手工业的旺盛生产力正需要通过海上贸易来取得更大的发展。因此，希腊人的贸易几乎遍及地中海沿岸。</a:t>
            </a:r>
            <a:endParaRPr lang="zh-CN" altLang="en-US" sz="16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991544" y="836712"/>
            <a:ext cx="8136904" cy="5506714"/>
          </a:xfrm>
        </p:spPr>
      </p:pic>
      <p:sp>
        <p:nvSpPr>
          <p:cNvPr id="5" name="TextBox 4"/>
          <p:cNvSpPr txBox="1"/>
          <p:nvPr/>
        </p:nvSpPr>
        <p:spPr>
          <a:xfrm>
            <a:off x="6168007" y="4293096"/>
            <a:ext cx="868680" cy="368300"/>
          </a:xfrm>
          <a:prstGeom prst="rect">
            <a:avLst/>
          </a:prstGeom>
          <a:noFill/>
        </p:spPr>
        <p:txBody>
          <a:bodyPr wrap="none" rtlCol="0">
            <a:spAutoFit/>
          </a:bodyPr>
          <a:lstStyle/>
          <a:p>
            <a:r>
              <a:rPr lang="zh-CN" altLang="en-US" b="1" dirty="0" smtClean="0">
                <a:latin typeface="微软雅黑" panose="020B0503020204020204" charset="-122"/>
                <a:ea typeface="微软雅黑" panose="020B0503020204020204" charset="-122"/>
              </a:rPr>
              <a:t>地中海</a:t>
            </a:r>
            <a:endParaRPr lang="zh-CN" altLang="en-US" b="1" dirty="0">
              <a:latin typeface="微软雅黑" panose="020B0503020204020204" charset="-122"/>
              <a:ea typeface="微软雅黑" panose="020B0503020204020204" charset="-122"/>
            </a:endParaRPr>
          </a:p>
        </p:txBody>
      </p:sp>
      <p:sp>
        <p:nvSpPr>
          <p:cNvPr id="6" name="右箭头 5"/>
          <p:cNvSpPr/>
          <p:nvPr/>
        </p:nvSpPr>
        <p:spPr>
          <a:xfrm rot="16200000">
            <a:off x="6631305" y="2461647"/>
            <a:ext cx="101762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右箭头 6"/>
          <p:cNvSpPr/>
          <p:nvPr/>
        </p:nvSpPr>
        <p:spPr>
          <a:xfrm>
            <a:off x="7680176" y="4225735"/>
            <a:ext cx="101762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右箭头 7"/>
          <p:cNvSpPr/>
          <p:nvPr/>
        </p:nvSpPr>
        <p:spPr>
          <a:xfrm rot="5400000">
            <a:off x="6700075" y="5197951"/>
            <a:ext cx="101762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右箭头 8"/>
          <p:cNvSpPr/>
          <p:nvPr/>
        </p:nvSpPr>
        <p:spPr>
          <a:xfrm rot="10800000">
            <a:off x="4439816" y="4225734"/>
            <a:ext cx="101762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783632" y="4571836"/>
            <a:ext cx="1554480" cy="368300"/>
          </a:xfrm>
          <a:prstGeom prst="rect">
            <a:avLst/>
          </a:prstGeom>
        </p:spPr>
        <p:txBody>
          <a:bodyPr wrap="none">
            <a:spAutoFit/>
          </a:bodyPr>
          <a:lstStyle/>
          <a:p>
            <a:r>
              <a:rPr lang="zh-CN" altLang="en-US" dirty="0" smtClean="0">
                <a:solidFill>
                  <a:schemeClr val="accent6">
                    <a:lumMod val="50000"/>
                  </a:schemeClr>
                </a:solidFill>
                <a:latin typeface="微软雅黑" panose="020B0503020204020204" charset="-122"/>
                <a:ea typeface="微软雅黑" panose="020B0503020204020204" charset="-122"/>
              </a:rPr>
              <a:t>直布罗陀海峡</a:t>
            </a:r>
            <a:endParaRPr lang="zh-CN" altLang="en-US" dirty="0">
              <a:solidFill>
                <a:schemeClr val="accent6">
                  <a:lumMod val="50000"/>
                </a:schemeClr>
              </a:solidFill>
              <a:latin typeface="微软雅黑" panose="020B0503020204020204" charset="-122"/>
              <a:ea typeface="微软雅黑" panose="020B0503020204020204" charset="-122"/>
            </a:endParaRPr>
          </a:p>
        </p:txBody>
      </p:sp>
      <p:sp>
        <p:nvSpPr>
          <p:cNvPr id="11" name="矩形 10"/>
          <p:cNvSpPr/>
          <p:nvPr/>
        </p:nvSpPr>
        <p:spPr>
          <a:xfrm>
            <a:off x="7645856" y="3037821"/>
            <a:ext cx="1783080" cy="368300"/>
          </a:xfrm>
          <a:prstGeom prst="rect">
            <a:avLst/>
          </a:prstGeom>
        </p:spPr>
        <p:txBody>
          <a:bodyPr wrap="none">
            <a:spAutoFit/>
          </a:bodyPr>
          <a:lstStyle/>
          <a:p>
            <a:r>
              <a:rPr lang="zh-CN" altLang="en-US" dirty="0" smtClean="0">
                <a:solidFill>
                  <a:schemeClr val="accent6">
                    <a:lumMod val="50000"/>
                  </a:schemeClr>
                </a:solidFill>
                <a:latin typeface="微软雅黑" panose="020B0503020204020204" charset="-122"/>
                <a:ea typeface="微软雅黑" panose="020B0503020204020204" charset="-122"/>
              </a:rPr>
              <a:t>博斯普鲁斯海峡</a:t>
            </a:r>
            <a:endParaRPr lang="zh-CN" altLang="en-US" dirty="0">
              <a:solidFill>
                <a:schemeClr val="accent6">
                  <a:lumMod val="50000"/>
                </a:schemeClr>
              </a:solidFill>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82242" y="2371537"/>
            <a:ext cx="1720316" cy="2591226"/>
          </a:xfrm>
          <a:prstGeom prst="rect">
            <a:avLst/>
          </a:prstGeom>
        </p:spPr>
      </p:pic>
      <p:sp>
        <p:nvSpPr>
          <p:cNvPr id="13" name="矩形 12"/>
          <p:cNvSpPr/>
          <p:nvPr/>
        </p:nvSpPr>
        <p:spPr>
          <a:xfrm>
            <a:off x="6888088" y="3667150"/>
            <a:ext cx="648072" cy="625946"/>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0182" y="4225734"/>
            <a:ext cx="2069934" cy="263226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1847528" y="1556792"/>
            <a:ext cx="83956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977914" y="0"/>
            <a:ext cx="3900160" cy="6858000"/>
          </a:xfrm>
          <a:prstGeom prst="rect">
            <a:avLst/>
          </a:prstGeom>
        </p:spPr>
      </p:pic>
      <p:sp>
        <p:nvSpPr>
          <p:cNvPr id="3" name="内容占位符 2"/>
          <p:cNvSpPr>
            <a:spLocks noGrp="1"/>
          </p:cNvSpPr>
          <p:nvPr>
            <p:ph idx="1"/>
          </p:nvPr>
        </p:nvSpPr>
        <p:spPr>
          <a:xfrm>
            <a:off x="6744072" y="980728"/>
            <a:ext cx="3746318" cy="676672"/>
          </a:xfrm>
        </p:spPr>
        <p:txBody>
          <a:bodyPr>
            <a:normAutofit/>
          </a:bodyPr>
          <a:lstStyle/>
          <a:p>
            <a:r>
              <a:rPr lang="zh-CN" altLang="en-US" b="1" dirty="0" smtClean="0">
                <a:latin typeface="微软雅黑" panose="020B0503020204020204" charset="-122"/>
                <a:ea typeface="微软雅黑" panose="020B0503020204020204" charset="-122"/>
              </a:rPr>
              <a:t>古希腊文明的阶段</a:t>
            </a:r>
            <a:endParaRPr lang="en-US" altLang="zh-CN" b="1" dirty="0" smtClean="0">
              <a:latin typeface="微软雅黑" panose="020B0503020204020204" charset="-122"/>
              <a:ea typeface="微软雅黑" panose="020B0503020204020204" charset="-122"/>
            </a:endParaRPr>
          </a:p>
        </p:txBody>
      </p:sp>
      <p:sp>
        <p:nvSpPr>
          <p:cNvPr id="4" name="椭圆 3"/>
          <p:cNvSpPr/>
          <p:nvPr/>
        </p:nvSpPr>
        <p:spPr>
          <a:xfrm>
            <a:off x="1676678" y="2348880"/>
            <a:ext cx="1800200" cy="1800200"/>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907364" y="2925814"/>
            <a:ext cx="1325880" cy="645160"/>
          </a:xfrm>
          <a:prstGeom prst="rect">
            <a:avLst/>
          </a:prstGeom>
        </p:spPr>
        <p:txBody>
          <a:bodyPr wrap="none">
            <a:spAutoFit/>
          </a:bodyPr>
          <a:lstStyle/>
          <a:p>
            <a:r>
              <a:rPr lang="zh-CN" altLang="en-US" dirty="0" smtClean="0">
                <a:solidFill>
                  <a:schemeClr val="bg1"/>
                </a:solidFill>
                <a:latin typeface="微软雅黑" panose="020B0503020204020204" charset="-122"/>
                <a:ea typeface="微软雅黑" panose="020B0503020204020204" charset="-122"/>
              </a:rPr>
              <a:t>克里特文明</a:t>
            </a:r>
            <a:endParaRPr lang="en-US" altLang="zh-CN" dirty="0" smtClean="0">
              <a:solidFill>
                <a:schemeClr val="bg1"/>
              </a:solidFill>
              <a:latin typeface="微软雅黑" panose="020B0503020204020204" charset="-122"/>
              <a:ea typeface="微软雅黑" panose="020B0503020204020204" charset="-122"/>
            </a:endParaRPr>
          </a:p>
          <a:p>
            <a:r>
              <a:rPr lang="zh-CN" altLang="en-US" dirty="0" smtClean="0">
                <a:solidFill>
                  <a:schemeClr val="bg1"/>
                </a:solidFill>
                <a:latin typeface="微软雅黑" panose="020B0503020204020204" charset="-122"/>
                <a:ea typeface="微软雅黑" panose="020B0503020204020204" charset="-122"/>
              </a:rPr>
              <a:t>麦锡尼文明</a:t>
            </a:r>
            <a:endParaRPr lang="en-US" altLang="zh-CN" dirty="0" smtClean="0">
              <a:solidFill>
                <a:schemeClr val="bg1"/>
              </a:solidFill>
              <a:latin typeface="微软雅黑" panose="020B0503020204020204" charset="-122"/>
              <a:ea typeface="微软雅黑" panose="020B0503020204020204" charset="-122"/>
            </a:endParaRPr>
          </a:p>
        </p:txBody>
      </p:sp>
      <p:sp>
        <p:nvSpPr>
          <p:cNvPr id="6" name="椭圆 5"/>
          <p:cNvSpPr/>
          <p:nvPr/>
        </p:nvSpPr>
        <p:spPr>
          <a:xfrm>
            <a:off x="3927994" y="2348880"/>
            <a:ext cx="1800200" cy="1800200"/>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274096" y="3064314"/>
            <a:ext cx="1097280" cy="368300"/>
          </a:xfrm>
          <a:prstGeom prst="rect">
            <a:avLst/>
          </a:prstGeom>
        </p:spPr>
        <p:txBody>
          <a:bodyPr wrap="none">
            <a:spAutoFit/>
          </a:bodyPr>
          <a:lstStyle/>
          <a:p>
            <a:r>
              <a:rPr lang="zh-CN" altLang="en-US" dirty="0" smtClean="0">
                <a:solidFill>
                  <a:schemeClr val="bg1"/>
                </a:solidFill>
                <a:latin typeface="微软雅黑" panose="020B0503020204020204" charset="-122"/>
                <a:ea typeface="微软雅黑" panose="020B0503020204020204" charset="-122"/>
              </a:rPr>
              <a:t>希波战争</a:t>
            </a:r>
            <a:endParaRPr lang="en-US" altLang="zh-CN" dirty="0" smtClean="0">
              <a:solidFill>
                <a:schemeClr val="bg1"/>
              </a:solidFill>
              <a:latin typeface="微软雅黑" panose="020B0503020204020204" charset="-122"/>
              <a:ea typeface="微软雅黑" panose="020B0503020204020204" charset="-122"/>
            </a:endParaRPr>
          </a:p>
        </p:txBody>
      </p:sp>
      <p:sp>
        <p:nvSpPr>
          <p:cNvPr id="8" name="椭圆 7"/>
          <p:cNvSpPr/>
          <p:nvPr/>
        </p:nvSpPr>
        <p:spPr>
          <a:xfrm>
            <a:off x="6141174" y="2348880"/>
            <a:ext cx="1800200" cy="1800200"/>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172264" y="3064313"/>
            <a:ext cx="1783080" cy="368300"/>
          </a:xfrm>
          <a:prstGeom prst="rect">
            <a:avLst/>
          </a:prstGeom>
        </p:spPr>
        <p:txBody>
          <a:bodyPr wrap="none">
            <a:spAutoFit/>
          </a:bodyPr>
          <a:lstStyle/>
          <a:p>
            <a:r>
              <a:rPr lang="zh-CN" altLang="en-US" dirty="0" smtClean="0">
                <a:solidFill>
                  <a:schemeClr val="bg1"/>
                </a:solidFill>
                <a:latin typeface="微软雅黑" panose="020B0503020204020204" charset="-122"/>
                <a:ea typeface="微软雅黑" panose="020B0503020204020204" charset="-122"/>
              </a:rPr>
              <a:t>伯罗奔尼撒战争</a:t>
            </a:r>
            <a:endParaRPr lang="en-US" altLang="zh-CN" dirty="0" smtClean="0">
              <a:solidFill>
                <a:schemeClr val="bg1"/>
              </a:solidFill>
              <a:latin typeface="微软雅黑" panose="020B0503020204020204" charset="-122"/>
              <a:ea typeface="微软雅黑" panose="020B0503020204020204" charset="-122"/>
            </a:endParaRPr>
          </a:p>
        </p:txBody>
      </p:sp>
      <p:sp>
        <p:nvSpPr>
          <p:cNvPr id="10" name="椭圆 9"/>
          <p:cNvSpPr/>
          <p:nvPr/>
        </p:nvSpPr>
        <p:spPr>
          <a:xfrm>
            <a:off x="8442940" y="2348880"/>
            <a:ext cx="1800200" cy="1800200"/>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544272" y="3060448"/>
            <a:ext cx="1783080" cy="368300"/>
          </a:xfrm>
          <a:prstGeom prst="rect">
            <a:avLst/>
          </a:prstGeom>
        </p:spPr>
        <p:txBody>
          <a:bodyPr wrap="none">
            <a:spAutoFit/>
          </a:bodyPr>
          <a:lstStyle/>
          <a:p>
            <a:r>
              <a:rPr lang="zh-CN" altLang="en-US" dirty="0" smtClean="0">
                <a:solidFill>
                  <a:schemeClr val="bg1"/>
                </a:solidFill>
                <a:latin typeface="微软雅黑" panose="020B0503020204020204" charset="-122"/>
                <a:ea typeface="微软雅黑" panose="020B0503020204020204" charset="-122"/>
              </a:rPr>
              <a:t>马其顿王国崛起</a:t>
            </a:r>
            <a:endParaRPr lang="zh-CN" altLang="en-US"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24001" y="2735650"/>
            <a:ext cx="3707904" cy="4122350"/>
          </a:xfrm>
          <a:prstGeom prst="rect">
            <a:avLst/>
          </a:prstGeom>
        </p:spPr>
      </p:pic>
      <p:sp>
        <p:nvSpPr>
          <p:cNvPr id="5" name="矩形 4"/>
          <p:cNvSpPr/>
          <p:nvPr/>
        </p:nvSpPr>
        <p:spPr>
          <a:xfrm>
            <a:off x="4446780" y="4725144"/>
            <a:ext cx="2484276" cy="922020"/>
          </a:xfrm>
          <a:prstGeom prst="rect">
            <a:avLst/>
          </a:prstGeom>
        </p:spPr>
        <p:txBody>
          <a:bodyPr wrap="square">
            <a:spAutoFit/>
          </a:bodyPr>
          <a:lstStyle/>
          <a:p>
            <a:pPr>
              <a:lnSpc>
                <a:spcPct val="150000"/>
              </a:lnSpc>
            </a:pPr>
            <a:r>
              <a:rPr lang="zh-CN" altLang="en-US" sz="1200" dirty="0" smtClean="0">
                <a:latin typeface="微软雅黑" panose="020B0503020204020204" charset="-122"/>
                <a:ea typeface="微软雅黑" panose="020B0503020204020204" charset="-122"/>
              </a:rPr>
              <a:t>亚瑟</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伊文思，</a:t>
            </a:r>
            <a:r>
              <a:rPr lang="en-US" altLang="zh-CN" sz="1200" dirty="0" smtClean="0">
                <a:latin typeface="微软雅黑" panose="020B0503020204020204" charset="-122"/>
                <a:ea typeface="微软雅黑" panose="020B0503020204020204" charset="-122"/>
              </a:rPr>
              <a:t>Sir Arthur John Evans</a:t>
            </a:r>
            <a:r>
              <a:rPr lang="zh-CN" altLang="en-US" sz="1200" dirty="0" smtClean="0">
                <a:latin typeface="微软雅黑" panose="020B0503020204020204" charset="-122"/>
                <a:ea typeface="微软雅黑" panose="020B0503020204020204" charset="-122"/>
              </a:rPr>
              <a:t>，</a:t>
            </a:r>
            <a:r>
              <a:rPr lang="en-US" altLang="zh-CN" sz="1200" dirty="0" smtClean="0">
                <a:latin typeface="微软雅黑" panose="020B0503020204020204" charset="-122"/>
                <a:ea typeface="微软雅黑" panose="020B0503020204020204" charset="-122"/>
              </a:rPr>
              <a:t>1851~1941</a:t>
            </a:r>
            <a:r>
              <a:rPr lang="zh-CN" altLang="en-US" sz="1200" dirty="0" smtClean="0">
                <a:latin typeface="微软雅黑" panose="020B0503020204020204" charset="-122"/>
                <a:ea typeface="微软雅黑" panose="020B0503020204020204" charset="-122"/>
              </a:rPr>
              <a:t>，英国考古学家，古希腊克里特文明的发现者。</a:t>
            </a:r>
            <a:endParaRPr lang="zh-CN" altLang="en-US" sz="1200" dirty="0">
              <a:latin typeface="微软雅黑" panose="020B0503020204020204" charset="-122"/>
              <a:ea typeface="微软雅黑" panose="020B0503020204020204" charset="-122"/>
            </a:endParaRPr>
          </a:p>
        </p:txBody>
      </p:sp>
      <p:sp>
        <p:nvSpPr>
          <p:cNvPr id="6" name="椭圆 5"/>
          <p:cNvSpPr/>
          <p:nvPr/>
        </p:nvSpPr>
        <p:spPr>
          <a:xfrm>
            <a:off x="2135560" y="692696"/>
            <a:ext cx="1800200" cy="1800200"/>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366246" y="1269630"/>
            <a:ext cx="1325880" cy="645160"/>
          </a:xfrm>
          <a:prstGeom prst="rect">
            <a:avLst/>
          </a:prstGeom>
        </p:spPr>
        <p:txBody>
          <a:bodyPr wrap="none">
            <a:spAutoFit/>
          </a:bodyPr>
          <a:lstStyle/>
          <a:p>
            <a:r>
              <a:rPr lang="zh-CN" altLang="en-US" dirty="0" smtClean="0">
                <a:solidFill>
                  <a:schemeClr val="bg1"/>
                </a:solidFill>
                <a:latin typeface="微软雅黑" panose="020B0503020204020204" charset="-122"/>
                <a:ea typeface="微软雅黑" panose="020B0503020204020204" charset="-122"/>
              </a:rPr>
              <a:t>克里特文明</a:t>
            </a:r>
            <a:endParaRPr lang="en-US" altLang="zh-CN" dirty="0" smtClean="0">
              <a:solidFill>
                <a:schemeClr val="bg1"/>
              </a:solidFill>
              <a:latin typeface="微软雅黑" panose="020B0503020204020204" charset="-122"/>
              <a:ea typeface="微软雅黑" panose="020B0503020204020204" charset="-122"/>
            </a:endParaRPr>
          </a:p>
          <a:p>
            <a:r>
              <a:rPr lang="zh-CN" altLang="en-US" dirty="0" smtClean="0">
                <a:solidFill>
                  <a:schemeClr val="bg1"/>
                </a:solidFill>
                <a:latin typeface="微软雅黑" panose="020B0503020204020204" charset="-122"/>
                <a:ea typeface="微软雅黑" panose="020B0503020204020204" charset="-122"/>
              </a:rPr>
              <a:t>麦锡尼文明</a:t>
            </a:r>
            <a:endParaRPr lang="en-US" altLang="zh-CN" dirty="0" smtClean="0">
              <a:solidFill>
                <a:schemeClr val="bg1"/>
              </a:solidFill>
              <a:latin typeface="微软雅黑" panose="020B0503020204020204" charset="-122"/>
              <a:ea typeface="微软雅黑" panose="020B0503020204020204" charset="-122"/>
            </a:endParaRPr>
          </a:p>
        </p:txBody>
      </p:sp>
      <p:sp>
        <p:nvSpPr>
          <p:cNvPr id="8" name="TextBox 7"/>
          <p:cNvSpPr txBox="1"/>
          <p:nvPr/>
        </p:nvSpPr>
        <p:spPr>
          <a:xfrm>
            <a:off x="4446780" y="577133"/>
            <a:ext cx="6018180" cy="1706880"/>
          </a:xfrm>
          <a:prstGeom prst="rect">
            <a:avLst/>
          </a:prstGeom>
          <a:noFill/>
        </p:spPr>
        <p:txBody>
          <a:bodyPr wrap="square" rtlCol="0">
            <a:spAutoFit/>
          </a:bodyPr>
          <a:lstStyle/>
          <a:p>
            <a:pPr>
              <a:lnSpc>
                <a:spcPct val="150000"/>
              </a:lnSpc>
            </a:pPr>
            <a:r>
              <a:rPr lang="en-US" altLang="zh-CN" sz="1400" b="1" dirty="0" smtClean="0">
                <a:latin typeface="微软雅黑" panose="020B0503020204020204" charset="-122"/>
                <a:ea typeface="微软雅黑" panose="020B0503020204020204" charset="-122"/>
              </a:rPr>
              <a:t>BC6000</a:t>
            </a:r>
            <a:r>
              <a:rPr lang="zh-CN" altLang="en-US" sz="1400" b="1" dirty="0" smtClean="0">
                <a:latin typeface="微软雅黑" panose="020B0503020204020204" charset="-122"/>
                <a:ea typeface="微软雅黑" panose="020B0503020204020204" charset="-122"/>
              </a:rPr>
              <a:t>年</a:t>
            </a:r>
            <a:r>
              <a:rPr lang="zh-CN" altLang="en-US" sz="1400" dirty="0" smtClean="0">
                <a:latin typeface="微软雅黑" panose="020B0503020204020204" charset="-122"/>
                <a:ea typeface="微软雅黑" panose="020B0503020204020204" charset="-122"/>
              </a:rPr>
              <a:t>，克</a:t>
            </a:r>
            <a:r>
              <a:rPr lang="zh-CN" altLang="en-US" sz="1400" dirty="0" smtClean="0">
                <a:latin typeface="微软雅黑" panose="020B0503020204020204" charset="-122"/>
                <a:ea typeface="微软雅黑" panose="020B0503020204020204" charset="-122"/>
              </a:rPr>
              <a:t>里特开始进入新石器时代，</a:t>
            </a:r>
            <a:endParaRPr lang="en-US" altLang="zh-CN" sz="1400" dirty="0" smtClean="0">
              <a:latin typeface="微软雅黑" panose="020B0503020204020204" charset="-122"/>
              <a:ea typeface="微软雅黑" panose="020B0503020204020204" charset="-122"/>
            </a:endParaRPr>
          </a:p>
          <a:p>
            <a:pPr>
              <a:lnSpc>
                <a:spcPct val="150000"/>
              </a:lnSpc>
            </a:pPr>
            <a:r>
              <a:rPr lang="en-US" altLang="zh-CN" sz="1400" b="1" dirty="0" smtClean="0">
                <a:latin typeface="微软雅黑" panose="020B0503020204020204" charset="-122"/>
                <a:ea typeface="微软雅黑" panose="020B0503020204020204" charset="-122"/>
              </a:rPr>
              <a:t>BC2500</a:t>
            </a:r>
            <a:r>
              <a:rPr lang="zh-CN" altLang="en-US" sz="1400" b="1" dirty="0" smtClean="0">
                <a:latin typeface="微软雅黑" panose="020B0503020204020204" charset="-122"/>
                <a:ea typeface="微软雅黑" panose="020B0503020204020204" charset="-122"/>
              </a:rPr>
              <a:t>年</a:t>
            </a:r>
            <a:r>
              <a:rPr lang="zh-CN" altLang="en-US" sz="1400" dirty="0" smtClean="0">
                <a:latin typeface="微软雅黑" panose="020B0503020204020204" charset="-122"/>
                <a:ea typeface="微软雅黑" panose="020B0503020204020204" charset="-122"/>
              </a:rPr>
              <a:t>，克里特开始进入青铜时代。出现宫殿建筑物（古王宫时期）。</a:t>
            </a:r>
            <a:endParaRPr lang="en-US" altLang="zh-CN" sz="1400" dirty="0" smtClean="0">
              <a:latin typeface="微软雅黑" panose="020B0503020204020204" charset="-122"/>
              <a:ea typeface="微软雅黑" panose="020B0503020204020204" charset="-122"/>
            </a:endParaRPr>
          </a:p>
          <a:p>
            <a:pPr>
              <a:lnSpc>
                <a:spcPct val="150000"/>
              </a:lnSpc>
            </a:pPr>
            <a:r>
              <a:rPr lang="en-US" altLang="zh-CN" sz="1400" b="1" dirty="0" smtClean="0">
                <a:latin typeface="微软雅黑" panose="020B0503020204020204" charset="-122"/>
                <a:ea typeface="微软雅黑" panose="020B0503020204020204" charset="-122"/>
              </a:rPr>
              <a:t>BC2000</a:t>
            </a:r>
            <a:r>
              <a:rPr lang="zh-CN" altLang="en-US" sz="1400" b="1" dirty="0" smtClean="0">
                <a:latin typeface="微软雅黑" panose="020B0503020204020204" charset="-122"/>
                <a:ea typeface="微软雅黑" panose="020B0503020204020204" charset="-122"/>
              </a:rPr>
              <a:t>年</a:t>
            </a:r>
            <a:r>
              <a:rPr lang="zh-CN" altLang="en-US" sz="1400" dirty="0" smtClean="0">
                <a:latin typeface="微软雅黑" panose="020B0503020204020204" charset="-122"/>
                <a:ea typeface="微软雅黑" panose="020B0503020204020204" charset="-122"/>
              </a:rPr>
              <a:t>，克里特进入奴隶制城邦阶级社会（中王宫时期） 。</a:t>
            </a:r>
            <a:endParaRPr lang="en-US" altLang="zh-CN" sz="1400" dirty="0" smtClean="0">
              <a:latin typeface="微软雅黑" panose="020B0503020204020204" charset="-122"/>
              <a:ea typeface="微软雅黑" panose="020B0503020204020204" charset="-122"/>
            </a:endParaRPr>
          </a:p>
          <a:p>
            <a:pPr>
              <a:lnSpc>
                <a:spcPct val="150000"/>
              </a:lnSpc>
            </a:pPr>
            <a:r>
              <a:rPr lang="en-US" altLang="zh-CN" sz="1400" b="1" dirty="0" smtClean="0">
                <a:latin typeface="微软雅黑" panose="020B0503020204020204" charset="-122"/>
                <a:ea typeface="微软雅黑" panose="020B0503020204020204" charset="-122"/>
              </a:rPr>
              <a:t>BC1700</a:t>
            </a:r>
            <a:r>
              <a:rPr lang="zh-CN" altLang="en-US" sz="1400" b="1" dirty="0" smtClean="0">
                <a:latin typeface="微软雅黑" panose="020B0503020204020204" charset="-122"/>
                <a:ea typeface="微软雅黑" panose="020B0503020204020204" charset="-122"/>
              </a:rPr>
              <a:t>年</a:t>
            </a:r>
            <a:r>
              <a:rPr lang="zh-CN" altLang="en-US" sz="1400" dirty="0" smtClean="0">
                <a:latin typeface="微软雅黑" panose="020B0503020204020204" charset="-122"/>
                <a:ea typeface="微软雅黑" panose="020B0503020204020204" charset="-122"/>
              </a:rPr>
              <a:t>，克里特开始进入米诺斯文明全盛期（新王宫时期）。</a:t>
            </a:r>
            <a:endParaRPr lang="en-US" altLang="zh-CN" sz="1400" dirty="0" smtClean="0">
              <a:latin typeface="微软雅黑" panose="020B0503020204020204" charset="-122"/>
              <a:ea typeface="微软雅黑" panose="020B0503020204020204" charset="-122"/>
            </a:endParaRPr>
          </a:p>
          <a:p>
            <a:pPr>
              <a:lnSpc>
                <a:spcPct val="150000"/>
              </a:lnSpc>
            </a:pPr>
            <a:r>
              <a:rPr lang="en-US" altLang="zh-CN" sz="1400" b="1" dirty="0" smtClean="0">
                <a:latin typeface="微软雅黑" panose="020B0503020204020204" charset="-122"/>
                <a:ea typeface="微软雅黑" panose="020B0503020204020204" charset="-122"/>
              </a:rPr>
              <a:t>BC1450</a:t>
            </a:r>
            <a:r>
              <a:rPr lang="zh-CN" altLang="en-US" sz="1400" b="1" dirty="0" smtClean="0">
                <a:latin typeface="微软雅黑" panose="020B0503020204020204" charset="-122"/>
                <a:ea typeface="微软雅黑" panose="020B0503020204020204" charset="-122"/>
              </a:rPr>
              <a:t>年</a:t>
            </a:r>
            <a:r>
              <a:rPr lang="zh-CN" altLang="en-US" sz="1400" dirty="0" smtClean="0">
                <a:latin typeface="微软雅黑" panose="020B0503020204020204" charset="-122"/>
                <a:ea typeface="微软雅黑" panose="020B0503020204020204" charset="-122"/>
              </a:rPr>
              <a:t>，克里特文明的衰落，爱琴文明的中心转移迈锡尼地区。</a:t>
            </a:r>
            <a:endParaRPr lang="en-US" altLang="zh-CN" sz="1400" dirty="0" smtClean="0">
              <a:latin typeface="微软雅黑" panose="020B0503020204020204" charset="-122"/>
              <a:ea typeface="微软雅黑" panose="020B0503020204020204" charset="-122"/>
            </a:endParaRPr>
          </a:p>
        </p:txBody>
      </p:sp>
      <p:sp>
        <p:nvSpPr>
          <p:cNvPr id="10" name="矩形 9"/>
          <p:cNvSpPr/>
          <p:nvPr/>
        </p:nvSpPr>
        <p:spPr>
          <a:xfrm>
            <a:off x="4601708" y="3061548"/>
            <a:ext cx="1554480" cy="368300"/>
          </a:xfrm>
          <a:prstGeom prst="rect">
            <a:avLst/>
          </a:prstGeom>
        </p:spPr>
        <p:txBody>
          <a:bodyPr wrap="none">
            <a:spAutoFit/>
          </a:bodyPr>
          <a:lstStyle/>
          <a:p>
            <a:r>
              <a:rPr lang="en-US" altLang="zh-CN" b="1" dirty="0" smtClean="0">
                <a:solidFill>
                  <a:schemeClr val="accent6">
                    <a:lumMod val="50000"/>
                  </a:schemeClr>
                </a:solidFill>
                <a:latin typeface="微软雅黑" panose="020B0503020204020204" charset="-122"/>
                <a:ea typeface="微软雅黑" panose="020B0503020204020204" charset="-122"/>
              </a:rPr>
              <a:t>《</a:t>
            </a:r>
            <a:r>
              <a:rPr lang="zh-CN" altLang="en-US" b="1" dirty="0" smtClean="0">
                <a:solidFill>
                  <a:schemeClr val="accent6">
                    <a:lumMod val="50000"/>
                  </a:schemeClr>
                </a:solidFill>
                <a:latin typeface="微软雅黑" panose="020B0503020204020204" charset="-122"/>
                <a:ea typeface="微软雅黑" panose="020B0503020204020204" charset="-122"/>
              </a:rPr>
              <a:t>荷马史诗</a:t>
            </a:r>
            <a:r>
              <a:rPr lang="en-US" altLang="zh-CN" b="1" dirty="0" smtClean="0">
                <a:solidFill>
                  <a:schemeClr val="accent6">
                    <a:lumMod val="50000"/>
                  </a:schemeClr>
                </a:solidFill>
                <a:latin typeface="微软雅黑" panose="020B0503020204020204" charset="-122"/>
                <a:ea typeface="微软雅黑" panose="020B0503020204020204" charset="-122"/>
              </a:rPr>
              <a:t>》</a:t>
            </a:r>
            <a:endParaRPr lang="en-US" altLang="zh-CN" b="1" dirty="0" smtClean="0">
              <a:solidFill>
                <a:schemeClr val="accent6">
                  <a:lumMod val="50000"/>
                </a:schemeClr>
              </a:solidFill>
              <a:latin typeface="微软雅黑" panose="020B0503020204020204" charset="-122"/>
              <a:ea typeface="微软雅黑" panose="020B0503020204020204" charset="-122"/>
            </a:endParaRPr>
          </a:p>
        </p:txBody>
      </p:sp>
      <p:sp>
        <p:nvSpPr>
          <p:cNvPr id="11" name="矩形 10"/>
          <p:cNvSpPr/>
          <p:nvPr/>
        </p:nvSpPr>
        <p:spPr>
          <a:xfrm>
            <a:off x="6184162" y="3064911"/>
            <a:ext cx="640080" cy="368300"/>
          </a:xfrm>
          <a:prstGeom prst="rect">
            <a:avLst/>
          </a:prstGeom>
        </p:spPr>
        <p:txBody>
          <a:bodyPr wrap="none">
            <a:spAutoFit/>
          </a:bodyPr>
          <a:lstStyle/>
          <a:p>
            <a:r>
              <a:rPr lang="zh-CN" altLang="en-US" b="1" dirty="0" smtClean="0">
                <a:solidFill>
                  <a:schemeClr val="accent6">
                    <a:lumMod val="50000"/>
                  </a:schemeClr>
                </a:solidFill>
                <a:latin typeface="微软雅黑" panose="020B0503020204020204" charset="-122"/>
                <a:ea typeface="微软雅黑" panose="020B0503020204020204" charset="-122"/>
              </a:rPr>
              <a:t>铁器</a:t>
            </a:r>
            <a:endParaRPr lang="zh-CN" altLang="en-US" b="1" dirty="0">
              <a:solidFill>
                <a:schemeClr val="accent6">
                  <a:lumMod val="50000"/>
                </a:schemeClr>
              </a:solidFill>
              <a:latin typeface="微软雅黑" panose="020B0503020204020204" charset="-122"/>
              <a:ea typeface="微软雅黑" panose="020B0503020204020204" charset="-122"/>
            </a:endParaRPr>
          </a:p>
        </p:txBody>
      </p:sp>
      <p:sp>
        <p:nvSpPr>
          <p:cNvPr id="12" name="矩形 11"/>
          <p:cNvSpPr/>
          <p:nvPr/>
        </p:nvSpPr>
        <p:spPr>
          <a:xfrm>
            <a:off x="7042721" y="3064911"/>
            <a:ext cx="1097280" cy="368300"/>
          </a:xfrm>
          <a:prstGeom prst="rect">
            <a:avLst/>
          </a:prstGeom>
        </p:spPr>
        <p:txBody>
          <a:bodyPr wrap="none">
            <a:spAutoFit/>
          </a:bodyPr>
          <a:lstStyle/>
          <a:p>
            <a:r>
              <a:rPr lang="zh-CN" altLang="en-US" b="1" dirty="0" smtClean="0">
                <a:solidFill>
                  <a:schemeClr val="accent6">
                    <a:lumMod val="50000"/>
                  </a:schemeClr>
                </a:solidFill>
                <a:latin typeface="微软雅黑" panose="020B0503020204020204" charset="-122"/>
                <a:ea typeface="微软雅黑" panose="020B0503020204020204" charset="-122"/>
              </a:rPr>
              <a:t>海上贸易</a:t>
            </a:r>
            <a:endParaRPr lang="zh-CN" altLang="en-US" b="1" dirty="0">
              <a:solidFill>
                <a:schemeClr val="accent6">
                  <a:lumMod val="50000"/>
                </a:schemeClr>
              </a:solidFill>
              <a:latin typeface="微软雅黑" panose="020B0503020204020204" charset="-122"/>
              <a:ea typeface="微软雅黑" panose="020B0503020204020204" charset="-122"/>
            </a:endParaRPr>
          </a:p>
        </p:txBody>
      </p:sp>
      <p:sp>
        <p:nvSpPr>
          <p:cNvPr id="13" name="矩形 12"/>
          <p:cNvSpPr/>
          <p:nvPr/>
        </p:nvSpPr>
        <p:spPr>
          <a:xfrm>
            <a:off x="8427281" y="3056305"/>
            <a:ext cx="1325880" cy="368300"/>
          </a:xfrm>
          <a:prstGeom prst="rect">
            <a:avLst/>
          </a:prstGeom>
        </p:spPr>
        <p:txBody>
          <a:bodyPr wrap="none">
            <a:spAutoFit/>
          </a:bodyPr>
          <a:lstStyle/>
          <a:p>
            <a:r>
              <a:rPr lang="zh-CN" altLang="en-US" b="1" dirty="0" smtClean="0">
                <a:solidFill>
                  <a:schemeClr val="accent6">
                    <a:lumMod val="50000"/>
                  </a:schemeClr>
                </a:solidFill>
                <a:latin typeface="微软雅黑" panose="020B0503020204020204" charset="-122"/>
                <a:ea typeface="微软雅黑" panose="020B0503020204020204" charset="-122"/>
              </a:rPr>
              <a:t>腓尼基字母</a:t>
            </a:r>
            <a:endParaRPr lang="zh-CN" altLang="en-US" b="1" dirty="0">
              <a:solidFill>
                <a:schemeClr val="accent6">
                  <a:lumMod val="50000"/>
                </a:schemeClr>
              </a:solidFill>
              <a:latin typeface="微软雅黑" panose="020B0503020204020204" charset="-122"/>
              <a:ea typeface="微软雅黑" panose="020B0503020204020204" charset="-122"/>
            </a:endParaRPr>
          </a:p>
        </p:txBody>
      </p:sp>
      <p:sp>
        <p:nvSpPr>
          <p:cNvPr id="14" name="矩形 13"/>
          <p:cNvSpPr/>
          <p:nvPr/>
        </p:nvSpPr>
        <p:spPr>
          <a:xfrm>
            <a:off x="4717905" y="3578259"/>
            <a:ext cx="1783080" cy="368300"/>
          </a:xfrm>
          <a:prstGeom prst="rect">
            <a:avLst/>
          </a:prstGeom>
        </p:spPr>
        <p:txBody>
          <a:bodyPr wrap="none">
            <a:spAutoFit/>
          </a:bodyPr>
          <a:lstStyle/>
          <a:p>
            <a:r>
              <a:rPr lang="zh-CN" altLang="en-US" b="1" dirty="0" smtClean="0">
                <a:solidFill>
                  <a:schemeClr val="accent6">
                    <a:lumMod val="50000"/>
                  </a:schemeClr>
                </a:solidFill>
                <a:latin typeface="微软雅黑" panose="020B0503020204020204" charset="-122"/>
                <a:ea typeface="微软雅黑" panose="020B0503020204020204" charset="-122"/>
              </a:rPr>
              <a:t>奥林匹克运动会</a:t>
            </a:r>
            <a:endParaRPr lang="zh-CN" altLang="en-US" b="1" dirty="0">
              <a:solidFill>
                <a:schemeClr val="accent6">
                  <a:lumMod val="50000"/>
                </a:schemeClr>
              </a:solidFill>
              <a:latin typeface="微软雅黑" panose="020B0503020204020204" charset="-122"/>
              <a:ea typeface="微软雅黑" panose="020B0503020204020204" charset="-122"/>
            </a:endParaRPr>
          </a:p>
        </p:txBody>
      </p:sp>
      <p:sp>
        <p:nvSpPr>
          <p:cNvPr id="15" name="矩形 14"/>
          <p:cNvSpPr/>
          <p:nvPr/>
        </p:nvSpPr>
        <p:spPr>
          <a:xfrm>
            <a:off x="7035808" y="3578259"/>
            <a:ext cx="640080" cy="368300"/>
          </a:xfrm>
          <a:prstGeom prst="rect">
            <a:avLst/>
          </a:prstGeom>
        </p:spPr>
        <p:txBody>
          <a:bodyPr wrap="none">
            <a:spAutoFit/>
          </a:bodyPr>
          <a:lstStyle/>
          <a:p>
            <a:r>
              <a:rPr lang="zh-CN" altLang="en-US" b="1" dirty="0" smtClean="0">
                <a:solidFill>
                  <a:schemeClr val="accent6">
                    <a:lumMod val="50000"/>
                  </a:schemeClr>
                </a:solidFill>
                <a:latin typeface="微软雅黑" panose="020B0503020204020204" charset="-122"/>
                <a:ea typeface="微软雅黑" panose="020B0503020204020204" charset="-122"/>
              </a:rPr>
              <a:t>殖民</a:t>
            </a:r>
            <a:endParaRPr lang="zh-CN" altLang="en-US" b="1" dirty="0">
              <a:solidFill>
                <a:schemeClr val="accent6">
                  <a:lumMod val="50000"/>
                </a:schemeClr>
              </a:solidFill>
              <a:latin typeface="微软雅黑" panose="020B0503020204020204" charset="-122"/>
              <a:ea typeface="微软雅黑" panose="020B0503020204020204" charset="-122"/>
            </a:endParaRPr>
          </a:p>
        </p:txBody>
      </p:sp>
      <p:sp>
        <p:nvSpPr>
          <p:cNvPr id="16" name="矩形 15"/>
          <p:cNvSpPr/>
          <p:nvPr/>
        </p:nvSpPr>
        <p:spPr>
          <a:xfrm>
            <a:off x="8427281" y="3573016"/>
            <a:ext cx="1554480" cy="368300"/>
          </a:xfrm>
          <a:prstGeom prst="rect">
            <a:avLst/>
          </a:prstGeom>
        </p:spPr>
        <p:txBody>
          <a:bodyPr wrap="none">
            <a:spAutoFit/>
          </a:bodyPr>
          <a:lstStyle/>
          <a:p>
            <a:r>
              <a:rPr lang="zh-CN" altLang="en-US" b="1" dirty="0" smtClean="0">
                <a:solidFill>
                  <a:schemeClr val="accent6">
                    <a:lumMod val="50000"/>
                  </a:schemeClr>
                </a:solidFill>
                <a:latin typeface="微软雅黑" panose="020B0503020204020204" charset="-122"/>
                <a:ea typeface="微软雅黑" panose="020B0503020204020204" charset="-122"/>
              </a:rPr>
              <a:t>斯巴达和雅典</a:t>
            </a:r>
            <a:endParaRPr lang="zh-CN" altLang="en-US" b="1" dirty="0">
              <a:solidFill>
                <a:schemeClr val="accent6">
                  <a:lumMod val="50000"/>
                </a:schemeClr>
              </a:solidFill>
              <a:latin typeface="微软雅黑" panose="020B0503020204020204" charset="-122"/>
              <a:ea typeface="微软雅黑" panose="020B0503020204020204" charset="-122"/>
            </a:endParaRPr>
          </a:p>
        </p:txBody>
      </p:sp>
      <p:sp>
        <p:nvSpPr>
          <p:cNvPr id="17" name="矩形 16"/>
          <p:cNvSpPr/>
          <p:nvPr/>
        </p:nvSpPr>
        <p:spPr>
          <a:xfrm>
            <a:off x="4447075" y="2852936"/>
            <a:ext cx="5825389" cy="1368152"/>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3744" y="4507291"/>
            <a:ext cx="3268038" cy="185442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392144" y="764704"/>
            <a:ext cx="3572279" cy="6237312"/>
          </a:xfrm>
          <a:prstGeom prst="rect">
            <a:avLst/>
          </a:prstGeom>
        </p:spPr>
      </p:pic>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9456" y="1063772"/>
            <a:ext cx="2584387" cy="6137920"/>
          </a:xfrm>
          <a:prstGeom prst="rect">
            <a:avLst/>
          </a:prstGeom>
        </p:spPr>
      </p:pic>
      <p:sp>
        <p:nvSpPr>
          <p:cNvPr id="4" name="椭圆 3"/>
          <p:cNvSpPr/>
          <p:nvPr/>
        </p:nvSpPr>
        <p:spPr>
          <a:xfrm>
            <a:off x="4988900" y="364014"/>
            <a:ext cx="1800200" cy="1800200"/>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335002" y="1079448"/>
            <a:ext cx="1097280" cy="368300"/>
          </a:xfrm>
          <a:prstGeom prst="rect">
            <a:avLst/>
          </a:prstGeom>
        </p:spPr>
        <p:txBody>
          <a:bodyPr wrap="none">
            <a:spAutoFit/>
          </a:bodyPr>
          <a:lstStyle/>
          <a:p>
            <a:r>
              <a:rPr lang="zh-CN" altLang="en-US" dirty="0" smtClean="0">
                <a:solidFill>
                  <a:schemeClr val="bg1"/>
                </a:solidFill>
                <a:latin typeface="微软雅黑" panose="020B0503020204020204" charset="-122"/>
                <a:ea typeface="微软雅黑" panose="020B0503020204020204" charset="-122"/>
              </a:rPr>
              <a:t>希波战争</a:t>
            </a:r>
            <a:endParaRPr lang="en-US" altLang="zh-CN" dirty="0" smtClean="0">
              <a:solidFill>
                <a:schemeClr val="bg1"/>
              </a:solidFill>
              <a:latin typeface="微软雅黑" panose="020B0503020204020204" charset="-122"/>
              <a:ea typeface="微软雅黑" panose="020B0503020204020204" charset="-122"/>
            </a:endParaRPr>
          </a:p>
        </p:txBody>
      </p:sp>
      <p:sp>
        <p:nvSpPr>
          <p:cNvPr id="6" name="TextBox 5"/>
          <p:cNvSpPr txBox="1"/>
          <p:nvPr/>
        </p:nvSpPr>
        <p:spPr>
          <a:xfrm>
            <a:off x="3935760" y="2564904"/>
            <a:ext cx="4264526" cy="1753235"/>
          </a:xfrm>
          <a:prstGeom prst="rect">
            <a:avLst/>
          </a:prstGeom>
          <a:noFill/>
        </p:spPr>
        <p:txBody>
          <a:bodyPr wrap="square" rtlCol="0">
            <a:spAutoFit/>
          </a:bodyPr>
          <a:lstStyle/>
          <a:p>
            <a:pPr>
              <a:lnSpc>
                <a:spcPct val="150000"/>
              </a:lnSpc>
            </a:pPr>
            <a:r>
              <a:rPr lang="en-US" altLang="zh-CN" sz="1200" b="1" dirty="0" smtClean="0">
                <a:latin typeface="微软雅黑" panose="020B0503020204020204" charset="-122"/>
                <a:ea typeface="微软雅黑" panose="020B0503020204020204" charset="-122"/>
              </a:rPr>
              <a:t>BC499</a:t>
            </a:r>
            <a:r>
              <a:rPr lang="zh-CN" altLang="en-US" sz="1200" b="1" dirty="0" smtClean="0">
                <a:latin typeface="微软雅黑" panose="020B0503020204020204" charset="-122"/>
                <a:ea typeface="微软雅黑" panose="020B0503020204020204" charset="-122"/>
              </a:rPr>
              <a:t>年</a:t>
            </a:r>
            <a:r>
              <a:rPr lang="zh-CN" altLang="en-US" sz="1200" dirty="0" smtClean="0">
                <a:latin typeface="微软雅黑" panose="020B0503020204020204" charset="-122"/>
                <a:ea typeface="微软雅黑" panose="020B0503020204020204" charset="-122"/>
              </a:rPr>
              <a:t>，米利都起义</a:t>
            </a:r>
            <a:endParaRPr lang="en-US" altLang="zh-CN" sz="1200" dirty="0" smtClean="0">
              <a:latin typeface="微软雅黑" panose="020B0503020204020204" charset="-122"/>
              <a:ea typeface="微软雅黑" panose="020B0503020204020204" charset="-122"/>
            </a:endParaRPr>
          </a:p>
          <a:p>
            <a:pPr>
              <a:lnSpc>
                <a:spcPct val="150000"/>
              </a:lnSpc>
            </a:pPr>
            <a:r>
              <a:rPr lang="en-US" altLang="zh-CN" sz="1200" b="1" dirty="0" smtClean="0">
                <a:latin typeface="微软雅黑" panose="020B0503020204020204" charset="-122"/>
                <a:ea typeface="微软雅黑" panose="020B0503020204020204" charset="-122"/>
              </a:rPr>
              <a:t>BC490</a:t>
            </a:r>
            <a:r>
              <a:rPr lang="zh-CN" altLang="en-US" sz="1200" b="1" dirty="0" smtClean="0">
                <a:latin typeface="微软雅黑" panose="020B0503020204020204" charset="-122"/>
                <a:ea typeface="微软雅黑" panose="020B0503020204020204" charset="-122"/>
              </a:rPr>
              <a:t>年</a:t>
            </a:r>
            <a:r>
              <a:rPr lang="zh-CN" altLang="en-US" sz="1200" dirty="0" smtClean="0">
                <a:latin typeface="微软雅黑" panose="020B0503020204020204" charset="-122"/>
                <a:ea typeface="微软雅黑" panose="020B0503020204020204" charset="-122"/>
              </a:rPr>
              <a:t>，第一次波西战争。波斯大军西侵，马拉松战役。希腊人赢得了第一次希波战争的胜利。</a:t>
            </a:r>
            <a:endParaRPr lang="zh-CN" altLang="en-US" sz="1200" dirty="0" smtClean="0">
              <a:latin typeface="微软雅黑" panose="020B0503020204020204" charset="-122"/>
              <a:ea typeface="微软雅黑" panose="020B0503020204020204" charset="-122"/>
            </a:endParaRPr>
          </a:p>
          <a:p>
            <a:pPr>
              <a:lnSpc>
                <a:spcPct val="150000"/>
              </a:lnSpc>
            </a:pPr>
            <a:r>
              <a:rPr lang="en-US" altLang="zh-CN" sz="1200" b="1" dirty="0" smtClean="0">
                <a:latin typeface="微软雅黑" panose="020B0503020204020204" charset="-122"/>
                <a:ea typeface="微软雅黑" panose="020B0503020204020204" charset="-122"/>
              </a:rPr>
              <a:t>BC480</a:t>
            </a:r>
            <a:r>
              <a:rPr lang="zh-CN" altLang="en-US" sz="1200" b="1" dirty="0" smtClean="0">
                <a:latin typeface="微软雅黑" panose="020B0503020204020204" charset="-122"/>
                <a:ea typeface="微软雅黑" panose="020B0503020204020204" charset="-122"/>
              </a:rPr>
              <a:t>年</a:t>
            </a:r>
            <a:r>
              <a:rPr lang="zh-CN" altLang="en-US" sz="1200" dirty="0" smtClean="0">
                <a:latin typeface="微软雅黑" panose="020B0503020204020204" charset="-122"/>
                <a:ea typeface="微软雅黑" panose="020B0503020204020204" charset="-122"/>
              </a:rPr>
              <a:t>，第二次波西战争。波斯国王薛西斯一世率</a:t>
            </a:r>
            <a:r>
              <a:rPr lang="en-US" altLang="zh-CN" sz="1200" dirty="0" smtClean="0">
                <a:latin typeface="微软雅黑" panose="020B0503020204020204" charset="-122"/>
                <a:ea typeface="微软雅黑" panose="020B0503020204020204" charset="-122"/>
              </a:rPr>
              <a:t>50</a:t>
            </a:r>
            <a:r>
              <a:rPr lang="zh-CN" altLang="en-US" sz="1200" dirty="0" smtClean="0">
                <a:latin typeface="微软雅黑" panose="020B0503020204020204" charset="-122"/>
                <a:ea typeface="微软雅黑" panose="020B0503020204020204" charset="-122"/>
              </a:rPr>
              <a:t>万大军再次进攻希腊。希腊各城邦也结成同盟，共御强敌。第二次希波战争以希腊的胜利告终</a:t>
            </a:r>
            <a:endParaRPr lang="zh-CN" altLang="en-US" sz="1200" dirty="0">
              <a:latin typeface="微软雅黑" panose="020B0503020204020204" charset="-122"/>
              <a:ea typeface="微软雅黑" panose="020B0503020204020204" charset="-122"/>
            </a:endParaRPr>
          </a:p>
        </p:txBody>
      </p:sp>
      <p:sp>
        <p:nvSpPr>
          <p:cNvPr id="9" name="椭圆 8"/>
          <p:cNvSpPr/>
          <p:nvPr/>
        </p:nvSpPr>
        <p:spPr>
          <a:xfrm>
            <a:off x="2467455" y="362366"/>
            <a:ext cx="669267" cy="71543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467455" y="491323"/>
            <a:ext cx="640080" cy="368300"/>
          </a:xfrm>
          <a:prstGeom prst="rect">
            <a:avLst/>
          </a:prstGeom>
        </p:spPr>
        <p:txBody>
          <a:bodyPr wrap="none">
            <a:spAutoFit/>
          </a:bodyPr>
          <a:lstStyle/>
          <a:p>
            <a:r>
              <a:rPr lang="zh-CN" altLang="en-US" dirty="0" smtClean="0">
                <a:solidFill>
                  <a:schemeClr val="bg1"/>
                </a:solidFill>
                <a:latin typeface="微软雅黑" panose="020B0503020204020204" charset="-122"/>
                <a:ea typeface="微软雅黑" panose="020B0503020204020204" charset="-122"/>
              </a:rPr>
              <a:t>希腊</a:t>
            </a:r>
            <a:endParaRPr lang="en-US" altLang="zh-CN" dirty="0" smtClean="0">
              <a:solidFill>
                <a:schemeClr val="bg1"/>
              </a:solidFill>
              <a:latin typeface="微软雅黑" panose="020B0503020204020204" charset="-122"/>
              <a:ea typeface="微软雅黑" panose="020B0503020204020204" charset="-122"/>
            </a:endParaRPr>
          </a:p>
        </p:txBody>
      </p:sp>
      <p:sp>
        <p:nvSpPr>
          <p:cNvPr id="11" name="椭圆 10"/>
          <p:cNvSpPr/>
          <p:nvPr/>
        </p:nvSpPr>
        <p:spPr>
          <a:xfrm>
            <a:off x="9086896" y="397331"/>
            <a:ext cx="669267" cy="71543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9086896" y="526288"/>
            <a:ext cx="640080" cy="368300"/>
          </a:xfrm>
          <a:prstGeom prst="rect">
            <a:avLst/>
          </a:prstGeom>
        </p:spPr>
        <p:txBody>
          <a:bodyPr wrap="none">
            <a:spAutoFit/>
          </a:bodyPr>
          <a:lstStyle/>
          <a:p>
            <a:r>
              <a:rPr lang="zh-CN" altLang="en-US" dirty="0" smtClean="0">
                <a:solidFill>
                  <a:schemeClr val="bg1"/>
                </a:solidFill>
                <a:latin typeface="微软雅黑" panose="020B0503020204020204" charset="-122"/>
                <a:ea typeface="微软雅黑" panose="020B0503020204020204" charset="-122"/>
              </a:rPr>
              <a:t>波斯</a:t>
            </a:r>
            <a:endParaRPr lang="en-US" altLang="zh-CN" dirty="0" smtClean="0">
              <a:solidFill>
                <a:schemeClr val="bg1"/>
              </a:solidFill>
              <a:latin typeface="微软雅黑" panose="020B0503020204020204" charset="-122"/>
              <a:ea typeface="微软雅黑" panose="020B0503020204020204" charset="-122"/>
            </a:endParaRPr>
          </a:p>
        </p:txBody>
      </p:sp>
      <p:sp>
        <p:nvSpPr>
          <p:cNvPr id="13" name="矩形 12"/>
          <p:cNvSpPr/>
          <p:nvPr/>
        </p:nvSpPr>
        <p:spPr>
          <a:xfrm>
            <a:off x="5447212" y="326233"/>
            <a:ext cx="875030" cy="768350"/>
          </a:xfrm>
          <a:prstGeom prst="rect">
            <a:avLst/>
          </a:prstGeom>
        </p:spPr>
        <p:txBody>
          <a:bodyPr wrap="none">
            <a:spAutoFit/>
          </a:bodyPr>
          <a:lstStyle/>
          <a:p>
            <a:r>
              <a:rPr lang="en-US" altLang="zh-CN" sz="4400" dirty="0" smtClean="0">
                <a:solidFill>
                  <a:schemeClr val="bg1"/>
                </a:solidFill>
                <a:latin typeface="微软雅黑" panose="020B0503020204020204" charset="-122"/>
                <a:ea typeface="微软雅黑" panose="020B0503020204020204" charset="-122"/>
              </a:rPr>
              <a:t>VS</a:t>
            </a:r>
            <a:endParaRPr lang="en-US" altLang="zh-CN" sz="4400" dirty="0" smtClean="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内容占位符 6"/>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524000" y="0"/>
            <a:ext cx="9144000" cy="6858000"/>
          </a:xfrm>
        </p:spPr>
      </p:pic>
      <p:sp>
        <p:nvSpPr>
          <p:cNvPr id="4" name="椭圆 3"/>
          <p:cNvSpPr/>
          <p:nvPr/>
        </p:nvSpPr>
        <p:spPr>
          <a:xfrm>
            <a:off x="8475634" y="55587"/>
            <a:ext cx="1800200" cy="1800200"/>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506724" y="771020"/>
            <a:ext cx="1783080" cy="368300"/>
          </a:xfrm>
          <a:prstGeom prst="rect">
            <a:avLst/>
          </a:prstGeom>
        </p:spPr>
        <p:txBody>
          <a:bodyPr wrap="none">
            <a:spAutoFit/>
          </a:bodyPr>
          <a:lstStyle/>
          <a:p>
            <a:r>
              <a:rPr lang="zh-CN" altLang="en-US" dirty="0" smtClean="0">
                <a:solidFill>
                  <a:schemeClr val="bg1"/>
                </a:solidFill>
                <a:latin typeface="微软雅黑" panose="020B0503020204020204" charset="-122"/>
                <a:ea typeface="微软雅黑" panose="020B0503020204020204" charset="-122"/>
              </a:rPr>
              <a:t>伯罗奔尼撒战争</a:t>
            </a:r>
            <a:endParaRPr lang="en-US" altLang="zh-CN" dirty="0" smtClean="0">
              <a:solidFill>
                <a:schemeClr val="bg1"/>
              </a:solidFill>
              <a:latin typeface="微软雅黑" panose="020B0503020204020204" charset="-122"/>
              <a:ea typeface="微软雅黑" panose="020B0503020204020204" charset="-122"/>
            </a:endParaRPr>
          </a:p>
        </p:txBody>
      </p:sp>
      <p:sp>
        <p:nvSpPr>
          <p:cNvPr id="6" name="TextBox 5"/>
          <p:cNvSpPr txBox="1"/>
          <p:nvPr/>
        </p:nvSpPr>
        <p:spPr>
          <a:xfrm>
            <a:off x="3791744" y="2204864"/>
            <a:ext cx="6024340" cy="2353310"/>
          </a:xfrm>
          <a:prstGeom prst="rect">
            <a:avLst/>
          </a:prstGeom>
          <a:noFill/>
        </p:spPr>
        <p:txBody>
          <a:bodyPr wrap="square" rtlCol="0">
            <a:spAutoFit/>
          </a:bodyPr>
          <a:lstStyle/>
          <a:p>
            <a:pPr>
              <a:lnSpc>
                <a:spcPct val="150000"/>
              </a:lnSpc>
            </a:pPr>
            <a:r>
              <a:rPr lang="zh-CN" altLang="en-US" sz="1400" dirty="0" smtClean="0">
                <a:solidFill>
                  <a:schemeClr val="bg1"/>
                </a:solidFill>
                <a:latin typeface="微软雅黑" panose="020B0503020204020204" charset="-122"/>
                <a:ea typeface="微软雅黑" panose="020B0503020204020204" charset="-122"/>
              </a:rPr>
              <a:t>希波战争以后，雅典成为希腊的霸主。以斯巴达为首的伯罗奔尼撒同盟不满雅典的霸权，双方爆发多次摩擦。</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en-US" altLang="zh-CN" sz="1400" b="1" dirty="0" smtClean="0">
                <a:solidFill>
                  <a:schemeClr val="bg1"/>
                </a:solidFill>
                <a:latin typeface="微软雅黑" panose="020B0503020204020204" charset="-122"/>
                <a:ea typeface="微软雅黑" panose="020B0503020204020204" charset="-122"/>
              </a:rPr>
              <a:t>BC431</a:t>
            </a:r>
            <a:r>
              <a:rPr lang="zh-CN" altLang="en-US" sz="1400" b="1" dirty="0" smtClean="0">
                <a:solidFill>
                  <a:schemeClr val="bg1"/>
                </a:solidFill>
                <a:latin typeface="微软雅黑" panose="020B0503020204020204" charset="-122"/>
                <a:ea typeface="微软雅黑" panose="020B0503020204020204" charset="-122"/>
              </a:rPr>
              <a:t>年，</a:t>
            </a:r>
            <a:r>
              <a:rPr lang="zh-CN" altLang="en-US" sz="1400" dirty="0" smtClean="0">
                <a:solidFill>
                  <a:schemeClr val="bg1"/>
                </a:solidFill>
                <a:latin typeface="微软雅黑" panose="020B0503020204020204" charset="-122"/>
                <a:ea typeface="微软雅黑" panose="020B0503020204020204" charset="-122"/>
              </a:rPr>
              <a:t>底比斯进攻普拉提，正式引发了伯罗奔尼撒战争。</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en-US" altLang="zh-CN" sz="1400" b="1" dirty="0" smtClean="0">
                <a:solidFill>
                  <a:schemeClr val="bg1"/>
                </a:solidFill>
                <a:latin typeface="微软雅黑" panose="020B0503020204020204" charset="-122"/>
                <a:ea typeface="微软雅黑" panose="020B0503020204020204" charset="-122"/>
              </a:rPr>
              <a:t>BC421</a:t>
            </a:r>
            <a:r>
              <a:rPr lang="zh-CN" altLang="en-US" sz="1400" b="1" dirty="0" smtClean="0">
                <a:solidFill>
                  <a:schemeClr val="bg1"/>
                </a:solidFill>
                <a:latin typeface="微软雅黑" panose="020B0503020204020204" charset="-122"/>
                <a:ea typeface="微软雅黑" panose="020B0503020204020204" charset="-122"/>
              </a:rPr>
              <a:t>年，</a:t>
            </a:r>
            <a:r>
              <a:rPr lang="zh-CN" altLang="en-US" sz="1400" dirty="0" smtClean="0">
                <a:solidFill>
                  <a:schemeClr val="bg1"/>
                </a:solidFill>
                <a:latin typeface="微软雅黑" panose="020B0503020204020204" charset="-122"/>
                <a:ea typeface="微软雅黑" panose="020B0503020204020204" charset="-122"/>
              </a:rPr>
              <a:t>缔结和约。</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en-US" altLang="zh-CN" sz="1400" b="1" dirty="0" smtClean="0">
                <a:solidFill>
                  <a:schemeClr val="bg1"/>
                </a:solidFill>
                <a:latin typeface="微软雅黑" panose="020B0503020204020204" charset="-122"/>
                <a:ea typeface="微软雅黑" panose="020B0503020204020204" charset="-122"/>
              </a:rPr>
              <a:t>BC415</a:t>
            </a:r>
            <a:r>
              <a:rPr lang="zh-CN" altLang="en-US" sz="1400" b="1" dirty="0" smtClean="0">
                <a:solidFill>
                  <a:schemeClr val="bg1"/>
                </a:solidFill>
                <a:latin typeface="微软雅黑" panose="020B0503020204020204" charset="-122"/>
                <a:ea typeface="微软雅黑" panose="020B0503020204020204" charset="-122"/>
              </a:rPr>
              <a:t>年</a:t>
            </a:r>
            <a:r>
              <a:rPr lang="zh-CN" altLang="en-US" sz="1400" dirty="0" smtClean="0">
                <a:solidFill>
                  <a:schemeClr val="bg1"/>
                </a:solidFill>
                <a:latin typeface="微软雅黑" panose="020B0503020204020204" charset="-122"/>
                <a:ea typeface="微软雅黑" panose="020B0503020204020204" charset="-122"/>
              </a:rPr>
              <a:t>，雅典对西西里岛发动大规模远征，结果以惨败告终。</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en-US" altLang="zh-CN" sz="1400" b="1" dirty="0" smtClean="0">
                <a:solidFill>
                  <a:schemeClr val="bg1"/>
                </a:solidFill>
                <a:latin typeface="微软雅黑" panose="020B0503020204020204" charset="-122"/>
                <a:ea typeface="微软雅黑" panose="020B0503020204020204" charset="-122"/>
              </a:rPr>
              <a:t>BC405</a:t>
            </a:r>
            <a:r>
              <a:rPr lang="zh-CN" altLang="en-US" sz="1400" b="1" dirty="0" smtClean="0">
                <a:solidFill>
                  <a:schemeClr val="bg1"/>
                </a:solidFill>
                <a:latin typeface="微软雅黑" panose="020B0503020204020204" charset="-122"/>
                <a:ea typeface="微软雅黑" panose="020B0503020204020204" charset="-122"/>
              </a:rPr>
              <a:t>年，</a:t>
            </a:r>
            <a:r>
              <a:rPr lang="zh-CN" altLang="en-US" sz="1400" dirty="0" smtClean="0">
                <a:solidFill>
                  <a:schemeClr val="bg1"/>
                </a:solidFill>
                <a:latin typeface="微软雅黑" panose="020B0503020204020204" charset="-122"/>
                <a:ea typeface="微软雅黑" panose="020B0503020204020204" charset="-122"/>
              </a:rPr>
              <a:t>雅典海军被全歼。</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en-US" altLang="zh-CN" sz="1400" b="1" dirty="0" smtClean="0">
                <a:solidFill>
                  <a:schemeClr val="bg1"/>
                </a:solidFill>
                <a:latin typeface="微软雅黑" panose="020B0503020204020204" charset="-122"/>
                <a:ea typeface="微软雅黑" panose="020B0503020204020204" charset="-122"/>
              </a:rPr>
              <a:t>BC404</a:t>
            </a:r>
            <a:r>
              <a:rPr lang="zh-CN" altLang="en-US" sz="1400" b="1" dirty="0" smtClean="0">
                <a:solidFill>
                  <a:schemeClr val="bg1"/>
                </a:solidFill>
                <a:latin typeface="微软雅黑" panose="020B0503020204020204" charset="-122"/>
                <a:ea typeface="微软雅黑" panose="020B0503020204020204" charset="-122"/>
              </a:rPr>
              <a:t>年，</a:t>
            </a:r>
            <a:r>
              <a:rPr lang="zh-CN" altLang="en-US" sz="1400" dirty="0" smtClean="0">
                <a:solidFill>
                  <a:schemeClr val="bg1"/>
                </a:solidFill>
                <a:latin typeface="微软雅黑" panose="020B0503020204020204" charset="-122"/>
                <a:ea typeface="微软雅黑" panose="020B0503020204020204" charset="-122"/>
              </a:rPr>
              <a:t>雅典向斯巴达投降，斯巴达成了希腊的新霸主。</a:t>
            </a:r>
            <a:endParaRPr lang="zh-CN" altLang="en-US" sz="1400" dirty="0">
              <a:solidFill>
                <a:schemeClr val="bg1"/>
              </a:solidFill>
              <a:latin typeface="微软雅黑" panose="020B0503020204020204" charset="-122"/>
              <a:ea typeface="微软雅黑" panose="020B0503020204020204" charset="-122"/>
            </a:endParaRPr>
          </a:p>
        </p:txBody>
      </p:sp>
      <p:sp>
        <p:nvSpPr>
          <p:cNvPr id="8" name="椭圆 7"/>
          <p:cNvSpPr/>
          <p:nvPr/>
        </p:nvSpPr>
        <p:spPr>
          <a:xfrm>
            <a:off x="4770518" y="304922"/>
            <a:ext cx="1185721" cy="118572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040212" y="679844"/>
            <a:ext cx="640080" cy="368300"/>
          </a:xfrm>
          <a:prstGeom prst="rect">
            <a:avLst/>
          </a:prstGeom>
        </p:spPr>
        <p:txBody>
          <a:bodyPr wrap="none">
            <a:spAutoFit/>
          </a:bodyPr>
          <a:lstStyle/>
          <a:p>
            <a:r>
              <a:rPr lang="zh-CN" altLang="en-US" dirty="0" smtClean="0">
                <a:solidFill>
                  <a:schemeClr val="bg1"/>
                </a:solidFill>
                <a:latin typeface="微软雅黑" panose="020B0503020204020204" charset="-122"/>
                <a:ea typeface="微软雅黑" panose="020B0503020204020204" charset="-122"/>
              </a:rPr>
              <a:t>雅典</a:t>
            </a:r>
            <a:endParaRPr lang="en-US" altLang="zh-CN" dirty="0" smtClean="0">
              <a:solidFill>
                <a:schemeClr val="bg1"/>
              </a:solidFill>
              <a:latin typeface="微软雅黑" panose="020B0503020204020204" charset="-122"/>
              <a:ea typeface="微软雅黑" panose="020B0503020204020204" charset="-122"/>
            </a:endParaRPr>
          </a:p>
        </p:txBody>
      </p:sp>
      <p:sp>
        <p:nvSpPr>
          <p:cNvPr id="10" name="椭圆 9"/>
          <p:cNvSpPr/>
          <p:nvPr/>
        </p:nvSpPr>
        <p:spPr>
          <a:xfrm>
            <a:off x="7015528" y="304922"/>
            <a:ext cx="1185721" cy="118572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169806" y="683293"/>
            <a:ext cx="868680" cy="368300"/>
          </a:xfrm>
          <a:prstGeom prst="rect">
            <a:avLst/>
          </a:prstGeom>
        </p:spPr>
        <p:txBody>
          <a:bodyPr wrap="none">
            <a:spAutoFit/>
          </a:bodyPr>
          <a:lstStyle/>
          <a:p>
            <a:r>
              <a:rPr lang="zh-CN" altLang="en-US" dirty="0" smtClean="0">
                <a:solidFill>
                  <a:schemeClr val="bg1"/>
                </a:solidFill>
                <a:latin typeface="微软雅黑" panose="020B0503020204020204" charset="-122"/>
                <a:ea typeface="微软雅黑" panose="020B0503020204020204" charset="-122"/>
              </a:rPr>
              <a:t>斯巴达</a:t>
            </a:r>
            <a:endParaRPr lang="en-US" altLang="zh-CN" dirty="0" smtClean="0">
              <a:solidFill>
                <a:schemeClr val="bg1"/>
              </a:solidFill>
              <a:latin typeface="微软雅黑" panose="020B0503020204020204" charset="-122"/>
              <a:ea typeface="微软雅黑" panose="020B0503020204020204" charset="-122"/>
            </a:endParaRPr>
          </a:p>
        </p:txBody>
      </p:sp>
      <p:sp>
        <p:nvSpPr>
          <p:cNvPr id="12" name="矩形 11"/>
          <p:cNvSpPr/>
          <p:nvPr/>
        </p:nvSpPr>
        <p:spPr>
          <a:xfrm>
            <a:off x="6062083" y="499522"/>
            <a:ext cx="812165" cy="706755"/>
          </a:xfrm>
          <a:prstGeom prst="rect">
            <a:avLst/>
          </a:prstGeom>
        </p:spPr>
        <p:txBody>
          <a:bodyPr wrap="none">
            <a:spAutoFit/>
          </a:bodyPr>
          <a:lstStyle/>
          <a:p>
            <a:r>
              <a:rPr lang="en-US" altLang="zh-CN" sz="4000" dirty="0" smtClean="0">
                <a:solidFill>
                  <a:schemeClr val="bg1"/>
                </a:solidFill>
                <a:latin typeface="微软雅黑" panose="020B0503020204020204" charset="-122"/>
                <a:ea typeface="微软雅黑" panose="020B0503020204020204" charset="-122"/>
              </a:rPr>
              <a:t>VS</a:t>
            </a:r>
            <a:endParaRPr lang="en-US" altLang="zh-CN" sz="4000" dirty="0" smtClean="0">
              <a:solidFill>
                <a:schemeClr val="bg1"/>
              </a:solidFill>
              <a:latin typeface="微软雅黑" panose="020B0503020204020204" charset="-122"/>
              <a:ea typeface="微软雅黑" panose="020B0503020204020204" charset="-122"/>
            </a:endParaRPr>
          </a:p>
        </p:txBody>
      </p: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46971" y="2559456"/>
            <a:ext cx="2597417" cy="4410870"/>
          </a:xfrm>
          <a:prstGeom prst="rect">
            <a:avLst/>
          </a:prstGeom>
        </p:spPr>
      </p:pic>
      <p:sp>
        <p:nvSpPr>
          <p:cNvPr id="15" name="TextBox 14"/>
          <p:cNvSpPr txBox="1"/>
          <p:nvPr/>
        </p:nvSpPr>
        <p:spPr>
          <a:xfrm>
            <a:off x="4420864" y="6381328"/>
            <a:ext cx="4101465" cy="275590"/>
          </a:xfrm>
          <a:prstGeom prst="rect">
            <a:avLst/>
          </a:prstGeom>
          <a:noFill/>
        </p:spPr>
        <p:txBody>
          <a:bodyPr wrap="none" rtlCol="0">
            <a:spAutoFit/>
          </a:bodyPr>
          <a:lstStyle/>
          <a:p>
            <a:r>
              <a:rPr lang="zh-CN" altLang="en-US" sz="1200" dirty="0" smtClean="0">
                <a:solidFill>
                  <a:schemeClr val="bg1"/>
                </a:solidFill>
                <a:latin typeface="微软雅黑" panose="020B0503020204020204" charset="-122"/>
                <a:ea typeface="微软雅黑" panose="020B0503020204020204" charset="-122"/>
              </a:rPr>
              <a:t>伯里克利</a:t>
            </a:r>
            <a:r>
              <a:rPr lang="en-US" altLang="zh-CN" sz="1200" dirty="0" smtClean="0">
                <a:solidFill>
                  <a:schemeClr val="bg1"/>
                </a:solidFill>
                <a:latin typeface="微软雅黑" panose="020B0503020204020204" charset="-122"/>
                <a:ea typeface="微软雅黑" panose="020B0503020204020204" charset="-122"/>
              </a:rPr>
              <a:t>   Pericles</a:t>
            </a:r>
            <a:r>
              <a:rPr lang="zh-CN" altLang="en-US" sz="1200" dirty="0" smtClean="0">
                <a:solidFill>
                  <a:schemeClr val="bg1"/>
                </a:solidFill>
                <a:latin typeface="微软雅黑" panose="020B0503020204020204" charset="-122"/>
                <a:ea typeface="微软雅黑" panose="020B0503020204020204" charset="-122"/>
              </a:rPr>
              <a:t>，古希腊奴隶制民主政治的杰出代表者</a:t>
            </a:r>
            <a:r>
              <a:rPr lang="en-US" altLang="zh-CN" sz="1200" dirty="0" smtClean="0">
                <a:solidFill>
                  <a:schemeClr val="bg1"/>
                </a:solidFill>
                <a:latin typeface="微软雅黑" panose="020B0503020204020204" charset="-122"/>
                <a:ea typeface="微软雅黑" panose="020B0503020204020204" charset="-122"/>
              </a:rPr>
              <a:t>.</a:t>
            </a:r>
            <a:endParaRPr lang="zh-CN" altLang="en-US" sz="120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415480" y="699822"/>
            <a:ext cx="3528392" cy="4940785"/>
          </a:xfrm>
        </p:spPr>
      </p:pic>
      <p:sp>
        <p:nvSpPr>
          <p:cNvPr id="7" name="椭圆 6"/>
          <p:cNvSpPr/>
          <p:nvPr/>
        </p:nvSpPr>
        <p:spPr>
          <a:xfrm>
            <a:off x="8393701" y="216132"/>
            <a:ext cx="1800200" cy="1800200"/>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495033" y="927700"/>
            <a:ext cx="1783080" cy="368300"/>
          </a:xfrm>
          <a:prstGeom prst="rect">
            <a:avLst/>
          </a:prstGeom>
        </p:spPr>
        <p:txBody>
          <a:bodyPr wrap="none">
            <a:spAutoFit/>
          </a:bodyPr>
          <a:lstStyle/>
          <a:p>
            <a:r>
              <a:rPr lang="zh-CN" altLang="en-US" dirty="0" smtClean="0">
                <a:solidFill>
                  <a:schemeClr val="bg1"/>
                </a:solidFill>
                <a:latin typeface="微软雅黑" panose="020B0503020204020204" charset="-122"/>
                <a:ea typeface="微软雅黑" panose="020B0503020204020204" charset="-122"/>
              </a:rPr>
              <a:t>马其顿王国崛起</a:t>
            </a:r>
            <a:endParaRPr lang="zh-CN" altLang="en-US" dirty="0">
              <a:solidFill>
                <a:schemeClr val="bg1"/>
              </a:solidFill>
              <a:latin typeface="微软雅黑" panose="020B0503020204020204" charset="-122"/>
              <a:ea typeface="微软雅黑" panose="020B0503020204020204" charset="-122"/>
            </a:endParaRPr>
          </a:p>
        </p:txBody>
      </p:sp>
      <p:sp>
        <p:nvSpPr>
          <p:cNvPr id="9" name="TextBox 8"/>
          <p:cNvSpPr txBox="1"/>
          <p:nvPr/>
        </p:nvSpPr>
        <p:spPr>
          <a:xfrm>
            <a:off x="4943872" y="1988840"/>
            <a:ext cx="5544616" cy="2306955"/>
          </a:xfrm>
          <a:prstGeom prst="rect">
            <a:avLst/>
          </a:prstGeom>
          <a:noFill/>
        </p:spPr>
        <p:txBody>
          <a:bodyPr wrap="square" rtlCol="0">
            <a:spAutoFit/>
          </a:bodyPr>
          <a:lstStyle/>
          <a:p>
            <a:pPr>
              <a:lnSpc>
                <a:spcPct val="150000"/>
              </a:lnSpc>
            </a:pPr>
            <a:r>
              <a:rPr lang="zh-CN" altLang="en-US" sz="1200" dirty="0" smtClean="0">
                <a:latin typeface="微软雅黑" panose="020B0503020204020204" charset="-122"/>
                <a:ea typeface="微软雅黑" panose="020B0503020204020204" charset="-122"/>
              </a:rPr>
              <a:t>公元前</a:t>
            </a:r>
            <a:r>
              <a:rPr lang="en-US" altLang="zh-CN" sz="1200" dirty="0">
                <a:latin typeface="微软雅黑" panose="020B0503020204020204" charset="-122"/>
                <a:ea typeface="微软雅黑" panose="020B0503020204020204" charset="-122"/>
              </a:rPr>
              <a:t>4</a:t>
            </a:r>
            <a:r>
              <a:rPr lang="zh-CN" altLang="en-US" sz="1200" dirty="0">
                <a:latin typeface="微软雅黑" panose="020B0503020204020204" charset="-122"/>
                <a:ea typeface="微软雅黑" panose="020B0503020204020204" charset="-122"/>
              </a:rPr>
              <a:t>世纪起，马其顿逐渐成为希腊北部的重要国家</a:t>
            </a:r>
            <a:r>
              <a:rPr lang="zh-CN" altLang="en-US" sz="1200" dirty="0" smtClean="0">
                <a:latin typeface="微软雅黑" panose="020B0503020204020204" charset="-122"/>
                <a:ea typeface="微软雅黑" panose="020B0503020204020204" charset="-122"/>
              </a:rPr>
              <a:t>。</a:t>
            </a:r>
            <a:endParaRPr lang="en-US" altLang="zh-CN" sz="1200" dirty="0" smtClean="0">
              <a:latin typeface="微软雅黑" panose="020B0503020204020204" charset="-122"/>
              <a:ea typeface="微软雅黑" panose="020B0503020204020204" charset="-122"/>
            </a:endParaRPr>
          </a:p>
          <a:p>
            <a:pPr>
              <a:lnSpc>
                <a:spcPct val="150000"/>
              </a:lnSpc>
            </a:pPr>
            <a:r>
              <a:rPr lang="en-US" altLang="zh-CN" sz="1200" b="1" dirty="0" smtClean="0">
                <a:latin typeface="微软雅黑" panose="020B0503020204020204" charset="-122"/>
                <a:ea typeface="微软雅黑" panose="020B0503020204020204" charset="-122"/>
              </a:rPr>
              <a:t>BC395</a:t>
            </a:r>
            <a:r>
              <a:rPr lang="zh-CN" altLang="en-US" sz="1200" b="1" dirty="0">
                <a:latin typeface="微软雅黑" panose="020B0503020204020204" charset="-122"/>
                <a:ea typeface="微软雅黑" panose="020B0503020204020204" charset="-122"/>
              </a:rPr>
              <a:t>年</a:t>
            </a:r>
            <a:r>
              <a:rPr lang="zh-CN" altLang="en-US" sz="1200" dirty="0">
                <a:latin typeface="微软雅黑" panose="020B0503020204020204" charset="-122"/>
                <a:ea typeface="微软雅黑" panose="020B0503020204020204" charset="-122"/>
              </a:rPr>
              <a:t>，菲利普二世</a:t>
            </a:r>
            <a:r>
              <a:rPr lang="zh-CN" altLang="en-US" sz="1200" dirty="0" smtClean="0">
                <a:latin typeface="微软雅黑" panose="020B0503020204020204" charset="-122"/>
                <a:ea typeface="微软雅黑" panose="020B0503020204020204" charset="-122"/>
              </a:rPr>
              <a:t>即位，马其顿成为军事</a:t>
            </a:r>
            <a:r>
              <a:rPr lang="zh-CN" altLang="en-US" sz="1200" dirty="0">
                <a:latin typeface="微软雅黑" panose="020B0503020204020204" charset="-122"/>
                <a:ea typeface="微软雅黑" panose="020B0503020204020204" charset="-122"/>
              </a:rPr>
              <a:t>强国</a:t>
            </a:r>
            <a:r>
              <a:rPr lang="zh-CN" altLang="en-US" sz="1200" dirty="0" smtClean="0">
                <a:latin typeface="微软雅黑" panose="020B0503020204020204" charset="-122"/>
                <a:ea typeface="微软雅黑" panose="020B0503020204020204" charset="-122"/>
              </a:rPr>
              <a:t>。</a:t>
            </a:r>
            <a:endParaRPr lang="en-US" altLang="zh-CN" sz="1200" dirty="0" smtClean="0">
              <a:latin typeface="微软雅黑" panose="020B0503020204020204" charset="-122"/>
              <a:ea typeface="微软雅黑" panose="020B0503020204020204" charset="-122"/>
            </a:endParaRPr>
          </a:p>
          <a:p>
            <a:pPr>
              <a:lnSpc>
                <a:spcPct val="150000"/>
              </a:lnSpc>
            </a:pPr>
            <a:r>
              <a:rPr lang="en-US" altLang="zh-CN" sz="1200" b="1" dirty="0" smtClean="0">
                <a:latin typeface="微软雅黑" panose="020B0503020204020204" charset="-122"/>
                <a:ea typeface="微软雅黑" panose="020B0503020204020204" charset="-122"/>
              </a:rPr>
              <a:t>BC338</a:t>
            </a:r>
            <a:r>
              <a:rPr lang="zh-CN" altLang="en-US" sz="1200" b="1" dirty="0">
                <a:latin typeface="微软雅黑" panose="020B0503020204020204" charset="-122"/>
                <a:ea typeface="微软雅黑" panose="020B0503020204020204" charset="-122"/>
              </a:rPr>
              <a:t>年</a:t>
            </a:r>
            <a:r>
              <a:rPr lang="zh-CN" altLang="en-US" sz="1200" dirty="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马其顿取得</a:t>
            </a:r>
            <a:r>
              <a:rPr lang="zh-CN" altLang="en-US" sz="1200" dirty="0">
                <a:latin typeface="微软雅黑" panose="020B0503020204020204" charset="-122"/>
                <a:ea typeface="微软雅黑" panose="020B0503020204020204" charset="-122"/>
              </a:rPr>
              <a:t>了对整个希腊的控制权</a:t>
            </a:r>
            <a:r>
              <a:rPr lang="zh-CN" altLang="en-US" sz="1200" dirty="0" smtClean="0">
                <a:latin typeface="微软雅黑" panose="020B0503020204020204" charset="-122"/>
                <a:ea typeface="微软雅黑" panose="020B0503020204020204" charset="-122"/>
              </a:rPr>
              <a:t>。</a:t>
            </a:r>
            <a:endParaRPr lang="en-US" altLang="zh-CN" sz="1200" dirty="0" smtClean="0">
              <a:latin typeface="微软雅黑" panose="020B0503020204020204" charset="-122"/>
              <a:ea typeface="微软雅黑" panose="020B0503020204020204" charset="-122"/>
            </a:endParaRPr>
          </a:p>
          <a:p>
            <a:pPr>
              <a:lnSpc>
                <a:spcPct val="150000"/>
              </a:lnSpc>
            </a:pPr>
            <a:r>
              <a:rPr lang="en-US" altLang="zh-CN" sz="1200" b="1" dirty="0" smtClean="0">
                <a:latin typeface="微软雅黑" panose="020B0503020204020204" charset="-122"/>
                <a:ea typeface="微软雅黑" panose="020B0503020204020204" charset="-122"/>
              </a:rPr>
              <a:t>BC336</a:t>
            </a:r>
            <a:r>
              <a:rPr lang="zh-CN" altLang="en-US" sz="1200" b="1" dirty="0">
                <a:latin typeface="微软雅黑" panose="020B0503020204020204" charset="-122"/>
                <a:ea typeface="微软雅黑" panose="020B0503020204020204" charset="-122"/>
              </a:rPr>
              <a:t>年</a:t>
            </a:r>
            <a:r>
              <a:rPr lang="zh-CN" altLang="en-US" sz="1200" dirty="0" smtClean="0">
                <a:latin typeface="微软雅黑" panose="020B0503020204020204" charset="-122"/>
                <a:ea typeface="微软雅黑" panose="020B0503020204020204" charset="-122"/>
              </a:rPr>
              <a:t>，亚历山大</a:t>
            </a:r>
            <a:r>
              <a:rPr lang="zh-CN" altLang="en-US" sz="1200" dirty="0">
                <a:latin typeface="微软雅黑" panose="020B0503020204020204" charset="-122"/>
                <a:ea typeface="微软雅黑" panose="020B0503020204020204" charset="-122"/>
              </a:rPr>
              <a:t>即位</a:t>
            </a:r>
            <a:r>
              <a:rPr lang="zh-CN" altLang="en-US" sz="1200" dirty="0" smtClean="0">
                <a:latin typeface="微软雅黑" panose="020B0503020204020204" charset="-122"/>
                <a:ea typeface="微软雅黑" panose="020B0503020204020204" charset="-122"/>
              </a:rPr>
              <a:t>。</a:t>
            </a:r>
            <a:endParaRPr lang="en-US" altLang="zh-CN" sz="1200" dirty="0" smtClean="0">
              <a:latin typeface="微软雅黑" panose="020B0503020204020204" charset="-122"/>
              <a:ea typeface="微软雅黑" panose="020B0503020204020204" charset="-122"/>
            </a:endParaRPr>
          </a:p>
          <a:p>
            <a:pPr>
              <a:lnSpc>
                <a:spcPct val="150000"/>
              </a:lnSpc>
            </a:pPr>
            <a:r>
              <a:rPr lang="en-US" altLang="zh-CN" sz="1200" b="1" dirty="0" smtClean="0">
                <a:latin typeface="微软雅黑" panose="020B0503020204020204" charset="-122"/>
                <a:ea typeface="微软雅黑" panose="020B0503020204020204" charset="-122"/>
              </a:rPr>
              <a:t>BC334</a:t>
            </a:r>
            <a:r>
              <a:rPr lang="zh-CN" altLang="en-US" sz="1200" b="1" dirty="0">
                <a:latin typeface="微软雅黑" panose="020B0503020204020204" charset="-122"/>
                <a:ea typeface="微软雅黑" panose="020B0503020204020204" charset="-122"/>
              </a:rPr>
              <a:t>年</a:t>
            </a:r>
            <a:r>
              <a:rPr lang="zh-CN" altLang="en-US" sz="1200" dirty="0">
                <a:latin typeface="微软雅黑" panose="020B0503020204020204" charset="-122"/>
                <a:ea typeface="微软雅黑" panose="020B0503020204020204" charset="-122"/>
              </a:rPr>
              <a:t>，亚历山大率大军渡</a:t>
            </a:r>
            <a:r>
              <a:rPr lang="zh-CN" altLang="en-US" sz="1200" dirty="0" smtClean="0">
                <a:latin typeface="微软雅黑" panose="020B0503020204020204" charset="-122"/>
                <a:ea typeface="微软雅黑" panose="020B0503020204020204" charset="-122"/>
              </a:rPr>
              <a:t>海东征波斯。</a:t>
            </a:r>
            <a:endParaRPr lang="en-US" altLang="zh-CN" sz="1200" dirty="0" smtClean="0">
              <a:latin typeface="微软雅黑" panose="020B0503020204020204" charset="-122"/>
              <a:ea typeface="微软雅黑" panose="020B0503020204020204" charset="-122"/>
            </a:endParaRPr>
          </a:p>
          <a:p>
            <a:pPr>
              <a:lnSpc>
                <a:spcPct val="150000"/>
              </a:lnSpc>
            </a:pPr>
            <a:r>
              <a:rPr lang="en-US" altLang="zh-CN" sz="1200" b="1" dirty="0" smtClean="0">
                <a:latin typeface="微软雅黑" panose="020B0503020204020204" charset="-122"/>
                <a:ea typeface="微软雅黑" panose="020B0503020204020204" charset="-122"/>
              </a:rPr>
              <a:t>BC331</a:t>
            </a:r>
            <a:r>
              <a:rPr lang="zh-CN" altLang="en-US" sz="1200" b="1" dirty="0">
                <a:latin typeface="微软雅黑" panose="020B0503020204020204" charset="-122"/>
                <a:ea typeface="微软雅黑" panose="020B0503020204020204" charset="-122"/>
              </a:rPr>
              <a:t>年</a:t>
            </a:r>
            <a:r>
              <a:rPr lang="zh-CN" altLang="en-US" sz="1200" dirty="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亚历山大攻下</a:t>
            </a:r>
            <a:r>
              <a:rPr lang="zh-CN" altLang="en-US" sz="1200" dirty="0">
                <a:latin typeface="微软雅黑" panose="020B0503020204020204" charset="-122"/>
                <a:ea typeface="微软雅黑" panose="020B0503020204020204" charset="-122"/>
              </a:rPr>
              <a:t>巴比伦，波斯帝国灭亡。亚历山大继续东进，直到印度河流域方才折返</a:t>
            </a:r>
            <a:r>
              <a:rPr lang="zh-CN" altLang="en-US" sz="1200" dirty="0" smtClean="0">
                <a:latin typeface="微软雅黑" panose="020B0503020204020204" charset="-122"/>
                <a:ea typeface="微软雅黑" panose="020B0503020204020204" charset="-122"/>
              </a:rPr>
              <a:t>。</a:t>
            </a:r>
            <a:endParaRPr lang="en-US" altLang="zh-CN" sz="1200" dirty="0" smtClean="0">
              <a:latin typeface="微软雅黑" panose="020B0503020204020204" charset="-122"/>
              <a:ea typeface="微软雅黑" panose="020B0503020204020204" charset="-122"/>
            </a:endParaRPr>
          </a:p>
          <a:p>
            <a:pPr>
              <a:lnSpc>
                <a:spcPct val="150000"/>
              </a:lnSpc>
            </a:pPr>
            <a:r>
              <a:rPr lang="en-US" altLang="zh-CN" sz="1200" b="1" dirty="0" smtClean="0">
                <a:latin typeface="微软雅黑" panose="020B0503020204020204" charset="-122"/>
                <a:ea typeface="微软雅黑" panose="020B0503020204020204" charset="-122"/>
              </a:rPr>
              <a:t>BC323</a:t>
            </a:r>
            <a:r>
              <a:rPr lang="zh-CN" altLang="en-US" sz="1200" b="1" dirty="0">
                <a:latin typeface="微软雅黑" panose="020B0503020204020204" charset="-122"/>
                <a:ea typeface="微软雅黑" panose="020B0503020204020204" charset="-122"/>
              </a:rPr>
              <a:t>年</a:t>
            </a:r>
            <a:r>
              <a:rPr lang="zh-CN" altLang="en-US" sz="1200" dirty="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亚历山大逝世，帝国分裂</a:t>
            </a:r>
            <a:r>
              <a:rPr lang="zh-CN" altLang="en-US" sz="1200" dirty="0">
                <a:latin typeface="微软雅黑" panose="020B0503020204020204" charset="-122"/>
                <a:ea typeface="微软雅黑" panose="020B0503020204020204" charset="-122"/>
              </a:rPr>
              <a:t>，古希腊历史</a:t>
            </a:r>
            <a:r>
              <a:rPr lang="zh-CN" altLang="en-US" sz="1200" dirty="0" smtClean="0">
                <a:latin typeface="微软雅黑" panose="020B0503020204020204" charset="-122"/>
                <a:ea typeface="微软雅黑" panose="020B0503020204020204" charset="-122"/>
              </a:rPr>
              <a:t>结束。</a:t>
            </a:r>
            <a:endParaRPr lang="zh-CN" altLang="en-US" sz="1200" dirty="0">
              <a:latin typeface="微软雅黑" panose="020B0503020204020204" charset="-122"/>
              <a:ea typeface="微软雅黑" panose="020B0503020204020204" charset="-122"/>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9402" y="4167834"/>
            <a:ext cx="4548598" cy="2700730"/>
          </a:xfrm>
          <a:prstGeom prst="rect">
            <a:avLst/>
          </a:prstGeom>
        </p:spPr>
      </p:pic>
      <p:sp>
        <p:nvSpPr>
          <p:cNvPr id="11" name="矩形 10"/>
          <p:cNvSpPr/>
          <p:nvPr/>
        </p:nvSpPr>
        <p:spPr>
          <a:xfrm>
            <a:off x="1703512" y="5661248"/>
            <a:ext cx="4572000" cy="645160"/>
          </a:xfrm>
          <a:prstGeom prst="rect">
            <a:avLst/>
          </a:prstGeom>
        </p:spPr>
        <p:txBody>
          <a:bodyPr>
            <a:spAutoFit/>
          </a:bodyPr>
          <a:lstStyle/>
          <a:p>
            <a:endParaRPr lang="zh-CN" altLang="en-US" sz="1200" dirty="0" smtClean="0">
              <a:latin typeface="微软雅黑" panose="020B0503020204020204" charset="-122"/>
              <a:ea typeface="微软雅黑" panose="020B0503020204020204" charset="-122"/>
            </a:endParaRPr>
          </a:p>
          <a:p>
            <a:r>
              <a:rPr lang="zh-CN" altLang="en-US" sz="1200" dirty="0" smtClean="0">
                <a:latin typeface="微软雅黑" panose="020B0503020204020204" charset="-122"/>
                <a:ea typeface="微软雅黑" panose="020B0503020204020204" charset="-122"/>
              </a:rPr>
              <a:t>亚历山大大帝</a:t>
            </a:r>
            <a:r>
              <a:rPr lang="en-US" altLang="zh-CN" sz="1200" dirty="0">
                <a:latin typeface="微软雅黑" panose="020B0503020204020204" charset="-122"/>
                <a:ea typeface="微软雅黑" panose="020B0503020204020204" charset="-122"/>
              </a:rPr>
              <a:t> </a:t>
            </a:r>
            <a:r>
              <a:rPr lang="en-US" altLang="zh-CN" sz="1200" dirty="0" smtClean="0">
                <a:latin typeface="微软雅黑" panose="020B0503020204020204" charset="-122"/>
                <a:ea typeface="微软雅黑" panose="020B0503020204020204" charset="-122"/>
              </a:rPr>
              <a:t> Alexander the great(</a:t>
            </a:r>
            <a:r>
              <a:rPr lang="zh-CN" altLang="en-US" sz="1200" dirty="0" smtClean="0">
                <a:latin typeface="微软雅黑" panose="020B0503020204020204" charset="-122"/>
                <a:ea typeface="微软雅黑" panose="020B0503020204020204" charset="-122"/>
              </a:rPr>
              <a:t>公元前</a:t>
            </a:r>
            <a:r>
              <a:rPr lang="en-US" altLang="zh-CN" sz="1200" dirty="0" smtClean="0">
                <a:latin typeface="微软雅黑" panose="020B0503020204020204" charset="-122"/>
                <a:ea typeface="微软雅黑" panose="020B0503020204020204" charset="-122"/>
              </a:rPr>
              <a:t>356-</a:t>
            </a:r>
            <a:r>
              <a:rPr lang="zh-CN" altLang="en-US" sz="1200" dirty="0" smtClean="0">
                <a:latin typeface="微软雅黑" panose="020B0503020204020204" charset="-122"/>
                <a:ea typeface="微软雅黑" panose="020B0503020204020204" charset="-122"/>
              </a:rPr>
              <a:t>前</a:t>
            </a:r>
            <a:r>
              <a:rPr lang="en-US" altLang="zh-CN" sz="1200" dirty="0" smtClean="0">
                <a:latin typeface="微软雅黑" panose="020B0503020204020204" charset="-122"/>
                <a:ea typeface="微软雅黑" panose="020B0503020204020204" charset="-122"/>
              </a:rPr>
              <a:t>323</a:t>
            </a:r>
            <a:r>
              <a:rPr lang="zh-CN" altLang="en-US" sz="1200" dirty="0" smtClean="0">
                <a:latin typeface="微软雅黑" panose="020B0503020204020204" charset="-122"/>
                <a:ea typeface="微软雅黑" panose="020B0503020204020204" charset="-122"/>
              </a:rPr>
              <a:t>年</a:t>
            </a:r>
            <a:r>
              <a:rPr lang="en-US" altLang="zh-CN" sz="1200" dirty="0" smtClean="0">
                <a:latin typeface="微软雅黑" panose="020B0503020204020204" charset="-122"/>
                <a:ea typeface="微软雅黑" panose="020B0503020204020204" charset="-122"/>
              </a:rPr>
              <a:t>) </a:t>
            </a:r>
            <a:r>
              <a:rPr lang="zh-CN" altLang="en-US" sz="1200" dirty="0" smtClean="0">
                <a:latin typeface="微软雅黑" panose="020B0503020204020204" charset="-122"/>
                <a:ea typeface="微软雅黑" panose="020B0503020204020204" charset="-122"/>
              </a:rPr>
              <a:t>，</a:t>
            </a:r>
            <a:endParaRPr lang="en-US" altLang="zh-CN" sz="1200" dirty="0" smtClean="0">
              <a:latin typeface="微软雅黑" panose="020B0503020204020204" charset="-122"/>
              <a:ea typeface="微软雅黑" panose="020B0503020204020204" charset="-122"/>
            </a:endParaRPr>
          </a:p>
          <a:p>
            <a:r>
              <a:rPr lang="zh-CN" altLang="en-US" sz="1200" dirty="0" smtClean="0">
                <a:latin typeface="微软雅黑" panose="020B0503020204020204" charset="-122"/>
                <a:ea typeface="微软雅黑" panose="020B0503020204020204" charset="-122"/>
              </a:rPr>
              <a:t>古代马其顿国王，亚历山大帝国皇帝。</a:t>
            </a:r>
            <a:endParaRPr lang="zh-CN" altLang="en-US" sz="12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7"/>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4727848" y="836712"/>
            <a:ext cx="5976937" cy="448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内容占位符 2"/>
          <p:cNvSpPr>
            <a:spLocks noGrp="1"/>
          </p:cNvSpPr>
          <p:nvPr>
            <p:ph idx="1"/>
          </p:nvPr>
        </p:nvSpPr>
        <p:spPr>
          <a:xfrm>
            <a:off x="5879976" y="2060848"/>
            <a:ext cx="3970784" cy="1396752"/>
          </a:xfrm>
        </p:spPr>
        <p:txBody>
          <a:bodyPr>
            <a:normAutofit/>
          </a:bodyPr>
          <a:lstStyle/>
          <a:p>
            <a:r>
              <a:rPr lang="zh-CN" altLang="en-US" dirty="0" smtClean="0">
                <a:latin typeface="微软雅黑" panose="020B0503020204020204" charset="-122"/>
                <a:ea typeface="微软雅黑" panose="020B0503020204020204" charset="-122"/>
              </a:rPr>
              <a:t>审美鉴赏能力</a:t>
            </a:r>
            <a:endParaRPr lang="en-US" altLang="zh-CN" dirty="0" smtClean="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设计</a:t>
            </a:r>
            <a:r>
              <a:rPr lang="zh-CN" altLang="en-US" dirty="0" smtClean="0">
                <a:latin typeface="微软雅黑" panose="020B0503020204020204" charset="-122"/>
                <a:ea typeface="微软雅黑" panose="020B0503020204020204" charset="-122"/>
              </a:rPr>
              <a:t>实践技能</a:t>
            </a:r>
            <a:endParaRPr lang="zh-CN" altLang="en-US" dirty="0">
              <a:latin typeface="微软雅黑" panose="020B0503020204020204" charset="-122"/>
              <a:ea typeface="微软雅黑" panose="020B0503020204020204" charset="-122"/>
            </a:endParaRPr>
          </a:p>
        </p:txBody>
      </p:sp>
      <p:pic>
        <p:nvPicPr>
          <p:cNvPr id="5" name="内容占位符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524000" y="1036638"/>
            <a:ext cx="4392613" cy="5846762"/>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2279576" y="1124744"/>
            <a:ext cx="79928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内容占位符 2"/>
          <p:cNvSpPr>
            <a:spLocks noGrp="1"/>
          </p:cNvSpPr>
          <p:nvPr>
            <p:ph idx="1"/>
          </p:nvPr>
        </p:nvSpPr>
        <p:spPr>
          <a:xfrm>
            <a:off x="1775520" y="1700808"/>
            <a:ext cx="6534548" cy="2448272"/>
          </a:xfrm>
        </p:spPr>
        <p:txBody>
          <a:bodyPr>
            <a:noAutofit/>
          </a:bodyPr>
          <a:lstStyle/>
          <a:p>
            <a:pPr>
              <a:lnSpc>
                <a:spcPct val="150000"/>
              </a:lnSpc>
            </a:pPr>
            <a:r>
              <a:rPr lang="zh-CN" altLang="en-US" sz="1800" dirty="0" smtClean="0">
                <a:latin typeface="微软雅黑" panose="020B0503020204020204" charset="-122"/>
                <a:ea typeface="微软雅黑" panose="020B0503020204020204" charset="-122"/>
              </a:rPr>
              <a:t>古希腊人实行的是以成邦为中心的独立政体群，城邦与城邦之间常有战争，加上海上贸易素来具有一定的掠夺性质，要求有强悍的男子不断的补充军队。各城邦的竞技运动会的目的就是在选拔臂力国人的壮士。在此基础上，后来发展成各个城邦联合的奥林匹克运动会。</a:t>
            </a:r>
            <a:r>
              <a:rPr lang="zh-CN" altLang="en-US" sz="1800" b="1" dirty="0" smtClean="0">
                <a:solidFill>
                  <a:schemeClr val="accent6">
                    <a:lumMod val="50000"/>
                  </a:schemeClr>
                </a:solidFill>
                <a:latin typeface="微软雅黑" panose="020B0503020204020204" charset="-122"/>
                <a:ea typeface="微软雅黑" panose="020B0503020204020204" charset="-122"/>
              </a:rPr>
              <a:t>因而希腊人很早就培育出了自己对人与人体美的审美素质。体魄健美的男子，甚至线条柔美的女性都在被表彰和赞颂的行列。</a:t>
            </a:r>
            <a:endParaRPr lang="zh-CN" altLang="en-US" sz="1800" b="1" dirty="0">
              <a:solidFill>
                <a:schemeClr val="accent6">
                  <a:lumMod val="50000"/>
                </a:schemeClr>
              </a:solidFill>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184231" y="-171400"/>
            <a:ext cx="2630465" cy="6858000"/>
          </a:xfrm>
          <a:prstGeom prst="rect">
            <a:avLst/>
          </a:prstGeom>
        </p:spPr>
      </p:pic>
      <p:sp>
        <p:nvSpPr>
          <p:cNvPr id="5" name="内容占位符 2"/>
          <p:cNvSpPr txBox="1"/>
          <p:nvPr/>
        </p:nvSpPr>
        <p:spPr>
          <a:xfrm>
            <a:off x="1847528" y="476672"/>
            <a:ext cx="3746318" cy="676672"/>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b="1" dirty="0" smtClean="0">
                <a:latin typeface="微软雅黑" panose="020B0503020204020204" charset="-122"/>
                <a:ea typeface="微软雅黑" panose="020B0503020204020204" charset="-122"/>
              </a:rPr>
              <a:t>古希腊文明的成就</a:t>
            </a:r>
            <a:endParaRPr lang="en-US" altLang="zh-CN" b="1" dirty="0">
              <a:latin typeface="微软雅黑" panose="020B0503020204020204" charset="-122"/>
              <a:ea typeface="微软雅黑" panose="020B0503020204020204" charset="-122"/>
            </a:endParaRPr>
          </a:p>
        </p:txBody>
      </p:sp>
      <p:sp>
        <p:nvSpPr>
          <p:cNvPr id="6" name="TextBox 5"/>
          <p:cNvSpPr txBox="1"/>
          <p:nvPr/>
        </p:nvSpPr>
        <p:spPr>
          <a:xfrm>
            <a:off x="6744072" y="5805264"/>
            <a:ext cx="1734820" cy="645160"/>
          </a:xfrm>
          <a:prstGeom prst="rect">
            <a:avLst/>
          </a:prstGeom>
          <a:noFill/>
        </p:spPr>
        <p:txBody>
          <a:bodyPr wrap="none" rtlCol="0">
            <a:spAutoFit/>
          </a:bodyPr>
          <a:lstStyle/>
          <a:p>
            <a:r>
              <a:rPr lang="zh-CN" altLang="en-US" sz="1200" dirty="0" smtClean="0">
                <a:latin typeface="微软雅黑" panose="020B0503020204020204" charset="-122"/>
                <a:ea typeface="微软雅黑" panose="020B0503020204020204" charset="-122"/>
              </a:rPr>
              <a:t>里亚切青铜武士雕像    </a:t>
            </a:r>
            <a:endParaRPr lang="en-US" altLang="zh-CN" sz="1200" dirty="0" smtClean="0">
              <a:latin typeface="微软雅黑" panose="020B0503020204020204" charset="-122"/>
              <a:ea typeface="微软雅黑" panose="020B0503020204020204" charset="-122"/>
            </a:endParaRPr>
          </a:p>
          <a:p>
            <a:r>
              <a:rPr lang="en-US" altLang="zh-CN" sz="1200" dirty="0" smtClean="0">
                <a:latin typeface="微软雅黑" panose="020B0503020204020204" charset="-122"/>
                <a:ea typeface="微软雅黑" panose="020B0503020204020204" charset="-122"/>
              </a:rPr>
              <a:t>BC506</a:t>
            </a:r>
            <a:endParaRPr lang="en-US" altLang="zh-CN" sz="1200" dirty="0" smtClean="0">
              <a:latin typeface="微软雅黑" panose="020B0503020204020204" charset="-122"/>
              <a:ea typeface="微软雅黑" panose="020B0503020204020204" charset="-122"/>
            </a:endParaRPr>
          </a:p>
          <a:p>
            <a:r>
              <a:rPr lang="zh-CN" altLang="en-US" sz="1200" dirty="0" smtClean="0">
                <a:latin typeface="微软雅黑" panose="020B0503020204020204" charset="-122"/>
                <a:ea typeface="微软雅黑" panose="020B0503020204020204" charset="-122"/>
              </a:rPr>
              <a:t>毕达格拉斯</a:t>
            </a:r>
            <a:endParaRPr lang="zh-CN" altLang="en-US" sz="12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91544" y="1412776"/>
            <a:ext cx="8229600" cy="2232248"/>
          </a:xfrm>
        </p:spPr>
        <p:txBody>
          <a:bodyPr>
            <a:noAutofit/>
          </a:bodyPr>
          <a:lstStyle/>
          <a:p>
            <a:pPr>
              <a:lnSpc>
                <a:spcPct val="150000"/>
              </a:lnSpc>
            </a:pPr>
            <a:r>
              <a:rPr lang="zh-CN" altLang="en-US" sz="1600" dirty="0" smtClean="0">
                <a:latin typeface="微软雅黑" panose="020B0503020204020204" charset="-122"/>
                <a:ea typeface="微软雅黑" panose="020B0503020204020204" charset="-122"/>
              </a:rPr>
              <a:t>古希腊人为了城邦的独立于安全，他们选择了“公民大会”为全国的最高权力机构。</a:t>
            </a:r>
            <a:r>
              <a:rPr lang="zh-CN" altLang="en-US" sz="1600" b="1" dirty="0" smtClean="0">
                <a:latin typeface="微软雅黑" panose="020B0503020204020204" charset="-122"/>
                <a:ea typeface="微软雅黑" panose="020B0503020204020204" charset="-122"/>
              </a:rPr>
              <a:t>自由民</a:t>
            </a:r>
            <a:r>
              <a:rPr lang="zh-CN" altLang="en-US" sz="1600" dirty="0" smtClean="0">
                <a:latin typeface="微软雅黑" panose="020B0503020204020204" charset="-122"/>
                <a:ea typeface="微软雅黑" panose="020B0503020204020204" charset="-122"/>
              </a:rPr>
              <a:t>即是公民大会的当然代表。所谓自由民，虽然拥有一定数量的奴隶，但是仍然直接参加劳动，政治裁决是他们的业余活动。在公民大会上自由民听取</a:t>
            </a:r>
            <a:r>
              <a:rPr lang="zh-CN" altLang="en-US" sz="1600" b="1" dirty="0" smtClean="0">
                <a:latin typeface="微软雅黑" panose="020B0503020204020204" charset="-122"/>
                <a:ea typeface="微软雅黑" panose="020B0503020204020204" charset="-122"/>
              </a:rPr>
              <a:t>执政</a:t>
            </a:r>
            <a:r>
              <a:rPr lang="zh-CN" altLang="en-US" sz="1600" dirty="0" smtClean="0">
                <a:latin typeface="微软雅黑" panose="020B0503020204020204" charset="-122"/>
                <a:ea typeface="微软雅黑" panose="020B0503020204020204" charset="-122"/>
              </a:rPr>
              <a:t>的或者是非执政的政治家的演说与辩论，决定选举或者罢免官员，发布祭祀，制裁危害公众利益的人员等等。这种开放性的政治生活，使一部分智者有更多的条件施展自己的才能，因而使希腊的叙述探究与年俱增。</a:t>
            </a:r>
            <a:endParaRPr lang="en-US" altLang="zh-CN" sz="1600" dirty="0" smtClean="0">
              <a:latin typeface="微软雅黑" panose="020B0503020204020204" charset="-122"/>
              <a:ea typeface="微软雅黑" panose="020B0503020204020204" charset="-122"/>
            </a:endParaRPr>
          </a:p>
          <a:p>
            <a:pPr>
              <a:lnSpc>
                <a:spcPct val="150000"/>
              </a:lnSpc>
            </a:pPr>
            <a:r>
              <a:rPr lang="zh-CN" altLang="en-US" sz="2000" b="1" dirty="0" smtClean="0">
                <a:solidFill>
                  <a:schemeClr val="accent6">
                    <a:lumMod val="50000"/>
                  </a:schemeClr>
                </a:solidFill>
                <a:latin typeface="微软雅黑" panose="020B0503020204020204" charset="-122"/>
                <a:ea typeface="微软雅黑" panose="020B0503020204020204" charset="-122"/>
              </a:rPr>
              <a:t>哲学、伦理学、修辞学、逻辑学、物理学、天文学、生物学、数学</a:t>
            </a:r>
            <a:endParaRPr lang="zh-CN" altLang="en-US" sz="2000" b="1" dirty="0">
              <a:solidFill>
                <a:schemeClr val="accent6">
                  <a:lumMod val="50000"/>
                </a:schemeClr>
              </a:solidFill>
              <a:latin typeface="微软雅黑" panose="020B0503020204020204" charset="-122"/>
              <a:ea typeface="微软雅黑" panose="020B050302020402020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524000" y="7369"/>
            <a:ext cx="9144000" cy="6858000"/>
          </a:xfrm>
          <a:prstGeom prst="rect">
            <a:avLst/>
          </a:prstGeom>
        </p:spPr>
      </p:pic>
      <p:sp>
        <p:nvSpPr>
          <p:cNvPr id="3" name="内容占位符 2"/>
          <p:cNvSpPr>
            <a:spLocks noGrp="1"/>
          </p:cNvSpPr>
          <p:nvPr>
            <p:ph idx="1"/>
          </p:nvPr>
        </p:nvSpPr>
        <p:spPr>
          <a:xfrm>
            <a:off x="1524000" y="1412776"/>
            <a:ext cx="6552728" cy="3816424"/>
          </a:xfrm>
        </p:spPr>
        <p:txBody>
          <a:bodyPr>
            <a:normAutofit fontScale="52500" lnSpcReduction="20000"/>
          </a:bodyPr>
          <a:lstStyle/>
          <a:p>
            <a:pPr algn="ctr">
              <a:lnSpc>
                <a:spcPct val="150000"/>
              </a:lnSpc>
            </a:pPr>
            <a:r>
              <a:rPr lang="zh-CN" altLang="en-US" sz="2400" dirty="0" smtClean="0">
                <a:solidFill>
                  <a:schemeClr val="bg1"/>
                </a:solidFill>
                <a:latin typeface="微软雅黑" panose="020B0503020204020204" charset="-122"/>
                <a:ea typeface="微软雅黑" panose="020B0503020204020204" charset="-122"/>
              </a:rPr>
              <a:t>一切事物从哪来？</a:t>
            </a:r>
            <a:endParaRPr lang="en-US" altLang="zh-CN" sz="2400" dirty="0" smtClean="0">
              <a:solidFill>
                <a:schemeClr val="bg1"/>
              </a:solidFill>
              <a:latin typeface="微软雅黑" panose="020B0503020204020204" charset="-122"/>
              <a:ea typeface="微软雅黑" panose="020B0503020204020204" charset="-122"/>
            </a:endParaRPr>
          </a:p>
          <a:p>
            <a:pPr algn="ctr">
              <a:lnSpc>
                <a:spcPct val="150000"/>
              </a:lnSpc>
            </a:pPr>
            <a:r>
              <a:rPr lang="en-US" altLang="zh-CN" sz="3300" b="1" dirty="0" smtClean="0">
                <a:solidFill>
                  <a:schemeClr val="bg1"/>
                </a:solidFill>
                <a:latin typeface="微软雅黑" panose="020B0503020204020204" charset="-122"/>
                <a:ea typeface="微软雅黑" panose="020B0503020204020204" charset="-122"/>
              </a:rPr>
              <a:t>where</a:t>
            </a:r>
            <a:endParaRPr lang="zh-CN" altLang="en-US" sz="3300" b="1" dirty="0" smtClean="0">
              <a:solidFill>
                <a:schemeClr val="bg1"/>
              </a:solidFill>
              <a:latin typeface="微软雅黑" panose="020B0503020204020204" charset="-122"/>
              <a:ea typeface="微软雅黑" panose="020B0503020204020204" charset="-122"/>
            </a:endParaRPr>
          </a:p>
          <a:p>
            <a:pPr algn="ctr">
              <a:lnSpc>
                <a:spcPct val="150000"/>
              </a:lnSpc>
            </a:pPr>
            <a:r>
              <a:rPr lang="zh-CN" altLang="en-US" sz="2400" dirty="0" smtClean="0">
                <a:solidFill>
                  <a:schemeClr val="bg1"/>
                </a:solidFill>
                <a:latin typeface="微软雅黑" panose="020B0503020204020204" charset="-122"/>
                <a:ea typeface="微软雅黑" panose="020B0503020204020204" charset="-122"/>
              </a:rPr>
              <a:t>它到底是由什么制造的？</a:t>
            </a:r>
            <a:endParaRPr lang="en-US" altLang="zh-CN" sz="2400" dirty="0" smtClean="0">
              <a:solidFill>
                <a:schemeClr val="bg1"/>
              </a:solidFill>
              <a:latin typeface="微软雅黑" panose="020B0503020204020204" charset="-122"/>
              <a:ea typeface="微软雅黑" panose="020B0503020204020204" charset="-122"/>
            </a:endParaRPr>
          </a:p>
          <a:p>
            <a:pPr algn="ctr">
              <a:lnSpc>
                <a:spcPct val="150000"/>
              </a:lnSpc>
            </a:pPr>
            <a:r>
              <a:rPr lang="en-US" altLang="zh-CN" sz="3600" b="1" dirty="0" smtClean="0">
                <a:solidFill>
                  <a:schemeClr val="bg1"/>
                </a:solidFill>
                <a:latin typeface="微软雅黑" panose="020B0503020204020204" charset="-122"/>
                <a:ea typeface="微软雅黑" panose="020B0503020204020204" charset="-122"/>
              </a:rPr>
              <a:t>what</a:t>
            </a:r>
            <a:endParaRPr lang="zh-CN" altLang="en-US" sz="3600" b="1" dirty="0" smtClean="0">
              <a:solidFill>
                <a:schemeClr val="bg1"/>
              </a:solidFill>
              <a:latin typeface="微软雅黑" panose="020B0503020204020204" charset="-122"/>
              <a:ea typeface="微软雅黑" panose="020B0503020204020204" charset="-122"/>
            </a:endParaRPr>
          </a:p>
          <a:p>
            <a:pPr algn="ctr">
              <a:lnSpc>
                <a:spcPct val="150000"/>
              </a:lnSpc>
            </a:pPr>
            <a:r>
              <a:rPr lang="zh-CN" altLang="en-US" sz="2400" dirty="0" smtClean="0">
                <a:solidFill>
                  <a:schemeClr val="bg1"/>
                </a:solidFill>
                <a:latin typeface="微软雅黑" panose="020B0503020204020204" charset="-122"/>
                <a:ea typeface="微软雅黑" panose="020B0503020204020204" charset="-122"/>
              </a:rPr>
              <a:t>我们如何解释大量事物组成的本质？</a:t>
            </a:r>
            <a:endParaRPr lang="en-US" altLang="zh-CN" sz="2400" dirty="0" smtClean="0">
              <a:solidFill>
                <a:schemeClr val="bg1"/>
              </a:solidFill>
              <a:latin typeface="微软雅黑" panose="020B0503020204020204" charset="-122"/>
              <a:ea typeface="微软雅黑" panose="020B0503020204020204" charset="-122"/>
            </a:endParaRPr>
          </a:p>
          <a:p>
            <a:pPr algn="ctr">
              <a:lnSpc>
                <a:spcPct val="150000"/>
              </a:lnSpc>
            </a:pPr>
            <a:r>
              <a:rPr lang="en-US" altLang="zh-CN" sz="4000" b="1" dirty="0" smtClean="0">
                <a:solidFill>
                  <a:schemeClr val="bg1"/>
                </a:solidFill>
                <a:latin typeface="微软雅黑" panose="020B0503020204020204" charset="-122"/>
                <a:ea typeface="微软雅黑" panose="020B0503020204020204" charset="-122"/>
              </a:rPr>
              <a:t>nature</a:t>
            </a:r>
            <a:endParaRPr lang="zh-CN" altLang="en-US" sz="4000" b="1" dirty="0" smtClean="0">
              <a:solidFill>
                <a:schemeClr val="bg1"/>
              </a:solidFill>
              <a:latin typeface="微软雅黑" panose="020B0503020204020204" charset="-122"/>
              <a:ea typeface="微软雅黑" panose="020B0503020204020204" charset="-122"/>
            </a:endParaRPr>
          </a:p>
          <a:p>
            <a:pPr algn="ctr">
              <a:lnSpc>
                <a:spcPct val="150000"/>
              </a:lnSpc>
            </a:pPr>
            <a:r>
              <a:rPr lang="zh-CN" altLang="en-US" sz="2400" dirty="0" smtClean="0">
                <a:solidFill>
                  <a:schemeClr val="bg1"/>
                </a:solidFill>
                <a:latin typeface="微软雅黑" panose="020B0503020204020204" charset="-122"/>
                <a:ea typeface="微软雅黑" panose="020B0503020204020204" charset="-122"/>
              </a:rPr>
              <a:t>为什么我们能用单一数学来描述它们？</a:t>
            </a:r>
            <a:endParaRPr lang="en-US" altLang="zh-CN" sz="2400" dirty="0" smtClean="0">
              <a:solidFill>
                <a:schemeClr val="bg1"/>
              </a:solidFill>
              <a:latin typeface="微软雅黑" panose="020B0503020204020204" charset="-122"/>
              <a:ea typeface="微软雅黑" panose="020B0503020204020204" charset="-122"/>
            </a:endParaRPr>
          </a:p>
          <a:p>
            <a:pPr algn="ctr">
              <a:lnSpc>
                <a:spcPct val="150000"/>
              </a:lnSpc>
            </a:pPr>
            <a:r>
              <a:rPr lang="en-US" altLang="zh-CN" sz="4000" b="1" dirty="0" smtClean="0">
                <a:solidFill>
                  <a:schemeClr val="bg1"/>
                </a:solidFill>
                <a:latin typeface="微软雅黑" panose="020B0503020204020204" charset="-122"/>
                <a:ea typeface="微软雅黑" panose="020B0503020204020204" charset="-122"/>
              </a:rPr>
              <a:t>law</a:t>
            </a:r>
            <a:endParaRPr lang="zh-CN" altLang="en-US" sz="4000" b="1"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783002" y="836712"/>
            <a:ext cx="2928428" cy="3496630"/>
          </a:xfrm>
          <a:prstGeom prst="rect">
            <a:avLst/>
          </a:prstGeom>
        </p:spPr>
      </p:pic>
      <p:sp>
        <p:nvSpPr>
          <p:cNvPr id="3" name="内容占位符 2"/>
          <p:cNvSpPr>
            <a:spLocks noGrp="1"/>
          </p:cNvSpPr>
          <p:nvPr>
            <p:ph idx="1"/>
          </p:nvPr>
        </p:nvSpPr>
        <p:spPr>
          <a:xfrm>
            <a:off x="1631504" y="4437112"/>
            <a:ext cx="3384376" cy="388640"/>
          </a:xfrm>
        </p:spPr>
        <p:txBody>
          <a:bodyPr>
            <a:noAutofit/>
          </a:bodyPr>
          <a:lstStyle/>
          <a:p>
            <a:r>
              <a:rPr lang="zh-CN" altLang="en-US" sz="1200" dirty="0" smtClean="0">
                <a:latin typeface="微软雅黑" panose="020B0503020204020204" charset="-122"/>
                <a:ea typeface="微软雅黑" panose="020B0503020204020204" charset="-122"/>
              </a:rPr>
              <a:t>毕达哥拉斯</a:t>
            </a:r>
            <a:endParaRPr lang="en-US" altLang="zh-CN" sz="1200" dirty="0" smtClean="0">
              <a:latin typeface="微软雅黑" panose="020B0503020204020204" charset="-122"/>
              <a:ea typeface="微软雅黑" panose="020B0503020204020204" charset="-122"/>
            </a:endParaRPr>
          </a:p>
          <a:p>
            <a:r>
              <a:rPr lang="en-US" altLang="zh-CN" sz="1200" dirty="0" smtClean="0">
                <a:latin typeface="微软雅黑" panose="020B0503020204020204" charset="-122"/>
                <a:ea typeface="微软雅黑" panose="020B0503020204020204" charset="-122"/>
              </a:rPr>
              <a:t>Pythagoras</a:t>
            </a:r>
            <a:endParaRPr lang="en-US" altLang="zh-CN" sz="1200" dirty="0" smtClean="0">
              <a:latin typeface="微软雅黑" panose="020B0503020204020204" charset="-122"/>
              <a:ea typeface="微软雅黑" panose="020B0503020204020204" charset="-122"/>
            </a:endParaRPr>
          </a:p>
          <a:p>
            <a:r>
              <a:rPr lang="zh-CN" altLang="en-US" sz="1200" dirty="0" smtClean="0">
                <a:latin typeface="微软雅黑" panose="020B0503020204020204" charset="-122"/>
                <a:ea typeface="微软雅黑" panose="020B0503020204020204" charset="-122"/>
              </a:rPr>
              <a:t>约</a:t>
            </a:r>
            <a:r>
              <a:rPr lang="en-US" altLang="zh-CN" sz="1200" dirty="0" smtClean="0">
                <a:latin typeface="微软雅黑" panose="020B0503020204020204" charset="-122"/>
                <a:ea typeface="微软雅黑" panose="020B0503020204020204" charset="-122"/>
              </a:rPr>
              <a:t>BC580</a:t>
            </a:r>
            <a:r>
              <a:rPr lang="zh-CN" altLang="en-US" sz="1200" dirty="0" smtClean="0">
                <a:latin typeface="微软雅黑" panose="020B0503020204020204" charset="-122"/>
                <a:ea typeface="微软雅黑" panose="020B0503020204020204" charset="-122"/>
              </a:rPr>
              <a:t>年</a:t>
            </a:r>
            <a:r>
              <a:rPr lang="en-US" altLang="zh-CN" sz="1200" dirty="0" smtClean="0">
                <a:latin typeface="微软雅黑" panose="020B0503020204020204" charset="-122"/>
                <a:ea typeface="微软雅黑" panose="020B0503020204020204" charset="-122"/>
              </a:rPr>
              <a:t>—BC500</a:t>
            </a:r>
            <a:endParaRPr lang="en-US" altLang="zh-CN" sz="1200" dirty="0" smtClean="0">
              <a:latin typeface="微软雅黑" panose="020B0503020204020204" charset="-122"/>
              <a:ea typeface="微软雅黑" panose="020B0503020204020204" charset="-122"/>
            </a:endParaRPr>
          </a:p>
          <a:p>
            <a:r>
              <a:rPr lang="zh-CN" altLang="en-US" sz="1200" dirty="0" smtClean="0">
                <a:latin typeface="微软雅黑" panose="020B0503020204020204" charset="-122"/>
                <a:ea typeface="微软雅黑" panose="020B0503020204020204" charset="-122"/>
              </a:rPr>
              <a:t>古希腊数学家、哲学家。</a:t>
            </a:r>
            <a:endParaRPr lang="zh-CN" altLang="en-US" sz="1200" dirty="0">
              <a:latin typeface="微软雅黑" panose="020B0503020204020204" charset="-122"/>
              <a:ea typeface="微软雅黑" panose="020B0503020204020204" charset="-122"/>
            </a:endParaRPr>
          </a:p>
        </p:txBody>
      </p:sp>
      <p:sp>
        <p:nvSpPr>
          <p:cNvPr id="5" name="内容占位符 2"/>
          <p:cNvSpPr txBox="1"/>
          <p:nvPr/>
        </p:nvSpPr>
        <p:spPr>
          <a:xfrm>
            <a:off x="4295800" y="1916832"/>
            <a:ext cx="6192688" cy="220493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3600" b="1" dirty="0" smtClean="0">
                <a:latin typeface="微软雅黑" panose="020B0503020204020204" charset="-122"/>
                <a:ea typeface="微软雅黑" panose="020B0503020204020204" charset="-122"/>
              </a:rPr>
              <a:t>“什么是最智慧的？</a:t>
            </a:r>
            <a:r>
              <a:rPr lang="en-US" altLang="zh-CN" sz="3600" b="1" dirty="0" smtClean="0">
                <a:latin typeface="微软雅黑" panose="020B0503020204020204" charset="-122"/>
                <a:ea typeface="微软雅黑" panose="020B0503020204020204" charset="-122"/>
              </a:rPr>
              <a:t>—</a:t>
            </a:r>
            <a:r>
              <a:rPr lang="zh-CN" altLang="en-US" sz="3600" b="1" dirty="0" smtClean="0">
                <a:latin typeface="微软雅黑" panose="020B0503020204020204" charset="-122"/>
                <a:ea typeface="微软雅黑" panose="020B0503020204020204" charset="-122"/>
              </a:rPr>
              <a:t>数”。</a:t>
            </a:r>
            <a:endParaRPr lang="en-US" altLang="zh-CN" sz="3600" b="1" dirty="0" smtClean="0">
              <a:latin typeface="微软雅黑" panose="020B0503020204020204" charset="-122"/>
              <a:ea typeface="微软雅黑" panose="020B0503020204020204" charset="-122"/>
            </a:endParaRPr>
          </a:p>
          <a:p>
            <a:pPr>
              <a:lnSpc>
                <a:spcPct val="150000"/>
              </a:lnSpc>
            </a:pPr>
            <a:r>
              <a:rPr lang="zh-CN" altLang="en-US" sz="1600" dirty="0" smtClean="0">
                <a:latin typeface="微软雅黑" panose="020B0503020204020204" charset="-122"/>
                <a:ea typeface="微软雅黑" panose="020B0503020204020204" charset="-122"/>
              </a:rPr>
              <a:t>希腊人认为不论是科学还是艺术，都讲究着</a:t>
            </a:r>
            <a:r>
              <a:rPr lang="zh-CN" altLang="en-US" sz="1600" b="1" dirty="0" smtClean="0">
                <a:latin typeface="微软雅黑" panose="020B0503020204020204" charset="-122"/>
                <a:ea typeface="微软雅黑" panose="020B0503020204020204" charset="-122"/>
              </a:rPr>
              <a:t>和谐</a:t>
            </a:r>
            <a:r>
              <a:rPr lang="zh-CN" altLang="en-US" sz="1600" dirty="0" smtClean="0">
                <a:latin typeface="微软雅黑" panose="020B0503020204020204" charset="-122"/>
                <a:ea typeface="微软雅黑" panose="020B0503020204020204" charset="-122"/>
              </a:rPr>
              <a:t>的原则。从来都是遵循</a:t>
            </a:r>
            <a:r>
              <a:rPr lang="zh-CN" altLang="en-US" sz="1600" b="1" dirty="0" smtClean="0">
                <a:latin typeface="微软雅黑" panose="020B0503020204020204" charset="-122"/>
                <a:ea typeface="微软雅黑" panose="020B0503020204020204" charset="-122"/>
              </a:rPr>
              <a:t>着数的比值观念</a:t>
            </a:r>
            <a:r>
              <a:rPr lang="zh-CN" altLang="en-US" sz="1600" dirty="0" smtClean="0">
                <a:latin typeface="微软雅黑" panose="020B0503020204020204" charset="-122"/>
                <a:ea typeface="微软雅黑" panose="020B0503020204020204" charset="-122"/>
              </a:rPr>
              <a:t>，把</a:t>
            </a:r>
            <a:r>
              <a:rPr lang="zh-CN" altLang="en-US" sz="1600" b="1" dirty="0" smtClean="0">
                <a:solidFill>
                  <a:schemeClr val="accent6">
                    <a:lumMod val="50000"/>
                  </a:schemeClr>
                </a:solidFill>
                <a:latin typeface="微软雅黑" panose="020B0503020204020204" charset="-122"/>
                <a:ea typeface="微软雅黑" panose="020B0503020204020204" charset="-122"/>
              </a:rPr>
              <a:t>审美与人的生理和谐相匹配</a:t>
            </a:r>
            <a:r>
              <a:rPr lang="zh-CN" altLang="en-US" sz="1600" dirty="0" smtClean="0">
                <a:latin typeface="微软雅黑" panose="020B0503020204020204" charset="-122"/>
                <a:ea typeface="微软雅黑" panose="020B0503020204020204" charset="-122"/>
              </a:rPr>
              <a:t>，这是希腊古典艺术的一大贡献。</a:t>
            </a:r>
            <a:endParaRPr lang="zh-CN" altLang="en-US" sz="1600" dirty="0">
              <a:latin typeface="微软雅黑" panose="020B0503020204020204" charset="-122"/>
              <a:ea typeface="微软雅黑" panose="020B050302020402020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519936" y="1628800"/>
            <a:ext cx="4824536" cy="2487876"/>
          </a:xfrm>
        </p:spPr>
        <p:txBody>
          <a:bodyPr>
            <a:normAutofit fontScale="90000"/>
          </a:bodyPr>
          <a:lstStyle/>
          <a:p>
            <a:pPr>
              <a:lnSpc>
                <a:spcPct val="150000"/>
              </a:lnSpc>
            </a:pPr>
            <a:r>
              <a:rPr lang="zh-CN" altLang="en-US" sz="2800" b="1" dirty="0" smtClean="0">
                <a:solidFill>
                  <a:schemeClr val="accent6">
                    <a:lumMod val="50000"/>
                  </a:schemeClr>
                </a:solidFill>
                <a:latin typeface="微软雅黑" panose="020B0503020204020204" charset="-122"/>
                <a:ea typeface="微软雅黑" panose="020B0503020204020204" charset="-122"/>
              </a:rPr>
              <a:t>“最博学的人”亚里士多德</a:t>
            </a:r>
            <a:endParaRPr lang="en-US" altLang="zh-CN" sz="2800" b="1" dirty="0" smtClean="0">
              <a:solidFill>
                <a:schemeClr val="accent6">
                  <a:lumMod val="50000"/>
                </a:schemeClr>
              </a:solidFill>
              <a:latin typeface="微软雅黑" panose="020B0503020204020204" charset="-122"/>
              <a:ea typeface="微软雅黑" panose="020B0503020204020204" charset="-122"/>
            </a:endParaRPr>
          </a:p>
          <a:p>
            <a:pPr>
              <a:lnSpc>
                <a:spcPct val="150000"/>
              </a:lnSpc>
            </a:pPr>
            <a:r>
              <a:rPr lang="zh-CN" altLang="en-US" sz="1800" b="1" dirty="0" smtClean="0">
                <a:latin typeface="微软雅黑" panose="020B0503020204020204" charset="-122"/>
                <a:ea typeface="微软雅黑" panose="020B0503020204020204" charset="-122"/>
              </a:rPr>
              <a:t>“秩序、匀称、明确”</a:t>
            </a:r>
            <a:r>
              <a:rPr lang="zh-CN" altLang="en-US" sz="1800" dirty="0" smtClean="0">
                <a:latin typeface="微软雅黑" panose="020B0503020204020204" charset="-122"/>
                <a:ea typeface="微软雅黑" panose="020B0503020204020204" charset="-122"/>
              </a:rPr>
              <a:t>三要素。 “美对人类的最大作用是卡塔西斯（美的净化），只有净化的心灵才能进入到更高的层次”</a:t>
            </a:r>
            <a:endParaRPr lang="en-US" altLang="zh-CN" sz="1800" dirty="0" smtClean="0">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24000" y="1412776"/>
            <a:ext cx="4320480" cy="5407801"/>
          </a:xfrm>
          <a:prstGeom prst="rect">
            <a:avLst/>
          </a:prstGeom>
        </p:spPr>
      </p:pic>
      <p:sp>
        <p:nvSpPr>
          <p:cNvPr id="5" name="TextBox 4"/>
          <p:cNvSpPr txBox="1"/>
          <p:nvPr/>
        </p:nvSpPr>
        <p:spPr>
          <a:xfrm>
            <a:off x="6023992" y="5229200"/>
            <a:ext cx="3960440" cy="1060450"/>
          </a:xfrm>
          <a:prstGeom prst="rect">
            <a:avLst/>
          </a:prstGeom>
          <a:noFill/>
        </p:spPr>
        <p:txBody>
          <a:bodyPr wrap="square" rtlCol="0">
            <a:spAutoFit/>
          </a:bodyPr>
          <a:lstStyle/>
          <a:p>
            <a:pPr>
              <a:lnSpc>
                <a:spcPct val="150000"/>
              </a:lnSpc>
            </a:pPr>
            <a:r>
              <a:rPr lang="zh-CN" altLang="zh-CN" sz="1400" dirty="0" smtClean="0">
                <a:latin typeface="微软雅黑" panose="020B0503020204020204" charset="-122"/>
                <a:ea typeface="微软雅黑" panose="020B0503020204020204" charset="-122"/>
              </a:rPr>
              <a:t>亚里士多德</a:t>
            </a:r>
            <a:endParaRPr lang="en-US" altLang="zh-CN" sz="1400" dirty="0" smtClean="0">
              <a:latin typeface="微软雅黑" panose="020B0503020204020204" charset="-122"/>
              <a:ea typeface="微软雅黑" panose="020B0503020204020204" charset="-122"/>
            </a:endParaRPr>
          </a:p>
          <a:p>
            <a:pPr>
              <a:lnSpc>
                <a:spcPct val="150000"/>
              </a:lnSpc>
            </a:pPr>
            <a:r>
              <a:rPr lang="en-US" altLang="zh-CN" sz="1400" dirty="0" smtClean="0">
                <a:latin typeface="微软雅黑" panose="020B0503020204020204" charset="-122"/>
                <a:ea typeface="微软雅黑" panose="020B0503020204020204" charset="-122"/>
              </a:rPr>
              <a:t>Aristotle</a:t>
            </a:r>
            <a:endParaRPr lang="en-US" altLang="zh-CN" sz="1400" dirty="0" smtClean="0">
              <a:latin typeface="微软雅黑" panose="020B0503020204020204" charset="-122"/>
              <a:ea typeface="微软雅黑" panose="020B0503020204020204" charset="-122"/>
            </a:endParaRPr>
          </a:p>
          <a:p>
            <a:pPr>
              <a:lnSpc>
                <a:spcPct val="150000"/>
              </a:lnSpc>
            </a:pPr>
            <a:r>
              <a:rPr lang="en-US" altLang="zh-CN" sz="1400" dirty="0" smtClean="0">
                <a:latin typeface="微软雅黑" panose="020B0503020204020204" charset="-122"/>
                <a:ea typeface="微软雅黑" panose="020B0503020204020204" charset="-122"/>
              </a:rPr>
              <a:t>BC384</a:t>
            </a:r>
            <a:r>
              <a:rPr lang="zh-CN" altLang="zh-CN" sz="1400" dirty="0">
                <a:latin typeface="微软雅黑" panose="020B0503020204020204" charset="-122"/>
                <a:ea typeface="微软雅黑" panose="020B0503020204020204" charset="-122"/>
              </a:rPr>
              <a:t>年 </a:t>
            </a:r>
            <a:r>
              <a:rPr lang="en-US" altLang="zh-CN" sz="1400" dirty="0">
                <a:latin typeface="微软雅黑" panose="020B0503020204020204" charset="-122"/>
                <a:ea typeface="微软雅黑" panose="020B0503020204020204" charset="-122"/>
              </a:rPr>
              <a:t>- </a:t>
            </a:r>
            <a:r>
              <a:rPr lang="en-US" altLang="zh-CN" sz="1400" dirty="0" smtClean="0">
                <a:latin typeface="微软雅黑" panose="020B0503020204020204" charset="-122"/>
                <a:ea typeface="微软雅黑" panose="020B0503020204020204" charset="-122"/>
              </a:rPr>
              <a:t>BC322</a:t>
            </a:r>
            <a:r>
              <a:rPr lang="zh-CN" altLang="zh-CN" sz="1400" dirty="0">
                <a:latin typeface="微软雅黑" panose="020B0503020204020204" charset="-122"/>
                <a:ea typeface="微软雅黑" panose="020B0503020204020204" charset="-122"/>
              </a:rPr>
              <a:t>年</a:t>
            </a:r>
            <a:r>
              <a:rPr lang="en-US" altLang="zh-CN" sz="1400" dirty="0">
                <a:latin typeface="微软雅黑" panose="020B0503020204020204" charset="-122"/>
                <a:ea typeface="微软雅黑" panose="020B0503020204020204" charset="-122"/>
              </a:rPr>
              <a:t>3</a:t>
            </a:r>
            <a:r>
              <a:rPr lang="zh-CN" altLang="zh-CN" sz="1400" dirty="0">
                <a:latin typeface="微软雅黑" panose="020B0503020204020204" charset="-122"/>
                <a:ea typeface="微软雅黑" panose="020B0503020204020204" charset="-122"/>
              </a:rPr>
              <a:t>月</a:t>
            </a:r>
            <a:r>
              <a:rPr lang="en-US" altLang="zh-CN" sz="1400" dirty="0">
                <a:latin typeface="微软雅黑" panose="020B0503020204020204" charset="-122"/>
                <a:ea typeface="微软雅黑" panose="020B0503020204020204" charset="-122"/>
              </a:rPr>
              <a:t>7</a:t>
            </a:r>
            <a:r>
              <a:rPr lang="zh-CN" altLang="zh-CN" sz="1400" dirty="0" smtClean="0">
                <a:latin typeface="微软雅黑" panose="020B0503020204020204" charset="-122"/>
                <a:ea typeface="微软雅黑" panose="020B0503020204020204" charset="-122"/>
              </a:rPr>
              <a:t>日</a:t>
            </a:r>
            <a:endParaRPr lang="zh-CN" altLang="en-US" sz="1400" dirty="0">
              <a:latin typeface="微软雅黑" panose="020B0503020204020204" charset="-122"/>
              <a:ea typeface="微软雅黑" panose="020B050302020402020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91544" y="2132856"/>
            <a:ext cx="8229600" cy="1684784"/>
          </a:xfrm>
        </p:spPr>
        <p:txBody>
          <a:bodyPr>
            <a:normAutofit/>
          </a:bodyPr>
          <a:lstStyle/>
          <a:p>
            <a:pPr>
              <a:lnSpc>
                <a:spcPct val="150000"/>
              </a:lnSpc>
            </a:pPr>
            <a:r>
              <a:rPr lang="zh-CN" altLang="en-US" b="1" dirty="0" smtClean="0">
                <a:solidFill>
                  <a:schemeClr val="tx2"/>
                </a:solidFill>
                <a:latin typeface="微软雅黑" panose="020B0503020204020204" charset="-122"/>
                <a:ea typeface="微软雅黑" panose="020B0503020204020204" charset="-122"/>
              </a:rPr>
              <a:t>事实证明，几乎所有早期希腊哲学家提出的各种宇宙论是具有极度和明确的谬误，但这并不会降低它们的重要性。</a:t>
            </a:r>
            <a:endParaRPr lang="zh-CN" altLang="en-US" b="1" dirty="0">
              <a:solidFill>
                <a:schemeClr val="tx2"/>
              </a:solidFill>
              <a:latin typeface="微软雅黑" panose="020B0503020204020204" charset="-122"/>
              <a:ea typeface="微软雅黑" panose="020B050302020402020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616480" y="1571076"/>
            <a:ext cx="5125720" cy="1568450"/>
          </a:xfrm>
          <a:prstGeom prst="rect">
            <a:avLst/>
          </a:prstGeom>
        </p:spPr>
        <p:txBody>
          <a:bodyPr wrap="none">
            <a:spAutoFit/>
          </a:bodyPr>
          <a:lstStyle/>
          <a:p>
            <a:r>
              <a:rPr lang="en-US" altLang="zh-CN" sz="9600" dirty="0" smtClean="0">
                <a:solidFill>
                  <a:srgbClr val="7030A0"/>
                </a:solidFill>
                <a:latin typeface="Mongolian Baiti" panose="03000500000000000000" pitchFamily="66" charset="0"/>
                <a:cs typeface="Mongolian Baiti" panose="03000500000000000000" pitchFamily="66" charset="0"/>
              </a:rPr>
              <a:t>Aphrodite</a:t>
            </a:r>
            <a:endParaRPr lang="zh-CN" altLang="en-US" sz="9600" dirty="0">
              <a:solidFill>
                <a:srgbClr val="7030A0"/>
              </a:solidFill>
              <a:latin typeface="Mongolian Baiti" panose="03000500000000000000" pitchFamily="66" charset="0"/>
              <a:cs typeface="Mongolian Baiti" panose="03000500000000000000" pitchFamily="66" charset="0"/>
            </a:endParaRPr>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839416" y="101487"/>
            <a:ext cx="3960440" cy="6756513"/>
          </a:xfrm>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8" y="332656"/>
            <a:ext cx="2016224" cy="6216132"/>
          </a:xfrm>
          <a:prstGeom prst="rect">
            <a:avLst/>
          </a:prstGeom>
        </p:spPr>
      </p:pic>
      <p:sp>
        <p:nvSpPr>
          <p:cNvPr id="7" name="TextBox 6"/>
          <p:cNvSpPr txBox="1"/>
          <p:nvPr/>
        </p:nvSpPr>
        <p:spPr>
          <a:xfrm>
            <a:off x="4871864" y="1340768"/>
            <a:ext cx="2621280" cy="460375"/>
          </a:xfrm>
          <a:prstGeom prst="rect">
            <a:avLst/>
          </a:prstGeom>
          <a:noFill/>
        </p:spPr>
        <p:txBody>
          <a:bodyPr wrap="none" rtlCol="0">
            <a:spAutoFit/>
          </a:bodyPr>
          <a:lstStyle/>
          <a:p>
            <a:r>
              <a:rPr lang="zh-CN" altLang="en-US" sz="2400" dirty="0" smtClean="0">
                <a:latin typeface="微软雅黑" panose="020B0503020204020204" charset="-122"/>
                <a:ea typeface="微软雅黑" panose="020B0503020204020204" charset="-122"/>
              </a:rPr>
              <a:t>米洛的</a:t>
            </a:r>
            <a:r>
              <a:rPr lang="zh-CN" altLang="zh-CN" sz="2400" dirty="0" smtClean="0">
                <a:latin typeface="微软雅黑" panose="020B0503020204020204" charset="-122"/>
                <a:ea typeface="微软雅黑" panose="020B0503020204020204" charset="-122"/>
              </a:rPr>
              <a:t>阿芙洛狄忒</a:t>
            </a:r>
            <a:endParaRPr lang="zh-CN" altLang="en-US" sz="2400" dirty="0">
              <a:latin typeface="微软雅黑" panose="020B0503020204020204" charset="-122"/>
              <a:ea typeface="微软雅黑" panose="020B0503020204020204" charset="-122"/>
            </a:endParaRPr>
          </a:p>
        </p:txBody>
      </p:sp>
      <p:sp>
        <p:nvSpPr>
          <p:cNvPr id="9" name="TextBox 8"/>
          <p:cNvSpPr txBox="1"/>
          <p:nvPr/>
        </p:nvSpPr>
        <p:spPr>
          <a:xfrm>
            <a:off x="3755282" y="2996952"/>
            <a:ext cx="5059680" cy="1198880"/>
          </a:xfrm>
          <a:prstGeom prst="rect">
            <a:avLst/>
          </a:prstGeom>
          <a:noFill/>
        </p:spPr>
        <p:txBody>
          <a:bodyPr wrap="none" rtlCol="0">
            <a:spAutoFit/>
          </a:bodyPr>
          <a:lstStyle/>
          <a:p>
            <a:pPr algn="ctr">
              <a:lnSpc>
                <a:spcPct val="150000"/>
              </a:lnSpc>
            </a:pPr>
            <a:r>
              <a:rPr lang="zh-CN" altLang="en-US" sz="1600" dirty="0" smtClean="0">
                <a:latin typeface="微软雅黑" panose="020B0503020204020204" charset="-122"/>
                <a:ea typeface="微软雅黑" panose="020B0503020204020204" charset="-122"/>
              </a:rPr>
              <a:t>亚德山德罗斯</a:t>
            </a:r>
            <a:endParaRPr lang="en-US" altLang="zh-CN" sz="1600" dirty="0" smtClean="0">
              <a:latin typeface="微软雅黑" panose="020B0503020204020204" charset="-122"/>
              <a:ea typeface="微软雅黑" panose="020B0503020204020204" charset="-122"/>
            </a:endParaRPr>
          </a:p>
          <a:p>
            <a:pPr algn="ctr">
              <a:lnSpc>
                <a:spcPct val="150000"/>
              </a:lnSpc>
            </a:pPr>
            <a:r>
              <a:rPr lang="en-US" altLang="zh-CN" sz="1600" dirty="0" smtClean="0">
                <a:latin typeface="微软雅黑" panose="020B0503020204020204" charset="-122"/>
                <a:ea typeface="微软雅黑" panose="020B0503020204020204" charset="-122"/>
              </a:rPr>
              <a:t>1820</a:t>
            </a:r>
            <a:r>
              <a:rPr lang="zh-CN" altLang="en-US" sz="1600" dirty="0" smtClean="0">
                <a:latin typeface="微软雅黑" panose="020B0503020204020204" charset="-122"/>
                <a:ea typeface="微软雅黑" panose="020B0503020204020204" charset="-122"/>
              </a:rPr>
              <a:t>年，米洛岛山洞发现</a:t>
            </a:r>
            <a:endParaRPr lang="en-US" altLang="zh-CN" sz="1600" dirty="0" smtClean="0">
              <a:latin typeface="微软雅黑" panose="020B0503020204020204" charset="-122"/>
              <a:ea typeface="微软雅黑" panose="020B0503020204020204" charset="-122"/>
            </a:endParaRPr>
          </a:p>
          <a:p>
            <a:pPr algn="ctr">
              <a:lnSpc>
                <a:spcPct val="150000"/>
              </a:lnSpc>
            </a:pPr>
            <a:r>
              <a:rPr lang="zh-CN" altLang="en-US" sz="1600" dirty="0" smtClean="0">
                <a:latin typeface="微软雅黑" panose="020B0503020204020204" charset="-122"/>
                <a:ea typeface="微软雅黑" panose="020B0503020204020204" charset="-122"/>
              </a:rPr>
              <a:t>铭文“美安德罗河畔，安屈克亚的亚历山德罗斯作此”</a:t>
            </a:r>
            <a:endParaRPr lang="zh-CN" altLang="en-US" sz="1600" dirty="0">
              <a:latin typeface="微软雅黑" panose="020B0503020204020204" charset="-122"/>
              <a:ea typeface="微软雅黑" panose="020B050302020402020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207568" y="260648"/>
            <a:ext cx="7635232" cy="4525963"/>
          </a:xfrm>
        </p:spPr>
      </p:pic>
      <p:sp>
        <p:nvSpPr>
          <p:cNvPr id="5" name="矩形 4"/>
          <p:cNvSpPr/>
          <p:nvPr/>
        </p:nvSpPr>
        <p:spPr>
          <a:xfrm>
            <a:off x="5879976" y="4797152"/>
            <a:ext cx="3928110" cy="306705"/>
          </a:xfrm>
          <a:prstGeom prst="rect">
            <a:avLst/>
          </a:prstGeom>
        </p:spPr>
        <p:txBody>
          <a:bodyPr wrap="none">
            <a:spAutoFit/>
          </a:bodyPr>
          <a:lstStyle/>
          <a:p>
            <a:r>
              <a:rPr lang="en-US" altLang="zh-CN" sz="1400" dirty="0" smtClean="0">
                <a:latin typeface="微软雅黑" panose="020B0503020204020204" charset="-122"/>
                <a:ea typeface="微软雅黑" panose="020B0503020204020204" charset="-122"/>
              </a:rPr>
              <a:t>《</a:t>
            </a:r>
            <a:r>
              <a:rPr lang="zh-CN" altLang="en-US" sz="1400" dirty="0" smtClean="0">
                <a:latin typeface="微软雅黑" panose="020B0503020204020204" charset="-122"/>
                <a:ea typeface="微软雅黑" panose="020B0503020204020204" charset="-122"/>
              </a:rPr>
              <a:t>美神的诞生</a:t>
            </a:r>
            <a:r>
              <a:rPr lang="en-US" altLang="zh-CN" sz="1400" dirty="0" smtClean="0">
                <a:latin typeface="微软雅黑" panose="020B0503020204020204" charset="-122"/>
                <a:ea typeface="微软雅黑" panose="020B0503020204020204" charset="-122"/>
              </a:rPr>
              <a:t>》</a:t>
            </a:r>
            <a:r>
              <a:rPr lang="zh-CN" altLang="en-US" sz="1400" dirty="0" smtClean="0">
                <a:latin typeface="微软雅黑" panose="020B0503020204020204" charset="-122"/>
                <a:ea typeface="微软雅黑" panose="020B0503020204020204" charset="-122"/>
              </a:rPr>
              <a:t>桑德罗</a:t>
            </a:r>
            <a:r>
              <a:rPr lang="en-US" altLang="zh-CN" sz="1400" dirty="0" smtClean="0">
                <a:latin typeface="微软雅黑" panose="020B0503020204020204" charset="-122"/>
                <a:ea typeface="微软雅黑" panose="020B0503020204020204" charset="-122"/>
              </a:rPr>
              <a:t>·</a:t>
            </a:r>
            <a:r>
              <a:rPr lang="zh-CN" altLang="en-US" sz="1400" dirty="0" smtClean="0">
                <a:latin typeface="微软雅黑" panose="020B0503020204020204" charset="-122"/>
                <a:ea typeface="微软雅黑" panose="020B0503020204020204" charset="-122"/>
              </a:rPr>
              <a:t>波提切利   </a:t>
            </a:r>
            <a:r>
              <a:rPr lang="en-US" altLang="zh-CN" sz="1400" dirty="0" smtClean="0">
                <a:latin typeface="微软雅黑" panose="020B0503020204020204" charset="-122"/>
                <a:ea typeface="微软雅黑" panose="020B0503020204020204" charset="-122"/>
              </a:rPr>
              <a:t>1487  </a:t>
            </a:r>
            <a:r>
              <a:rPr lang="zh-CN" altLang="en-US" sz="1400" dirty="0" smtClean="0">
                <a:latin typeface="微软雅黑" panose="020B0503020204020204" charset="-122"/>
                <a:ea typeface="微软雅黑" panose="020B0503020204020204" charset="-122"/>
              </a:rPr>
              <a:t>意大利</a:t>
            </a:r>
            <a:endParaRPr lang="zh-CN" altLang="en-US" sz="1400" dirty="0">
              <a:latin typeface="微软雅黑" panose="020B0503020204020204" charset="-122"/>
              <a:ea typeface="微软雅黑" panose="020B0503020204020204" charset="-122"/>
            </a:endParaRPr>
          </a:p>
        </p:txBody>
      </p:sp>
      <p:sp>
        <p:nvSpPr>
          <p:cNvPr id="6" name="TextBox 5"/>
          <p:cNvSpPr txBox="1"/>
          <p:nvPr/>
        </p:nvSpPr>
        <p:spPr>
          <a:xfrm>
            <a:off x="2207568" y="5229200"/>
            <a:ext cx="7568153" cy="1245235"/>
          </a:xfrm>
          <a:prstGeom prst="rect">
            <a:avLst/>
          </a:prstGeom>
          <a:noFill/>
        </p:spPr>
        <p:txBody>
          <a:bodyPr wrap="square" rtlCol="0">
            <a:spAutoFit/>
          </a:bodyPr>
          <a:lstStyle/>
          <a:p>
            <a:pPr>
              <a:lnSpc>
                <a:spcPct val="125000"/>
              </a:lnSpc>
            </a:pPr>
            <a:r>
              <a:rPr lang="zh-CN" altLang="zh-CN" sz="1200" dirty="0">
                <a:solidFill>
                  <a:schemeClr val="tx1">
                    <a:lumMod val="65000"/>
                    <a:lumOff val="35000"/>
                  </a:schemeClr>
                </a:solidFill>
                <a:latin typeface="微软雅黑" panose="020B0503020204020204" charset="-122"/>
                <a:ea typeface="微软雅黑" panose="020B0503020204020204" charset="-122"/>
              </a:rPr>
              <a:t>少女阿芙洛狄忒刚刚越出水面，赤裸着身子踩在一只荷叶般的贝壳之上</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zh-CN" sz="1200" dirty="0">
                <a:solidFill>
                  <a:schemeClr val="tx1">
                    <a:lumMod val="65000"/>
                    <a:lumOff val="35000"/>
                  </a:schemeClr>
                </a:solidFill>
                <a:latin typeface="微软雅黑" panose="020B0503020204020204" charset="-122"/>
                <a:ea typeface="微软雅黑" panose="020B0503020204020204" charset="-122"/>
              </a:rPr>
              <a:t>她身材修长而健美，体态苗条而丰满，姿态婀娜而端庄</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zh-CN" sz="1200" dirty="0">
                <a:solidFill>
                  <a:schemeClr val="tx1">
                    <a:lumMod val="65000"/>
                    <a:lumOff val="35000"/>
                  </a:schemeClr>
                </a:solidFill>
                <a:latin typeface="微软雅黑" panose="020B0503020204020204" charset="-122"/>
                <a:ea typeface="微软雅黑" panose="020B0503020204020204" charset="-122"/>
              </a:rPr>
              <a:t>一头蓬松浓密的散发与光滑柔润的肢体形成了鲜明的对比，烘托出了肌肉的弹性和悦目的躯体</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zh-CN" sz="1200" dirty="0">
                <a:solidFill>
                  <a:schemeClr val="tx1">
                    <a:lumMod val="65000"/>
                    <a:lumOff val="35000"/>
                  </a:schemeClr>
                </a:solidFill>
                <a:latin typeface="微软雅黑" panose="020B0503020204020204" charset="-122"/>
                <a:ea typeface="微软雅黑" panose="020B0503020204020204" charset="-122"/>
              </a:rPr>
              <a:t>风神齐菲尔吹着和煦的微风缓缓的把她送到了岸边</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zh-CN" sz="1200" dirty="0">
                <a:solidFill>
                  <a:schemeClr val="tx1">
                    <a:lumMod val="65000"/>
                    <a:lumOff val="35000"/>
                  </a:schemeClr>
                </a:solidFill>
                <a:latin typeface="微软雅黑" panose="020B0503020204020204" charset="-122"/>
                <a:ea typeface="微软雅黑" panose="020B0503020204020204" charset="-122"/>
              </a:rPr>
              <a:t>粉红、白色的玫瑰花在她的身边飘落，果树之神波摩娜早已为她准备好了红色的新装</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zh-CN" sz="1200" dirty="0">
                <a:solidFill>
                  <a:schemeClr val="tx1">
                    <a:lumMod val="65000"/>
                    <a:lumOff val="35000"/>
                  </a:schemeClr>
                </a:solidFill>
                <a:latin typeface="微软雅黑" panose="020B0503020204020204" charset="-122"/>
                <a:ea typeface="微软雅黑" panose="020B0503020204020204" charset="-122"/>
              </a:rPr>
              <a:t>碧绿平静的海洋，蔚蓝辽阔的天空渲染了这美好、祥和的气氛，一个美的和创造美的生命诞生了</a:t>
            </a:r>
            <a:r>
              <a:rPr lang="en-US" altLang="zh-CN" sz="1200" dirty="0">
                <a:solidFill>
                  <a:schemeClr val="tx1">
                    <a:lumMod val="65000"/>
                    <a:lumOff val="35000"/>
                  </a:schemeClr>
                </a:solidFill>
                <a:latin typeface="微软雅黑" panose="020B0503020204020204" charset="-122"/>
                <a:ea typeface="微软雅黑" panose="020B0503020204020204" charset="-122"/>
              </a:rPr>
              <a:t>!</a:t>
            </a:r>
            <a:endParaRPr lang="zh-CN" altLang="en-US" sz="1200" dirty="0">
              <a:solidFill>
                <a:schemeClr val="tx1">
                  <a:lumMod val="65000"/>
                  <a:lumOff val="35000"/>
                </a:schemeClr>
              </a:solidFill>
              <a:latin typeface="微软雅黑" panose="020B0503020204020204" charset="-122"/>
              <a:ea typeface="微软雅黑" panose="020B0503020204020204" charset="-122"/>
            </a:endParaRPr>
          </a:p>
        </p:txBody>
      </p:sp>
      <p:cxnSp>
        <p:nvCxnSpPr>
          <p:cNvPr id="8" name="直接连接符 7"/>
          <p:cNvCxnSpPr/>
          <p:nvPr/>
        </p:nvCxnSpPr>
        <p:spPr>
          <a:xfrm>
            <a:off x="2207568" y="5104929"/>
            <a:ext cx="76401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415480" y="26583"/>
            <a:ext cx="3326130" cy="6858000"/>
          </a:xfrm>
          <a:prstGeom prst="rect">
            <a:avLst/>
          </a:prstGeom>
        </p:spPr>
      </p:pic>
      <p:sp>
        <p:nvSpPr>
          <p:cNvPr id="6" name="TextBox 5"/>
          <p:cNvSpPr txBox="1"/>
          <p:nvPr/>
        </p:nvSpPr>
        <p:spPr>
          <a:xfrm>
            <a:off x="5087888" y="1628800"/>
            <a:ext cx="4896544" cy="2676525"/>
          </a:xfrm>
          <a:prstGeom prst="rect">
            <a:avLst/>
          </a:prstGeom>
          <a:noFill/>
        </p:spPr>
        <p:txBody>
          <a:bodyPr wrap="square" rtlCol="0">
            <a:spAutoFit/>
          </a:bodyPr>
          <a:lstStyle/>
          <a:p>
            <a:pPr>
              <a:lnSpc>
                <a:spcPct val="150000"/>
              </a:lnSpc>
            </a:pPr>
            <a:r>
              <a:rPr lang="zh-CN" altLang="en-US" sz="1600" dirty="0" smtClean="0">
                <a:latin typeface="微软雅黑" panose="020B0503020204020204" charset="-122"/>
                <a:ea typeface="微软雅黑" panose="020B0503020204020204" charset="-122"/>
              </a:rPr>
              <a:t>古希腊的神的形象，是按照人的裸体比例美学来塑造的。虽然古代人崇拜神，但由于雕塑家是按照现实生活中的人去创造最美的形象的，因而这些完美的典型的形象，创造了和发现了一种黄金风格的美学秘密。这是古代人对于人体美的肯定和歌颂，古希腊在雕塑艺术上的高度成就，为后世的艺术树立了不朽的光辉典范。</a:t>
            </a:r>
            <a:endParaRPr lang="zh-CN" altLang="en-US" sz="1600" dirty="0">
              <a:latin typeface="微软雅黑" panose="020B0503020204020204" charset="-122"/>
              <a:ea typeface="微软雅黑" panose="020B0503020204020204" charset="-122"/>
            </a:endParaRPr>
          </a:p>
        </p:txBody>
      </p:sp>
      <p:sp>
        <p:nvSpPr>
          <p:cNvPr id="7" name="矩形 6"/>
          <p:cNvSpPr/>
          <p:nvPr/>
        </p:nvSpPr>
        <p:spPr>
          <a:xfrm>
            <a:off x="4943872" y="1484784"/>
            <a:ext cx="5256584" cy="3024336"/>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559496" y="0"/>
            <a:ext cx="4608512" cy="6912770"/>
          </a:xfrm>
        </p:spPr>
      </p:pic>
      <p:sp>
        <p:nvSpPr>
          <p:cNvPr id="5" name="TextBox 4"/>
          <p:cNvSpPr txBox="1"/>
          <p:nvPr/>
        </p:nvSpPr>
        <p:spPr>
          <a:xfrm>
            <a:off x="7617991" y="1988840"/>
            <a:ext cx="944880" cy="645160"/>
          </a:xfrm>
          <a:prstGeom prst="rect">
            <a:avLst/>
          </a:prstGeom>
          <a:noFill/>
        </p:spPr>
        <p:txBody>
          <a:bodyPr wrap="none" rtlCol="0">
            <a:spAutoFit/>
          </a:bodyPr>
          <a:lstStyle/>
          <a:p>
            <a:r>
              <a:rPr lang="en-US" altLang="zh-CN" sz="3600" dirty="0" smtClean="0"/>
              <a:t>204</a:t>
            </a:r>
            <a:endParaRPr lang="zh-CN" altLang="en-US" sz="3600" dirty="0"/>
          </a:p>
        </p:txBody>
      </p:sp>
      <p:sp>
        <p:nvSpPr>
          <p:cNvPr id="6" name="TextBox 5"/>
          <p:cNvSpPr txBox="1"/>
          <p:nvPr/>
        </p:nvSpPr>
        <p:spPr>
          <a:xfrm>
            <a:off x="7608168" y="2632200"/>
            <a:ext cx="1071880" cy="645160"/>
          </a:xfrm>
          <a:prstGeom prst="rect">
            <a:avLst/>
          </a:prstGeom>
          <a:noFill/>
        </p:spPr>
        <p:txBody>
          <a:bodyPr wrap="none" rtlCol="0">
            <a:spAutoFit/>
          </a:bodyPr>
          <a:lstStyle/>
          <a:p>
            <a:r>
              <a:rPr lang="en-US" altLang="zh-CN" sz="3600" dirty="0" smtClean="0"/>
              <a:t>26.7</a:t>
            </a:r>
            <a:endParaRPr lang="zh-CN" altLang="en-US" sz="3600" dirty="0"/>
          </a:p>
        </p:txBody>
      </p:sp>
      <p:sp>
        <p:nvSpPr>
          <p:cNvPr id="7" name="TextBox 6"/>
          <p:cNvSpPr txBox="1"/>
          <p:nvPr/>
        </p:nvSpPr>
        <p:spPr>
          <a:xfrm>
            <a:off x="7594314" y="3212976"/>
            <a:ext cx="436880" cy="645160"/>
          </a:xfrm>
          <a:prstGeom prst="rect">
            <a:avLst/>
          </a:prstGeom>
          <a:noFill/>
        </p:spPr>
        <p:txBody>
          <a:bodyPr wrap="none" rtlCol="0">
            <a:spAutoFit/>
          </a:bodyPr>
          <a:lstStyle/>
          <a:p>
            <a:r>
              <a:rPr lang="en-US" altLang="zh-CN" sz="3600" dirty="0" smtClean="0"/>
              <a:t>8</a:t>
            </a:r>
            <a:endParaRPr lang="zh-CN" altLang="en-US" sz="3600" dirty="0"/>
          </a:p>
        </p:txBody>
      </p:sp>
      <p:sp>
        <p:nvSpPr>
          <p:cNvPr id="8" name="TextBox 7"/>
          <p:cNvSpPr txBox="1"/>
          <p:nvPr/>
        </p:nvSpPr>
        <p:spPr>
          <a:xfrm>
            <a:off x="7608168" y="3859307"/>
            <a:ext cx="2227580" cy="645160"/>
          </a:xfrm>
          <a:prstGeom prst="rect">
            <a:avLst/>
          </a:prstGeom>
          <a:noFill/>
        </p:spPr>
        <p:txBody>
          <a:bodyPr wrap="none" rtlCol="0">
            <a:spAutoFit/>
          </a:bodyPr>
          <a:lstStyle/>
          <a:p>
            <a:r>
              <a:rPr lang="en-US" altLang="zh-CN" sz="3600" dirty="0" smtClean="0"/>
              <a:t>5:8=</a:t>
            </a:r>
            <a:r>
              <a:rPr lang="en-US" altLang="zh-CN" sz="3600" dirty="0" smtClean="0">
                <a:solidFill>
                  <a:schemeClr val="accent6">
                    <a:lumMod val="50000"/>
                  </a:schemeClr>
                </a:solidFill>
              </a:rPr>
              <a:t>0.625</a:t>
            </a:r>
            <a:endParaRPr lang="zh-CN" altLang="en-US" sz="3600" dirty="0">
              <a:solidFill>
                <a:schemeClr val="accent6">
                  <a:lumMod val="50000"/>
                </a:schemeClr>
              </a:solidFill>
            </a:endParaRPr>
          </a:p>
        </p:txBody>
      </p:sp>
      <p:cxnSp>
        <p:nvCxnSpPr>
          <p:cNvPr id="10" name="直接连接符 9"/>
          <p:cNvCxnSpPr/>
          <p:nvPr/>
        </p:nvCxnSpPr>
        <p:spPr>
          <a:xfrm flipV="1">
            <a:off x="3143672" y="1268760"/>
            <a:ext cx="1008112"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3496819" y="1700808"/>
            <a:ext cx="654965" cy="156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496819" y="332656"/>
            <a:ext cx="327482" cy="22322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3719736" y="2564904"/>
            <a:ext cx="104565" cy="37444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3143672" y="2852936"/>
            <a:ext cx="1296144" cy="360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3215680" y="3140968"/>
            <a:ext cx="1296144" cy="395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4007768" y="3140968"/>
            <a:ext cx="504056" cy="1041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007768" y="4182472"/>
            <a:ext cx="720080" cy="1982832"/>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 name="TextBox 3"/>
          <p:cNvSpPr txBox="1"/>
          <p:nvPr/>
        </p:nvSpPr>
        <p:spPr>
          <a:xfrm>
            <a:off x="5879976" y="1844824"/>
            <a:ext cx="4653280" cy="1445260"/>
          </a:xfrm>
          <a:prstGeom prst="rect">
            <a:avLst/>
          </a:prstGeom>
          <a:noFill/>
        </p:spPr>
        <p:txBody>
          <a:bodyPr wrap="none" rtlCol="0">
            <a:spAutoFit/>
          </a:bodyPr>
          <a:lstStyle/>
          <a:p>
            <a:r>
              <a:rPr lang="zh-CN" altLang="en-US" sz="4400" dirty="0" smtClean="0">
                <a:latin typeface="微软雅黑" panose="020B0503020204020204" charset="-122"/>
                <a:ea typeface="微软雅黑" panose="020B0503020204020204" charset="-122"/>
              </a:rPr>
              <a:t>兿術的起源</a:t>
            </a:r>
            <a:endParaRPr lang="en-US" altLang="zh-CN" sz="4400" dirty="0" smtClean="0">
              <a:latin typeface="微软雅黑" panose="020B0503020204020204" charset="-122"/>
              <a:ea typeface="微软雅黑" panose="020B0503020204020204" charset="-122"/>
            </a:endParaRPr>
          </a:p>
          <a:p>
            <a:r>
              <a:rPr lang="zh-CN" altLang="en-US" sz="4400" dirty="0">
                <a:solidFill>
                  <a:srgbClr val="C00000"/>
                </a:solidFill>
                <a:latin typeface="微软雅黑" panose="020B0503020204020204" charset="-122"/>
                <a:ea typeface="微软雅黑" panose="020B0503020204020204" charset="-122"/>
              </a:rPr>
              <a:t>艺术</a:t>
            </a:r>
            <a:r>
              <a:rPr lang="zh-CN" altLang="en-US" sz="4400" dirty="0" smtClean="0">
                <a:solidFill>
                  <a:srgbClr val="C00000"/>
                </a:solidFill>
                <a:latin typeface="微软雅黑" panose="020B0503020204020204" charset="-122"/>
                <a:ea typeface="微软雅黑" panose="020B0503020204020204" charset="-122"/>
              </a:rPr>
              <a:t>源于生产劳动</a:t>
            </a:r>
            <a:endParaRPr lang="zh-CN" altLang="en-US" sz="4400" dirty="0">
              <a:solidFill>
                <a:srgbClr val="C00000"/>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063552" y="1021234"/>
            <a:ext cx="4104456" cy="5324699"/>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991544" y="3212976"/>
            <a:ext cx="84249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2135559" y="1772816"/>
            <a:ext cx="3097530" cy="1568450"/>
          </a:xfrm>
          <a:prstGeom prst="rect">
            <a:avLst/>
          </a:prstGeom>
        </p:spPr>
        <p:txBody>
          <a:bodyPr wrap="none">
            <a:spAutoFit/>
          </a:bodyPr>
          <a:lstStyle/>
          <a:p>
            <a:r>
              <a:rPr lang="en-US" altLang="zh-CN" sz="9600" b="1" dirty="0" smtClean="0">
                <a:solidFill>
                  <a:schemeClr val="accent6">
                    <a:lumMod val="50000"/>
                  </a:schemeClr>
                </a:solidFill>
                <a:latin typeface="Mongolian Baiti" panose="03000500000000000000" pitchFamily="66" charset="0"/>
                <a:cs typeface="Mongolian Baiti" panose="03000500000000000000" pitchFamily="66" charset="0"/>
              </a:rPr>
              <a:t>Rome</a:t>
            </a:r>
            <a:endParaRPr lang="zh-CN" altLang="en-US" sz="9600" b="1" dirty="0">
              <a:solidFill>
                <a:schemeClr val="accent6">
                  <a:lumMod val="50000"/>
                </a:schemeClr>
              </a:solidFill>
              <a:latin typeface="Mongolian Baiti" panose="03000500000000000000" pitchFamily="66" charset="0"/>
              <a:cs typeface="Mongolian Baiti" panose="03000500000000000000" pitchFamily="66" charset="0"/>
            </a:endParaRPr>
          </a:p>
        </p:txBody>
      </p:sp>
      <p:sp>
        <p:nvSpPr>
          <p:cNvPr id="3" name="内容占位符 2"/>
          <p:cNvSpPr>
            <a:spLocks noGrp="1"/>
          </p:cNvSpPr>
          <p:nvPr>
            <p:ph idx="1"/>
          </p:nvPr>
        </p:nvSpPr>
        <p:spPr>
          <a:xfrm>
            <a:off x="1991544" y="1484784"/>
            <a:ext cx="8229600" cy="4525963"/>
          </a:xfrm>
        </p:spPr>
        <p:txBody>
          <a:bodyPr/>
          <a:lstStyle/>
          <a:p>
            <a:r>
              <a:rPr lang="zh-CN" altLang="en-US" b="1" dirty="0" smtClean="0">
                <a:latin typeface="微软雅黑" panose="020B0503020204020204" charset="-122"/>
                <a:ea typeface="微软雅黑" panose="020B0503020204020204" charset="-122"/>
              </a:rPr>
              <a:t>罗马</a:t>
            </a:r>
            <a:endParaRPr lang="zh-CN" altLang="en-US" b="1" dirty="0">
              <a:latin typeface="微软雅黑" panose="020B0503020204020204" charset="-122"/>
              <a:ea typeface="微软雅黑" panose="020B0503020204020204" charset="-122"/>
            </a:endParaRPr>
          </a:p>
        </p:txBody>
      </p:sp>
      <p:sp>
        <p:nvSpPr>
          <p:cNvPr id="2" name="标题 1"/>
          <p:cNvSpPr>
            <a:spLocks noGrp="1"/>
          </p:cNvSpPr>
          <p:nvPr>
            <p:ph type="title"/>
          </p:nvPr>
        </p:nvSpPr>
        <p:spPr/>
        <p:txBody>
          <a:bodyPr/>
          <a:lstStyle/>
          <a:p>
            <a:endParaRPr lang="zh-CN" altLang="en-US" dirty="0"/>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015880" y="1929287"/>
            <a:ext cx="6013911" cy="4303705"/>
          </a:xfrm>
          <a:prstGeom prst="rect">
            <a:avLst/>
          </a:prstGeom>
        </p:spPr>
      </p:pic>
      <p:sp>
        <p:nvSpPr>
          <p:cNvPr id="8" name="TextBox 7"/>
          <p:cNvSpPr txBox="1"/>
          <p:nvPr/>
        </p:nvSpPr>
        <p:spPr>
          <a:xfrm>
            <a:off x="1996054" y="3284984"/>
            <a:ext cx="4295140" cy="737235"/>
          </a:xfrm>
          <a:prstGeom prst="rect">
            <a:avLst/>
          </a:prstGeom>
          <a:noFill/>
        </p:spPr>
        <p:txBody>
          <a:bodyPr wrap="none" rtlCol="0">
            <a:spAutoFit/>
          </a:bodyPr>
          <a:lstStyle/>
          <a:p>
            <a:pPr>
              <a:lnSpc>
                <a:spcPct val="150000"/>
              </a:lnSpc>
            </a:pPr>
            <a:r>
              <a:rPr lang="en-US" altLang="zh-CN" sz="1400" dirty="0" smtClean="0">
                <a:latin typeface="微软雅黑" panose="020B0503020204020204" charset="-122"/>
                <a:ea typeface="微软雅黑" panose="020B0503020204020204" charset="-122"/>
              </a:rPr>
              <a:t>BC200</a:t>
            </a:r>
            <a:r>
              <a:rPr lang="zh-CN" altLang="en-US" sz="1400" dirty="0" smtClean="0">
                <a:latin typeface="微软雅黑" panose="020B0503020204020204" charset="-122"/>
                <a:ea typeface="微软雅黑" panose="020B0503020204020204" charset="-122"/>
              </a:rPr>
              <a:t>年</a:t>
            </a:r>
            <a:r>
              <a:rPr lang="en-US" altLang="zh-CN" sz="1400" dirty="0" smtClean="0">
                <a:latin typeface="微软雅黑" panose="020B0503020204020204" charset="-122"/>
                <a:ea typeface="微软雅黑" panose="020B0503020204020204" charset="-122"/>
              </a:rPr>
              <a:t>——AC395</a:t>
            </a:r>
            <a:r>
              <a:rPr lang="zh-CN" altLang="en-US" sz="1400" dirty="0" smtClean="0">
                <a:latin typeface="微软雅黑" panose="020B0503020204020204" charset="-122"/>
                <a:ea typeface="微软雅黑" panose="020B0503020204020204" charset="-122"/>
              </a:rPr>
              <a:t>年罗马帝国分裂</a:t>
            </a:r>
            <a:endParaRPr lang="en-US" altLang="zh-CN" sz="1400" dirty="0" smtClean="0">
              <a:latin typeface="微软雅黑" panose="020B0503020204020204" charset="-122"/>
              <a:ea typeface="微软雅黑" panose="020B0503020204020204" charset="-122"/>
            </a:endParaRPr>
          </a:p>
          <a:p>
            <a:pPr>
              <a:lnSpc>
                <a:spcPct val="150000"/>
              </a:lnSpc>
            </a:pPr>
            <a:r>
              <a:rPr lang="en-US" altLang="zh-CN" sz="1400" dirty="0" smtClean="0">
                <a:latin typeface="微软雅黑" panose="020B0503020204020204" charset="-122"/>
                <a:ea typeface="微软雅黑" panose="020B0503020204020204" charset="-122"/>
              </a:rPr>
              <a:t>——AC476</a:t>
            </a:r>
            <a:r>
              <a:rPr lang="zh-CN" altLang="en-US" sz="1400" dirty="0" smtClean="0">
                <a:latin typeface="微软雅黑" panose="020B0503020204020204" charset="-122"/>
                <a:ea typeface="微软雅黑" panose="020B0503020204020204" charset="-122"/>
              </a:rPr>
              <a:t>年西罗马灭亡</a:t>
            </a:r>
            <a:r>
              <a:rPr lang="en-US" altLang="zh-CN" sz="1400" dirty="0" smtClean="0">
                <a:latin typeface="微软雅黑" panose="020B0503020204020204" charset="-122"/>
                <a:ea typeface="微软雅黑" panose="020B0503020204020204" charset="-122"/>
              </a:rPr>
              <a:t>——AC1453</a:t>
            </a:r>
            <a:r>
              <a:rPr lang="zh-CN" altLang="en-US" sz="1400" dirty="0" smtClean="0">
                <a:latin typeface="微软雅黑" panose="020B0503020204020204" charset="-122"/>
                <a:ea typeface="微软雅黑" panose="020B0503020204020204" charset="-122"/>
              </a:rPr>
              <a:t>年东罗马灭亡</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320136" y="4105554"/>
            <a:ext cx="3503367" cy="2951587"/>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7568" y="4049511"/>
            <a:ext cx="2047766" cy="2831579"/>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1819" y="3853210"/>
            <a:ext cx="2189728" cy="302788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9211" y="181493"/>
            <a:ext cx="1296144" cy="2040343"/>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69026" y="2003784"/>
            <a:ext cx="1529334" cy="2242416"/>
          </a:xfrm>
          <a:prstGeom prst="rect">
            <a:avLst/>
          </a:prstGeom>
        </p:spPr>
      </p:pic>
      <p:pic>
        <p:nvPicPr>
          <p:cNvPr id="10" name="图片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34914" y="116632"/>
            <a:ext cx="2066052" cy="2861482"/>
          </a:xfrm>
          <a:prstGeom prst="rect">
            <a:avLst/>
          </a:prstGeom>
        </p:spPr>
      </p:pic>
      <p:pic>
        <p:nvPicPr>
          <p:cNvPr id="11" name="图片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38982" y="-77727"/>
            <a:ext cx="2376264" cy="3434581"/>
          </a:xfrm>
          <a:prstGeom prst="rect">
            <a:avLst/>
          </a:prstGeom>
        </p:spPr>
      </p:pic>
      <p:sp>
        <p:nvSpPr>
          <p:cNvPr id="12" name="右箭头 11"/>
          <p:cNvSpPr/>
          <p:nvPr/>
        </p:nvSpPr>
        <p:spPr>
          <a:xfrm rot="10800000">
            <a:off x="6168008" y="5361198"/>
            <a:ext cx="648072" cy="339964"/>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右箭头 12"/>
          <p:cNvSpPr/>
          <p:nvPr/>
        </p:nvSpPr>
        <p:spPr>
          <a:xfrm rot="16200000">
            <a:off x="3657766" y="4438072"/>
            <a:ext cx="648072" cy="339964"/>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657766" y="4915337"/>
            <a:ext cx="648072" cy="1110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7006012" y="4201990"/>
            <a:ext cx="459740" cy="1234440"/>
          </a:xfrm>
          <a:prstGeom prst="rect">
            <a:avLst/>
          </a:prstGeom>
          <a:noFill/>
        </p:spPr>
        <p:txBody>
          <a:bodyPr vert="eaVert" wrap="none" rtlCol="0">
            <a:spAutoFit/>
          </a:bodyPr>
          <a:lstStyle/>
          <a:p>
            <a:r>
              <a:rPr lang="zh-CN" altLang="en-US" dirty="0" smtClean="0">
                <a:latin typeface="微软雅黑" panose="020B0503020204020204" charset="-122"/>
                <a:ea typeface="微软雅黑" panose="020B0503020204020204" charset="-122"/>
              </a:rPr>
              <a:t>特洛伊之战</a:t>
            </a:r>
            <a:endParaRPr lang="zh-CN" altLang="en-US" dirty="0">
              <a:latin typeface="微软雅黑" panose="020B0503020204020204" charset="-122"/>
              <a:ea typeface="微软雅黑" panose="020B0503020204020204" charset="-122"/>
            </a:endParaRPr>
          </a:p>
        </p:txBody>
      </p:sp>
      <p:sp>
        <p:nvSpPr>
          <p:cNvPr id="16" name="TextBox 15"/>
          <p:cNvSpPr txBox="1"/>
          <p:nvPr/>
        </p:nvSpPr>
        <p:spPr>
          <a:xfrm>
            <a:off x="1978660" y="4218805"/>
            <a:ext cx="459740" cy="1691640"/>
          </a:xfrm>
          <a:prstGeom prst="rect">
            <a:avLst/>
          </a:prstGeom>
          <a:noFill/>
        </p:spPr>
        <p:txBody>
          <a:bodyPr vert="eaVert" wrap="none" rtlCol="0">
            <a:spAutoFit/>
          </a:bodyPr>
          <a:lstStyle/>
          <a:p>
            <a:r>
              <a:rPr lang="zh-CN" altLang="en-US" dirty="0" smtClean="0">
                <a:latin typeface="微软雅黑" panose="020B0503020204020204" charset="-122"/>
                <a:ea typeface="微软雅黑" panose="020B0503020204020204" charset="-122"/>
              </a:rPr>
              <a:t>美神阿弗洛狄德</a:t>
            </a:r>
            <a:endParaRPr lang="zh-CN" altLang="en-US" dirty="0">
              <a:latin typeface="微软雅黑" panose="020B0503020204020204" charset="-122"/>
              <a:ea typeface="微软雅黑" panose="020B0503020204020204" charset="-122"/>
            </a:endParaRPr>
          </a:p>
        </p:txBody>
      </p:sp>
      <p:sp>
        <p:nvSpPr>
          <p:cNvPr id="17" name="TextBox 16"/>
          <p:cNvSpPr txBox="1"/>
          <p:nvPr/>
        </p:nvSpPr>
        <p:spPr>
          <a:xfrm>
            <a:off x="5665877" y="4218805"/>
            <a:ext cx="459740" cy="1920240"/>
          </a:xfrm>
          <a:prstGeom prst="rect">
            <a:avLst/>
          </a:prstGeom>
          <a:noFill/>
        </p:spPr>
        <p:txBody>
          <a:bodyPr vert="eaVert" wrap="none" rtlCol="0">
            <a:spAutoFit/>
          </a:bodyPr>
          <a:lstStyle/>
          <a:p>
            <a:r>
              <a:rPr lang="zh-CN" altLang="en-US" dirty="0" smtClean="0">
                <a:latin typeface="微软雅黑" panose="020B0503020204020204" charset="-122"/>
                <a:ea typeface="微软雅黑" panose="020B0503020204020204" charset="-122"/>
              </a:rPr>
              <a:t>特洛伊王安喀塞斯</a:t>
            </a:r>
            <a:endParaRPr lang="zh-CN" altLang="en-US" dirty="0">
              <a:latin typeface="微软雅黑" panose="020B0503020204020204" charset="-122"/>
              <a:ea typeface="微软雅黑" panose="020B0503020204020204" charset="-122"/>
            </a:endParaRPr>
          </a:p>
        </p:txBody>
      </p:sp>
      <p:sp>
        <p:nvSpPr>
          <p:cNvPr id="18" name="TextBox 17"/>
          <p:cNvSpPr txBox="1"/>
          <p:nvPr/>
        </p:nvSpPr>
        <p:spPr>
          <a:xfrm>
            <a:off x="4495403" y="2617028"/>
            <a:ext cx="459740" cy="1463040"/>
          </a:xfrm>
          <a:prstGeom prst="rect">
            <a:avLst/>
          </a:prstGeom>
          <a:noFill/>
        </p:spPr>
        <p:txBody>
          <a:bodyPr vert="eaVert" wrap="none" rtlCol="0">
            <a:spAutoFit/>
          </a:bodyPr>
          <a:lstStyle/>
          <a:p>
            <a:r>
              <a:rPr lang="zh-CN" altLang="en-US" dirty="0" smtClean="0">
                <a:latin typeface="微软雅黑" panose="020B0503020204020204" charset="-122"/>
                <a:ea typeface="微软雅黑" panose="020B0503020204020204" charset="-122"/>
              </a:rPr>
              <a:t>英雄埃涅阿斯</a:t>
            </a:r>
            <a:endParaRPr lang="zh-CN" altLang="en-US" dirty="0">
              <a:latin typeface="微软雅黑" panose="020B0503020204020204" charset="-122"/>
              <a:ea typeface="微软雅黑" panose="020B0503020204020204" charset="-122"/>
            </a:endParaRPr>
          </a:p>
        </p:txBody>
      </p:sp>
      <p:sp>
        <p:nvSpPr>
          <p:cNvPr id="19" name="右箭头 18"/>
          <p:cNvSpPr/>
          <p:nvPr/>
        </p:nvSpPr>
        <p:spPr>
          <a:xfrm rot="13652381">
            <a:off x="2731740" y="2372647"/>
            <a:ext cx="648072" cy="339964"/>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右箭头 19"/>
          <p:cNvSpPr/>
          <p:nvPr/>
        </p:nvSpPr>
        <p:spPr>
          <a:xfrm>
            <a:off x="3791296" y="820729"/>
            <a:ext cx="838438" cy="339964"/>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3345192" y="511390"/>
            <a:ext cx="459740" cy="1463040"/>
          </a:xfrm>
          <a:prstGeom prst="rect">
            <a:avLst/>
          </a:prstGeom>
          <a:noFill/>
        </p:spPr>
        <p:txBody>
          <a:bodyPr vert="eaVert" wrap="none" rtlCol="0">
            <a:spAutoFit/>
          </a:bodyPr>
          <a:lstStyle/>
          <a:p>
            <a:r>
              <a:rPr lang="zh-CN" altLang="en-US" dirty="0">
                <a:latin typeface="微软雅黑" panose="020B0503020204020204" charset="-122"/>
                <a:ea typeface="微软雅黑" panose="020B0503020204020204" charset="-122"/>
              </a:rPr>
              <a:t>阿斯卡尼乌斯</a:t>
            </a:r>
            <a:endParaRPr lang="zh-CN" altLang="en-US" dirty="0">
              <a:latin typeface="微软雅黑" panose="020B0503020204020204" charset="-122"/>
              <a:ea typeface="微软雅黑" panose="020B0503020204020204" charset="-122"/>
            </a:endParaRPr>
          </a:p>
        </p:txBody>
      </p:sp>
      <p:sp>
        <p:nvSpPr>
          <p:cNvPr id="22" name="TextBox 21"/>
          <p:cNvSpPr txBox="1"/>
          <p:nvPr/>
        </p:nvSpPr>
        <p:spPr>
          <a:xfrm>
            <a:off x="4576879" y="854734"/>
            <a:ext cx="459740" cy="1234440"/>
          </a:xfrm>
          <a:prstGeom prst="rect">
            <a:avLst/>
          </a:prstGeom>
          <a:noFill/>
        </p:spPr>
        <p:txBody>
          <a:bodyPr vert="eaVert" wrap="none" rtlCol="0">
            <a:spAutoFit/>
          </a:bodyPr>
          <a:lstStyle/>
          <a:p>
            <a:r>
              <a:rPr lang="zh-CN" altLang="en-US" dirty="0" smtClean="0">
                <a:latin typeface="微软雅黑" panose="020B0503020204020204" charset="-122"/>
                <a:ea typeface="微软雅黑" panose="020B0503020204020204" charset="-122"/>
              </a:rPr>
              <a:t>战神马尔斯</a:t>
            </a:r>
            <a:endParaRPr lang="zh-CN" altLang="en-US" dirty="0">
              <a:latin typeface="微软雅黑" panose="020B0503020204020204" charset="-122"/>
              <a:ea typeface="微软雅黑" panose="020B0503020204020204" charset="-122"/>
            </a:endParaRPr>
          </a:p>
        </p:txBody>
      </p:sp>
      <p:sp>
        <p:nvSpPr>
          <p:cNvPr id="23" name="TextBox 22"/>
          <p:cNvSpPr txBox="1"/>
          <p:nvPr/>
        </p:nvSpPr>
        <p:spPr>
          <a:xfrm>
            <a:off x="6321479" y="876100"/>
            <a:ext cx="459740" cy="1005840"/>
          </a:xfrm>
          <a:prstGeom prst="rect">
            <a:avLst/>
          </a:prstGeom>
          <a:noFill/>
        </p:spPr>
        <p:txBody>
          <a:bodyPr vert="eaVert" wrap="none" rtlCol="0">
            <a:spAutoFit/>
          </a:bodyPr>
          <a:lstStyle/>
          <a:p>
            <a:r>
              <a:rPr lang="zh-CN" altLang="en-US" dirty="0" smtClean="0">
                <a:latin typeface="微软雅黑" panose="020B0503020204020204" charset="-122"/>
                <a:ea typeface="微软雅黑" panose="020B0503020204020204" charset="-122"/>
              </a:rPr>
              <a:t>西尔维娅</a:t>
            </a:r>
            <a:endParaRPr lang="zh-CN" altLang="en-US" dirty="0">
              <a:latin typeface="微软雅黑" panose="020B0503020204020204" charset="-122"/>
              <a:ea typeface="微软雅黑" panose="020B0503020204020204" charset="-122"/>
            </a:endParaRPr>
          </a:p>
        </p:txBody>
      </p:sp>
      <p:sp>
        <p:nvSpPr>
          <p:cNvPr id="24" name="右箭头 23"/>
          <p:cNvSpPr/>
          <p:nvPr/>
        </p:nvSpPr>
        <p:spPr>
          <a:xfrm>
            <a:off x="6837810" y="791769"/>
            <a:ext cx="648072" cy="339964"/>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rot="5400000">
            <a:off x="6513774" y="906239"/>
            <a:ext cx="648072" cy="1110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7596891" y="819346"/>
            <a:ext cx="459740" cy="777240"/>
          </a:xfrm>
          <a:prstGeom prst="rect">
            <a:avLst/>
          </a:prstGeom>
          <a:noFill/>
        </p:spPr>
        <p:txBody>
          <a:bodyPr vert="eaVert" wrap="none" rtlCol="0">
            <a:spAutoFit/>
          </a:bodyPr>
          <a:lstStyle/>
          <a:p>
            <a:r>
              <a:rPr lang="zh-CN" altLang="en-US" dirty="0" smtClean="0">
                <a:latin typeface="微软雅黑" panose="020B0503020204020204" charset="-122"/>
                <a:ea typeface="微软雅黑" panose="020B0503020204020204" charset="-122"/>
              </a:rPr>
              <a:t>罗穆路</a:t>
            </a:r>
            <a:endParaRPr lang="zh-CN" altLang="en-US" dirty="0">
              <a:latin typeface="微软雅黑" panose="020B0503020204020204" charset="-122"/>
              <a:ea typeface="微软雅黑" panose="020B0503020204020204" charset="-122"/>
            </a:endParaRPr>
          </a:p>
        </p:txBody>
      </p:sp>
      <p:sp>
        <p:nvSpPr>
          <p:cNvPr id="28" name="TextBox 27"/>
          <p:cNvSpPr txBox="1"/>
          <p:nvPr/>
        </p:nvSpPr>
        <p:spPr>
          <a:xfrm>
            <a:off x="9886338" y="854734"/>
            <a:ext cx="459740" cy="548640"/>
          </a:xfrm>
          <a:prstGeom prst="rect">
            <a:avLst/>
          </a:prstGeom>
          <a:noFill/>
        </p:spPr>
        <p:txBody>
          <a:bodyPr vert="eaVert" wrap="none" rtlCol="0">
            <a:spAutoFit/>
          </a:bodyPr>
          <a:lstStyle/>
          <a:p>
            <a:r>
              <a:rPr lang="zh-CN" altLang="en-US" dirty="0" smtClean="0">
                <a:latin typeface="微软雅黑" panose="020B0503020204020204" charset="-122"/>
                <a:ea typeface="微软雅黑" panose="020B0503020204020204" charset="-122"/>
              </a:rPr>
              <a:t>勒莫</a:t>
            </a:r>
            <a:endParaRPr lang="zh-CN" altLang="en-US" dirty="0">
              <a:latin typeface="微软雅黑" panose="020B0503020204020204" charset="-122"/>
              <a:ea typeface="微软雅黑" panose="020B0503020204020204" charset="-122"/>
            </a:endParaRPr>
          </a:p>
        </p:txBody>
      </p:sp>
      <p:sp>
        <p:nvSpPr>
          <p:cNvPr id="29" name="TextBox 28"/>
          <p:cNvSpPr txBox="1"/>
          <p:nvPr/>
        </p:nvSpPr>
        <p:spPr>
          <a:xfrm>
            <a:off x="6846013" y="1832198"/>
            <a:ext cx="3705860" cy="1568450"/>
          </a:xfrm>
          <a:prstGeom prst="rect">
            <a:avLst/>
          </a:prstGeom>
          <a:noFill/>
        </p:spPr>
        <p:txBody>
          <a:bodyPr wrap="none" rtlCol="0">
            <a:spAutoFit/>
          </a:bodyPr>
          <a:lstStyle/>
          <a:p>
            <a:r>
              <a:rPr lang="en-US" altLang="zh-CN" sz="9600" dirty="0" smtClean="0">
                <a:latin typeface="Mongolian Baiti" panose="03000500000000000000" pitchFamily="66" charset="0"/>
                <a:cs typeface="Mongolian Baiti" panose="03000500000000000000" pitchFamily="66" charset="0"/>
              </a:rPr>
              <a:t>ROME</a:t>
            </a:r>
            <a:endParaRPr lang="zh-CN" altLang="en-US" sz="9600" dirty="0">
              <a:latin typeface="Mongolian Baiti" panose="03000500000000000000" pitchFamily="66" charset="0"/>
              <a:cs typeface="Mongolian Baiti" panose="03000500000000000000" pitchFamily="66" charset="0"/>
            </a:endParaRPr>
          </a:p>
        </p:txBody>
      </p:sp>
      <p:cxnSp>
        <p:nvCxnSpPr>
          <p:cNvPr id="31" name="直接连接符 30"/>
          <p:cNvCxnSpPr/>
          <p:nvPr/>
        </p:nvCxnSpPr>
        <p:spPr>
          <a:xfrm>
            <a:off x="5015880" y="3501008"/>
            <a:ext cx="56521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7468279" y="3545432"/>
            <a:ext cx="3136900" cy="275590"/>
          </a:xfrm>
          <a:prstGeom prst="rect">
            <a:avLst/>
          </a:prstGeom>
          <a:noFill/>
        </p:spPr>
        <p:txBody>
          <a:bodyPr wrap="none" rtlCol="0">
            <a:spAutoFit/>
          </a:bodyPr>
          <a:lstStyle/>
          <a:p>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瓦</a:t>
            </a:r>
            <a:r>
              <a:rPr lang="zh-CN" altLang="en-US" sz="1200" dirty="0">
                <a:latin typeface="微软雅黑" panose="020B0503020204020204" charset="-122"/>
                <a:ea typeface="微软雅黑" panose="020B0503020204020204" charset="-122"/>
              </a:rPr>
              <a:t>罗</a:t>
            </a:r>
            <a:r>
              <a:rPr lang="zh-CN" altLang="en-US" sz="1200" dirty="0" smtClean="0">
                <a:latin typeface="微软雅黑" panose="020B0503020204020204" charset="-122"/>
                <a:ea typeface="微软雅黑" panose="020B0503020204020204" charset="-122"/>
              </a:rPr>
              <a:t>纪年</a:t>
            </a:r>
            <a:r>
              <a:rPr lang="en-US" altLang="zh-CN" sz="1200" dirty="0" err="1" smtClean="0">
                <a:latin typeface="微软雅黑" panose="020B0503020204020204" charset="-122"/>
                <a:ea typeface="微软雅黑" panose="020B0503020204020204" charset="-122"/>
              </a:rPr>
              <a:t>Vallo</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a:t>
            </a:r>
            <a:r>
              <a:rPr lang="en-US" altLang="zh-CN" sz="1200" dirty="0" smtClean="0">
                <a:latin typeface="微软雅黑" panose="020B0503020204020204" charset="-122"/>
                <a:ea typeface="微软雅黑" panose="020B0503020204020204" charset="-122"/>
              </a:rPr>
              <a:t>BC100</a:t>
            </a:r>
            <a:r>
              <a:rPr lang="zh-CN" altLang="en-US" sz="1200" dirty="0" smtClean="0">
                <a:latin typeface="微软雅黑" panose="020B0503020204020204" charset="-122"/>
                <a:ea typeface="微软雅黑" panose="020B0503020204020204" charset="-122"/>
              </a:rPr>
              <a:t>年，铁伦提乌斯</a:t>
            </a:r>
            <a:endParaRPr lang="zh-CN" altLang="en-US" sz="12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sz="1800" dirty="0" smtClean="0">
                <a:latin typeface="微软雅黑" panose="020B0503020204020204" charset="-122"/>
                <a:ea typeface="微软雅黑" panose="020B0503020204020204" charset="-122"/>
              </a:rPr>
              <a:t>由于罗马的政治步入到帝国历史阶段，希腊时期的感受就全然消失了。</a:t>
            </a:r>
            <a:endParaRPr lang="en-US" altLang="zh-CN" sz="1800" dirty="0" smtClean="0">
              <a:latin typeface="微软雅黑" panose="020B0503020204020204" charset="-122"/>
              <a:ea typeface="微软雅黑" panose="020B0503020204020204" charset="-122"/>
            </a:endParaRPr>
          </a:p>
          <a:p>
            <a:pPr>
              <a:lnSpc>
                <a:spcPct val="150000"/>
              </a:lnSpc>
            </a:pPr>
            <a:r>
              <a:rPr lang="zh-CN" altLang="en-US" sz="1800" dirty="0" smtClean="0">
                <a:latin typeface="微软雅黑" panose="020B0503020204020204" charset="-122"/>
                <a:ea typeface="微软雅黑" panose="020B0503020204020204" charset="-122"/>
              </a:rPr>
              <a:t>艺术的帝国色彩仍然十分强固的。</a:t>
            </a:r>
            <a:endParaRPr lang="en-US" altLang="zh-CN" sz="1800" dirty="0" smtClean="0">
              <a:latin typeface="微软雅黑" panose="020B0503020204020204" charset="-122"/>
              <a:ea typeface="微软雅黑" panose="020B0503020204020204" charset="-122"/>
            </a:endParaRPr>
          </a:p>
          <a:p>
            <a:pPr>
              <a:lnSpc>
                <a:spcPct val="150000"/>
              </a:lnSpc>
            </a:pPr>
            <a:r>
              <a:rPr lang="zh-CN" altLang="en-US" sz="1800" dirty="0" smtClean="0">
                <a:latin typeface="微软雅黑" panose="020B0503020204020204" charset="-122"/>
                <a:ea typeface="微软雅黑" panose="020B0503020204020204" charset="-122"/>
              </a:rPr>
              <a:t>罗马时期雕塑艺术已经染上一层权势欲色彩</a:t>
            </a:r>
            <a:endParaRPr lang="en-US" altLang="zh-CN" sz="1800" dirty="0" smtClean="0">
              <a:latin typeface="微软雅黑" panose="020B0503020204020204" charset="-122"/>
              <a:ea typeface="微软雅黑" panose="020B0503020204020204" charset="-122"/>
            </a:endParaRPr>
          </a:p>
          <a:p>
            <a:pPr>
              <a:lnSpc>
                <a:spcPct val="150000"/>
              </a:lnSpc>
            </a:pPr>
            <a:r>
              <a:rPr lang="zh-CN" altLang="en-US" sz="1800" dirty="0" smtClean="0">
                <a:latin typeface="微软雅黑" panose="020B0503020204020204" charset="-122"/>
                <a:ea typeface="微软雅黑" panose="020B0503020204020204" charset="-122"/>
              </a:rPr>
              <a:t>随着时局的动荡，往往带有神秘主义情绪。</a:t>
            </a:r>
            <a:endParaRPr lang="zh-CN" altLang="en-US" sz="18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 </a:t>
            </a:r>
            <a:endParaRPr lang="zh-CN" altLang="en-US" dirty="0"/>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524000" y="1063"/>
            <a:ext cx="9144000" cy="6858000"/>
          </a:xfrm>
        </p:spPr>
      </p:pic>
      <p:sp>
        <p:nvSpPr>
          <p:cNvPr id="5" name="TextBox 4"/>
          <p:cNvSpPr txBox="1"/>
          <p:nvPr/>
        </p:nvSpPr>
        <p:spPr>
          <a:xfrm>
            <a:off x="5591944" y="5013176"/>
            <a:ext cx="2289810" cy="1706880"/>
          </a:xfrm>
          <a:prstGeom prst="rect">
            <a:avLst/>
          </a:prstGeom>
          <a:noFill/>
        </p:spPr>
        <p:txBody>
          <a:bodyPr wrap="none" rtlCol="0">
            <a:spAutoFit/>
          </a:bodyPr>
          <a:lstStyle/>
          <a:p>
            <a:pPr>
              <a:lnSpc>
                <a:spcPct val="150000"/>
              </a:lnSpc>
            </a:pPr>
            <a:r>
              <a:rPr lang="zh-CN" altLang="en-US" sz="1400" dirty="0" smtClean="0">
                <a:solidFill>
                  <a:schemeClr val="bg1"/>
                </a:solidFill>
                <a:latin typeface="微软雅黑" panose="020B0503020204020204" charset="-122"/>
                <a:ea typeface="微软雅黑" panose="020B0503020204020204" charset="-122"/>
              </a:rPr>
              <a:t>盖维斯</a:t>
            </a:r>
            <a:r>
              <a:rPr lang="en-US" altLang="zh-CN" sz="1400" dirty="0" smtClean="0">
                <a:solidFill>
                  <a:schemeClr val="bg1"/>
                </a:solidFill>
                <a:latin typeface="微软雅黑" panose="020B0503020204020204" charset="-122"/>
                <a:ea typeface="微软雅黑" panose="020B0503020204020204" charset="-122"/>
              </a:rPr>
              <a:t>·</a:t>
            </a:r>
            <a:r>
              <a:rPr lang="zh-CN" altLang="en-US" sz="1400" dirty="0" smtClean="0">
                <a:solidFill>
                  <a:schemeClr val="bg1"/>
                </a:solidFill>
                <a:latin typeface="微软雅黑" panose="020B0503020204020204" charset="-122"/>
                <a:ea typeface="微软雅黑" panose="020B0503020204020204" charset="-122"/>
              </a:rPr>
              <a:t>屋大维</a:t>
            </a:r>
            <a:r>
              <a:rPr lang="en-US" altLang="zh-CN" sz="1400" dirty="0" smtClean="0">
                <a:solidFill>
                  <a:schemeClr val="bg1"/>
                </a:solidFill>
                <a:latin typeface="微软雅黑" panose="020B0503020204020204" charset="-122"/>
                <a:ea typeface="微软雅黑" panose="020B0503020204020204" charset="-122"/>
              </a:rPr>
              <a:t>·</a:t>
            </a:r>
            <a:r>
              <a:rPr lang="zh-CN" altLang="en-US" sz="1400" dirty="0" smtClean="0">
                <a:solidFill>
                  <a:schemeClr val="bg1"/>
                </a:solidFill>
                <a:latin typeface="微软雅黑" panose="020B0503020204020204" charset="-122"/>
                <a:ea typeface="微软雅黑" panose="020B0503020204020204" charset="-122"/>
              </a:rPr>
              <a:t>奥古斯都像</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en-US" altLang="zh-CN" sz="1400" dirty="0" smtClean="0">
                <a:solidFill>
                  <a:schemeClr val="bg1"/>
                </a:solidFill>
                <a:latin typeface="微软雅黑" panose="020B0503020204020204" charset="-122"/>
                <a:ea typeface="微软雅黑" panose="020B0503020204020204" charset="-122"/>
              </a:rPr>
              <a:t>Gaius </a:t>
            </a:r>
            <a:r>
              <a:rPr lang="en-US" altLang="zh-CN" sz="1400" dirty="0" err="1" smtClean="0">
                <a:solidFill>
                  <a:schemeClr val="bg1"/>
                </a:solidFill>
                <a:latin typeface="微软雅黑" panose="020B0503020204020204" charset="-122"/>
                <a:ea typeface="微软雅黑" panose="020B0503020204020204" charset="-122"/>
              </a:rPr>
              <a:t>Octavius</a:t>
            </a:r>
            <a:r>
              <a:rPr lang="en-US" altLang="zh-CN" sz="1400" dirty="0" smtClean="0">
                <a:solidFill>
                  <a:schemeClr val="bg1"/>
                </a:solidFill>
                <a:latin typeface="微软雅黑" panose="020B0503020204020204" charset="-122"/>
                <a:ea typeface="微软雅黑" panose="020B0503020204020204" charset="-122"/>
              </a:rPr>
              <a:t> Augustus</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zh-CN" altLang="en-US" sz="1400" dirty="0" smtClean="0">
                <a:solidFill>
                  <a:schemeClr val="bg1"/>
                </a:solidFill>
                <a:latin typeface="微软雅黑" panose="020B0503020204020204" charset="-122"/>
                <a:ea typeface="微软雅黑" panose="020B0503020204020204" charset="-122"/>
              </a:rPr>
              <a:t>罗马</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en-US" altLang="zh-CN" sz="1400" dirty="0" smtClean="0">
                <a:solidFill>
                  <a:schemeClr val="bg1"/>
                </a:solidFill>
                <a:latin typeface="微软雅黑" panose="020B0503020204020204" charset="-122"/>
                <a:ea typeface="微软雅黑" panose="020B0503020204020204" charset="-122"/>
              </a:rPr>
              <a:t>BC19</a:t>
            </a:r>
            <a:r>
              <a:rPr lang="zh-CN" altLang="en-US" sz="1400" dirty="0" smtClean="0">
                <a:solidFill>
                  <a:schemeClr val="bg1"/>
                </a:solidFill>
                <a:latin typeface="微软雅黑" panose="020B0503020204020204" charset="-122"/>
                <a:ea typeface="微软雅黑" panose="020B0503020204020204" charset="-122"/>
              </a:rPr>
              <a:t>年</a:t>
            </a:r>
            <a:r>
              <a:rPr lang="en-US" altLang="zh-CN" sz="1400" dirty="0" smtClean="0">
                <a:solidFill>
                  <a:schemeClr val="bg1"/>
                </a:solidFill>
                <a:latin typeface="微软雅黑" panose="020B0503020204020204" charset="-122"/>
                <a:ea typeface="微软雅黑" panose="020B0503020204020204" charset="-122"/>
              </a:rPr>
              <a:t>——13</a:t>
            </a:r>
            <a:r>
              <a:rPr lang="zh-CN" altLang="en-US" sz="1400" dirty="0" smtClean="0">
                <a:solidFill>
                  <a:schemeClr val="bg1"/>
                </a:solidFill>
                <a:latin typeface="微软雅黑" panose="020B0503020204020204" charset="-122"/>
                <a:ea typeface="微软雅黑" panose="020B0503020204020204" charset="-122"/>
              </a:rPr>
              <a:t>年</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zh-CN" altLang="en-US" sz="1400" dirty="0">
                <a:solidFill>
                  <a:schemeClr val="bg1"/>
                </a:solidFill>
                <a:latin typeface="微软雅黑" panose="020B0503020204020204" charset="-122"/>
                <a:ea typeface="微软雅黑" panose="020B0503020204020204" charset="-122"/>
              </a:rPr>
              <a:t>梵蒂冈博物馆</a:t>
            </a:r>
            <a:endParaRPr lang="zh-CN" altLang="en-US" sz="1400" dirty="0">
              <a:solidFill>
                <a:schemeClr val="bg1"/>
              </a:solidFill>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3512" y="188640"/>
            <a:ext cx="2462580" cy="3047748"/>
          </a:xfrm>
          <a:prstGeom prst="rect">
            <a:avLst/>
          </a:prstGeom>
        </p:spPr>
      </p:pic>
      <p:sp>
        <p:nvSpPr>
          <p:cNvPr id="7" name="TextBox 6"/>
          <p:cNvSpPr txBox="1"/>
          <p:nvPr/>
        </p:nvSpPr>
        <p:spPr>
          <a:xfrm>
            <a:off x="3719736" y="1988840"/>
            <a:ext cx="2933065" cy="1060450"/>
          </a:xfrm>
          <a:prstGeom prst="rect">
            <a:avLst/>
          </a:prstGeom>
          <a:noFill/>
        </p:spPr>
        <p:txBody>
          <a:bodyPr wrap="none" rtlCol="0">
            <a:spAutoFit/>
          </a:bodyPr>
          <a:lstStyle/>
          <a:p>
            <a:pPr>
              <a:lnSpc>
                <a:spcPct val="150000"/>
              </a:lnSpc>
            </a:pPr>
            <a:r>
              <a:rPr lang="zh-CN" altLang="en-US" sz="1400" dirty="0" smtClean="0">
                <a:solidFill>
                  <a:schemeClr val="bg1"/>
                </a:solidFill>
                <a:latin typeface="微软雅黑" panose="020B0503020204020204" charset="-122"/>
                <a:ea typeface="微软雅黑" panose="020B0503020204020204" charset="-122"/>
              </a:rPr>
              <a:t>盖乌斯</a:t>
            </a:r>
            <a:r>
              <a:rPr lang="en-US" altLang="zh-CN" sz="1400" dirty="0" smtClean="0">
                <a:solidFill>
                  <a:schemeClr val="bg1"/>
                </a:solidFill>
                <a:latin typeface="微软雅黑" panose="020B0503020204020204" charset="-122"/>
                <a:ea typeface="微软雅黑" panose="020B0503020204020204" charset="-122"/>
              </a:rPr>
              <a:t>·</a:t>
            </a:r>
            <a:r>
              <a:rPr lang="zh-CN" altLang="en-US" sz="1400" dirty="0" smtClean="0">
                <a:solidFill>
                  <a:schemeClr val="bg1"/>
                </a:solidFill>
                <a:latin typeface="微软雅黑" panose="020B0503020204020204" charset="-122"/>
                <a:ea typeface="微软雅黑" panose="020B0503020204020204" charset="-122"/>
              </a:rPr>
              <a:t>尤利乌斯</a:t>
            </a:r>
            <a:r>
              <a:rPr lang="en-US" altLang="zh-CN" sz="1400" dirty="0" smtClean="0">
                <a:solidFill>
                  <a:schemeClr val="bg1"/>
                </a:solidFill>
                <a:latin typeface="微软雅黑" panose="020B0503020204020204" charset="-122"/>
                <a:ea typeface="微软雅黑" panose="020B0503020204020204" charset="-122"/>
              </a:rPr>
              <a:t>·</a:t>
            </a:r>
            <a:r>
              <a:rPr lang="zh-CN" altLang="en-US" sz="1400" dirty="0" smtClean="0">
                <a:solidFill>
                  <a:schemeClr val="bg1"/>
                </a:solidFill>
                <a:latin typeface="微软雅黑" panose="020B0503020204020204" charset="-122"/>
                <a:ea typeface="微软雅黑" panose="020B0503020204020204" charset="-122"/>
              </a:rPr>
              <a:t>恺撒</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en-US" altLang="zh-CN" sz="1400" dirty="0" smtClean="0">
                <a:solidFill>
                  <a:schemeClr val="bg1"/>
                </a:solidFill>
                <a:latin typeface="微软雅黑" panose="020B0503020204020204" charset="-122"/>
                <a:ea typeface="微软雅黑" panose="020B0503020204020204" charset="-122"/>
              </a:rPr>
              <a:t>Gaius Julius Caesar</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en-US" altLang="zh-CN" sz="1400" dirty="0" smtClean="0">
                <a:solidFill>
                  <a:schemeClr val="bg1"/>
                </a:solidFill>
                <a:latin typeface="微软雅黑" panose="020B0503020204020204" charset="-122"/>
                <a:ea typeface="微软雅黑" panose="020B0503020204020204" charset="-122"/>
              </a:rPr>
              <a:t>BC100</a:t>
            </a:r>
            <a:r>
              <a:rPr lang="zh-CN" altLang="en-US" sz="1400" dirty="0" smtClean="0">
                <a:solidFill>
                  <a:schemeClr val="bg1"/>
                </a:solidFill>
                <a:latin typeface="微软雅黑" panose="020B0503020204020204" charset="-122"/>
                <a:ea typeface="微软雅黑" panose="020B0503020204020204" charset="-122"/>
              </a:rPr>
              <a:t>年</a:t>
            </a:r>
            <a:r>
              <a:rPr lang="en-US" altLang="zh-CN" sz="1400" dirty="0" smtClean="0">
                <a:solidFill>
                  <a:schemeClr val="bg1"/>
                </a:solidFill>
                <a:latin typeface="微软雅黑" panose="020B0503020204020204" charset="-122"/>
                <a:ea typeface="微软雅黑" panose="020B0503020204020204" charset="-122"/>
              </a:rPr>
              <a:t>7</a:t>
            </a:r>
            <a:r>
              <a:rPr lang="zh-CN" altLang="en-US" sz="1400" dirty="0" smtClean="0">
                <a:solidFill>
                  <a:schemeClr val="bg1"/>
                </a:solidFill>
                <a:latin typeface="微软雅黑" panose="020B0503020204020204" charset="-122"/>
                <a:ea typeface="微软雅黑" panose="020B0503020204020204" charset="-122"/>
              </a:rPr>
              <a:t>月</a:t>
            </a:r>
            <a:r>
              <a:rPr lang="en-US" altLang="zh-CN" sz="1400" dirty="0" smtClean="0">
                <a:solidFill>
                  <a:schemeClr val="bg1"/>
                </a:solidFill>
                <a:latin typeface="微软雅黑" panose="020B0503020204020204" charset="-122"/>
                <a:ea typeface="微软雅黑" panose="020B0503020204020204" charset="-122"/>
              </a:rPr>
              <a:t>12</a:t>
            </a:r>
            <a:r>
              <a:rPr lang="zh-CN" altLang="en-US" sz="1400" dirty="0" smtClean="0">
                <a:solidFill>
                  <a:schemeClr val="bg1"/>
                </a:solidFill>
                <a:latin typeface="微软雅黑" panose="020B0503020204020204" charset="-122"/>
                <a:ea typeface="微软雅黑" panose="020B0503020204020204" charset="-122"/>
              </a:rPr>
              <a:t>日</a:t>
            </a:r>
            <a:r>
              <a:rPr lang="en-US" altLang="zh-CN" sz="1400" dirty="0" smtClean="0">
                <a:solidFill>
                  <a:schemeClr val="bg1"/>
                </a:solidFill>
                <a:latin typeface="微软雅黑" panose="020B0503020204020204" charset="-122"/>
                <a:ea typeface="微软雅黑" panose="020B0503020204020204" charset="-122"/>
              </a:rPr>
              <a:t>-BC44</a:t>
            </a:r>
            <a:r>
              <a:rPr lang="zh-CN" altLang="en-US" sz="1400" dirty="0" smtClean="0">
                <a:solidFill>
                  <a:schemeClr val="bg1"/>
                </a:solidFill>
                <a:latin typeface="微软雅黑" panose="020B0503020204020204" charset="-122"/>
                <a:ea typeface="微软雅黑" panose="020B0503020204020204" charset="-122"/>
              </a:rPr>
              <a:t>年</a:t>
            </a:r>
            <a:r>
              <a:rPr lang="en-US" altLang="zh-CN" sz="1400" dirty="0" smtClean="0">
                <a:solidFill>
                  <a:schemeClr val="bg1"/>
                </a:solidFill>
                <a:latin typeface="微软雅黑" panose="020B0503020204020204" charset="-122"/>
                <a:ea typeface="微软雅黑" panose="020B0503020204020204" charset="-122"/>
              </a:rPr>
              <a:t>3</a:t>
            </a:r>
            <a:r>
              <a:rPr lang="zh-CN" altLang="en-US" sz="1400" dirty="0" smtClean="0">
                <a:solidFill>
                  <a:schemeClr val="bg1"/>
                </a:solidFill>
                <a:latin typeface="微软雅黑" panose="020B0503020204020204" charset="-122"/>
                <a:ea typeface="微软雅黑" panose="020B0503020204020204" charset="-122"/>
              </a:rPr>
              <a:t>月</a:t>
            </a:r>
            <a:r>
              <a:rPr lang="en-US" altLang="zh-CN" sz="1400" dirty="0" smtClean="0">
                <a:solidFill>
                  <a:schemeClr val="bg1"/>
                </a:solidFill>
                <a:latin typeface="微软雅黑" panose="020B0503020204020204" charset="-122"/>
                <a:ea typeface="微软雅黑" panose="020B0503020204020204" charset="-122"/>
              </a:rPr>
              <a:t>15</a:t>
            </a:r>
            <a:r>
              <a:rPr lang="zh-CN" altLang="en-US" sz="1400" dirty="0" smtClean="0">
                <a:solidFill>
                  <a:schemeClr val="bg1"/>
                </a:solidFill>
                <a:latin typeface="微软雅黑" panose="020B0503020204020204" charset="-122"/>
                <a:ea typeface="微软雅黑" panose="020B0503020204020204" charset="-122"/>
              </a:rPr>
              <a:t>日</a:t>
            </a:r>
            <a:endParaRPr lang="zh-CN" altLang="en-US" sz="1400" dirty="0">
              <a:solidFill>
                <a:schemeClr val="bg1"/>
              </a:solidFill>
              <a:latin typeface="微软雅黑" panose="020B0503020204020204" charset="-122"/>
              <a:ea typeface="微软雅黑" panose="020B0503020204020204" charset="-122"/>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9111" y="3050669"/>
            <a:ext cx="2106981" cy="3160472"/>
          </a:xfrm>
          <a:prstGeom prst="rect">
            <a:avLst/>
          </a:prstGeom>
        </p:spPr>
      </p:pic>
      <p:sp>
        <p:nvSpPr>
          <p:cNvPr id="9" name="TextBox 8"/>
          <p:cNvSpPr txBox="1"/>
          <p:nvPr/>
        </p:nvSpPr>
        <p:spPr>
          <a:xfrm>
            <a:off x="3791744" y="3356992"/>
            <a:ext cx="2541270" cy="1060450"/>
          </a:xfrm>
          <a:prstGeom prst="rect">
            <a:avLst/>
          </a:prstGeom>
          <a:noFill/>
        </p:spPr>
        <p:txBody>
          <a:bodyPr wrap="none" rtlCol="0">
            <a:spAutoFit/>
          </a:bodyPr>
          <a:lstStyle/>
          <a:p>
            <a:pPr>
              <a:lnSpc>
                <a:spcPct val="150000"/>
              </a:lnSpc>
            </a:pPr>
            <a:r>
              <a:rPr lang="zh-CN" altLang="en-US" sz="1400" dirty="0" smtClean="0">
                <a:solidFill>
                  <a:schemeClr val="bg1"/>
                </a:solidFill>
                <a:latin typeface="微软雅黑" panose="020B0503020204020204" charset="-122"/>
                <a:ea typeface="微软雅黑" panose="020B0503020204020204" charset="-122"/>
              </a:rPr>
              <a:t>马克</a:t>
            </a:r>
            <a:r>
              <a:rPr lang="en-US" altLang="zh-CN" sz="1400" dirty="0" smtClean="0">
                <a:solidFill>
                  <a:schemeClr val="bg1"/>
                </a:solidFill>
                <a:latin typeface="微软雅黑" panose="020B0503020204020204" charset="-122"/>
                <a:ea typeface="微软雅黑" panose="020B0503020204020204" charset="-122"/>
              </a:rPr>
              <a:t>·</a:t>
            </a:r>
            <a:r>
              <a:rPr lang="zh-CN" altLang="en-US" sz="1400" dirty="0" smtClean="0">
                <a:solidFill>
                  <a:schemeClr val="bg1"/>
                </a:solidFill>
                <a:latin typeface="微软雅黑" panose="020B0503020204020204" charset="-122"/>
                <a:ea typeface="微软雅黑" panose="020B0503020204020204" charset="-122"/>
              </a:rPr>
              <a:t>安东尼</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en-US" altLang="zh-CN" sz="1400" dirty="0" smtClean="0">
                <a:solidFill>
                  <a:schemeClr val="bg1"/>
                </a:solidFill>
                <a:latin typeface="微软雅黑" panose="020B0503020204020204" charset="-122"/>
                <a:ea typeface="微软雅黑" panose="020B0503020204020204" charset="-122"/>
              </a:rPr>
              <a:t>Mark Antony</a:t>
            </a:r>
            <a:endParaRPr lang="en-US" altLang="zh-CN" sz="1400" dirty="0" smtClean="0">
              <a:solidFill>
                <a:schemeClr val="bg1"/>
              </a:solidFill>
              <a:latin typeface="微软雅黑" panose="020B0503020204020204" charset="-122"/>
              <a:ea typeface="微软雅黑" panose="020B0503020204020204" charset="-122"/>
            </a:endParaRPr>
          </a:p>
          <a:p>
            <a:pPr>
              <a:lnSpc>
                <a:spcPct val="150000"/>
              </a:lnSpc>
            </a:pPr>
            <a:r>
              <a:rPr lang="en-US" altLang="zh-CN" sz="1400" dirty="0" smtClean="0">
                <a:solidFill>
                  <a:schemeClr val="bg1"/>
                </a:solidFill>
                <a:latin typeface="微软雅黑" panose="020B0503020204020204" charset="-122"/>
                <a:ea typeface="微软雅黑" panose="020B0503020204020204" charset="-122"/>
              </a:rPr>
              <a:t>BC83</a:t>
            </a:r>
            <a:r>
              <a:rPr lang="zh-CN" altLang="en-US" sz="1400" dirty="0" smtClean="0">
                <a:solidFill>
                  <a:schemeClr val="bg1"/>
                </a:solidFill>
                <a:latin typeface="微软雅黑" panose="020B0503020204020204" charset="-122"/>
                <a:ea typeface="微软雅黑" panose="020B0503020204020204" charset="-122"/>
              </a:rPr>
              <a:t>年</a:t>
            </a:r>
            <a:r>
              <a:rPr lang="en-US" altLang="zh-CN" sz="1400" dirty="0" smtClean="0">
                <a:solidFill>
                  <a:schemeClr val="bg1"/>
                </a:solidFill>
                <a:latin typeface="微软雅黑" panose="020B0503020204020204" charset="-122"/>
                <a:ea typeface="微软雅黑" panose="020B0503020204020204" charset="-122"/>
              </a:rPr>
              <a:t>——BC30</a:t>
            </a:r>
            <a:r>
              <a:rPr lang="zh-CN" altLang="en-US" sz="1400" dirty="0" smtClean="0">
                <a:solidFill>
                  <a:schemeClr val="bg1"/>
                </a:solidFill>
                <a:latin typeface="微软雅黑" panose="020B0503020204020204" charset="-122"/>
                <a:ea typeface="微软雅黑" panose="020B0503020204020204" charset="-122"/>
              </a:rPr>
              <a:t>年</a:t>
            </a:r>
            <a:r>
              <a:rPr lang="en-US" altLang="zh-CN" sz="1400" dirty="0" smtClean="0">
                <a:solidFill>
                  <a:schemeClr val="bg1"/>
                </a:solidFill>
                <a:latin typeface="微软雅黑" panose="020B0503020204020204" charset="-122"/>
                <a:ea typeface="微软雅黑" panose="020B0503020204020204" charset="-122"/>
              </a:rPr>
              <a:t>8</a:t>
            </a:r>
            <a:r>
              <a:rPr lang="zh-CN" altLang="en-US" sz="1400" dirty="0" smtClean="0">
                <a:solidFill>
                  <a:schemeClr val="bg1"/>
                </a:solidFill>
                <a:latin typeface="微软雅黑" panose="020B0503020204020204" charset="-122"/>
                <a:ea typeface="微软雅黑" panose="020B0503020204020204" charset="-122"/>
              </a:rPr>
              <a:t>月</a:t>
            </a:r>
            <a:r>
              <a:rPr lang="en-US" altLang="zh-CN" sz="1400" dirty="0" smtClean="0">
                <a:solidFill>
                  <a:schemeClr val="bg1"/>
                </a:solidFill>
                <a:latin typeface="微软雅黑" panose="020B0503020204020204" charset="-122"/>
                <a:ea typeface="微软雅黑" panose="020B0503020204020204" charset="-122"/>
              </a:rPr>
              <a:t>1</a:t>
            </a:r>
            <a:r>
              <a:rPr lang="zh-CN" altLang="en-US" sz="1400" dirty="0" smtClean="0">
                <a:solidFill>
                  <a:schemeClr val="bg1"/>
                </a:solidFill>
                <a:latin typeface="微软雅黑" panose="020B0503020204020204" charset="-122"/>
                <a:ea typeface="微软雅黑" panose="020B0503020204020204" charset="-122"/>
              </a:rPr>
              <a:t>日，</a:t>
            </a:r>
            <a:endParaRPr lang="zh-CN" altLang="en-US" sz="1400"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81200" y="1600201"/>
            <a:ext cx="8229600" cy="2332856"/>
          </a:xfrm>
        </p:spPr>
        <p:txBody>
          <a:bodyPr>
            <a:normAutofit/>
          </a:bodyPr>
          <a:lstStyle/>
          <a:p>
            <a:pPr>
              <a:lnSpc>
                <a:spcPct val="150000"/>
              </a:lnSpc>
            </a:pPr>
            <a:r>
              <a:rPr lang="zh-CN" altLang="en-US" sz="2400" dirty="0" smtClean="0">
                <a:latin typeface="微软雅黑" panose="020B0503020204020204" charset="-122"/>
                <a:ea typeface="微软雅黑" panose="020B0503020204020204" charset="-122"/>
              </a:rPr>
              <a:t>古希腊与古罗马的艺术，不难窥见和谐的美和崇高的美的艺术特色和它们的历史演变。它们同属于古代西欧奴隶社会的文明典范，是古代人民的伟大智慧和伟大创造的结晶。</a:t>
            </a:r>
            <a:endParaRPr lang="zh-CN" altLang="en-US" sz="2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24000" y="0"/>
            <a:ext cx="9151600" cy="6858000"/>
          </a:xfrm>
          <a:prstGeom prst="rect">
            <a:avLst/>
          </a:prstGeom>
        </p:spPr>
      </p:pic>
      <p:cxnSp>
        <p:nvCxnSpPr>
          <p:cNvPr id="9" name="直接连接符 8"/>
          <p:cNvCxnSpPr/>
          <p:nvPr/>
        </p:nvCxnSpPr>
        <p:spPr>
          <a:xfrm>
            <a:off x="1559496" y="4581128"/>
            <a:ext cx="892899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nvPr>
        </p:nvSpPr>
        <p:spPr>
          <a:xfrm>
            <a:off x="1198800" y="357505"/>
            <a:ext cx="9799200" cy="2570400"/>
          </a:xfrm>
        </p:spPr>
        <p:txBody>
          <a:bodyPr>
            <a:normAutofit fontScale="90000"/>
          </a:bodyPr>
          <a:lstStyle/>
          <a:p>
            <a:r>
              <a:rPr lang="zh-CN" altLang="en-US">
                <a:solidFill>
                  <a:schemeClr val="accent4">
                    <a:lumMod val="40000"/>
                    <a:lumOff val="60000"/>
                  </a:schemeClr>
                </a:solidFill>
              </a:rPr>
              <a:t>中世纪与文艺复兴</a:t>
            </a:r>
            <a:br>
              <a:rPr lang="en-US" altLang="zh-CN">
                <a:solidFill>
                  <a:schemeClr val="accent4">
                    <a:lumMod val="40000"/>
                    <a:lumOff val="60000"/>
                  </a:schemeClr>
                </a:solidFill>
              </a:rPr>
            </a:br>
            <a:r>
              <a:rPr lang="zh-CN" altLang="en-US">
                <a:solidFill>
                  <a:schemeClr val="accent4">
                    <a:lumMod val="40000"/>
                    <a:lumOff val="60000"/>
                  </a:schemeClr>
                </a:solidFill>
              </a:rPr>
              <a:t>神的赞美与人的觉醒</a:t>
            </a:r>
            <a:endParaRPr lang="zh-CN" altLang="en-US">
              <a:solidFill>
                <a:schemeClr val="accent4">
                  <a:lumMod val="40000"/>
                  <a:lumOff val="60000"/>
                </a:schemeClr>
              </a:solidFill>
            </a:endParaRPr>
          </a:p>
        </p:txBody>
      </p:sp>
      <p:sp>
        <p:nvSpPr>
          <p:cNvPr id="5" name="矩形 4"/>
          <p:cNvSpPr/>
          <p:nvPr/>
        </p:nvSpPr>
        <p:spPr>
          <a:xfrm>
            <a:off x="1791449" y="2708920"/>
            <a:ext cx="8616702" cy="2861310"/>
          </a:xfrm>
          <a:prstGeom prst="rect">
            <a:avLst/>
          </a:prstGeom>
        </p:spPr>
        <p:txBody>
          <a:bodyPr wrap="square">
            <a:spAutoFit/>
          </a:bodyPr>
          <a:lstStyle/>
          <a:p>
            <a:r>
              <a:rPr lang="en-US" altLang="zh-CN" sz="18000" b="1" dirty="0" smtClean="0">
                <a:solidFill>
                  <a:schemeClr val="bg1"/>
                </a:solidFill>
                <a:latin typeface="Mongolian Baiti" panose="03000500000000000000" pitchFamily="66" charset="0"/>
                <a:ea typeface="微软雅黑" panose="020B0503020204020204" charset="-122"/>
                <a:cs typeface="Mongolian Baiti" panose="03000500000000000000" pitchFamily="66" charset="0"/>
              </a:rPr>
              <a:t>Goth</a:t>
            </a:r>
            <a:endParaRPr lang="zh-CN" altLang="en-US" sz="18000" b="1" dirty="0">
              <a:solidFill>
                <a:schemeClr val="bg1"/>
              </a:solidFill>
              <a:latin typeface="Mongolian Baiti" panose="03000500000000000000" pitchFamily="66" charset="0"/>
              <a:ea typeface="微软雅黑" panose="020B0503020204020204" charset="-122"/>
              <a:cs typeface="Mongolian Baiti" panose="03000500000000000000" pitchFamily="66" charset="0"/>
            </a:endParaRPr>
          </a:p>
        </p:txBody>
      </p:sp>
      <p:sp>
        <p:nvSpPr>
          <p:cNvPr id="12" name="TextBox 11"/>
          <p:cNvSpPr txBox="1"/>
          <p:nvPr/>
        </p:nvSpPr>
        <p:spPr>
          <a:xfrm>
            <a:off x="4583832" y="4581128"/>
            <a:ext cx="6214745" cy="1568450"/>
          </a:xfrm>
          <a:prstGeom prst="rect">
            <a:avLst/>
          </a:prstGeom>
          <a:noFill/>
        </p:spPr>
        <p:txBody>
          <a:bodyPr wrap="none" rtlCol="0">
            <a:spAutoFit/>
          </a:bodyPr>
          <a:lstStyle/>
          <a:p>
            <a:r>
              <a:rPr lang="en-US" altLang="zh-CN" sz="9600" b="1" dirty="0" smtClean="0">
                <a:solidFill>
                  <a:schemeClr val="bg1"/>
                </a:solidFill>
                <a:latin typeface="Mongolian Baiti" panose="03000500000000000000" pitchFamily="66" charset="0"/>
                <a:cs typeface="Mongolian Baiti" panose="03000500000000000000" pitchFamily="66" charset="0"/>
              </a:rPr>
              <a:t>Renaissance</a:t>
            </a:r>
            <a:endParaRPr lang="zh-CN" altLang="en-US" sz="9600" b="1" dirty="0">
              <a:solidFill>
                <a:schemeClr val="bg1"/>
              </a:solidFill>
              <a:latin typeface="Mongolian Baiti" panose="03000500000000000000" pitchFamily="66" charset="0"/>
              <a:cs typeface="Mongolian Baiti" panose="03000500000000000000" pitchFamily="66" charset="0"/>
            </a:endParaRPr>
          </a:p>
        </p:txBody>
      </p:sp>
      <p:sp>
        <p:nvSpPr>
          <p:cNvPr id="13" name="TextBox 12"/>
          <p:cNvSpPr txBox="1"/>
          <p:nvPr/>
        </p:nvSpPr>
        <p:spPr>
          <a:xfrm>
            <a:off x="7824192" y="3645024"/>
            <a:ext cx="1130935" cy="1568450"/>
          </a:xfrm>
          <a:prstGeom prst="rect">
            <a:avLst/>
          </a:prstGeom>
          <a:noFill/>
        </p:spPr>
        <p:txBody>
          <a:bodyPr wrap="none" rtlCol="0">
            <a:spAutoFit/>
          </a:bodyPr>
          <a:lstStyle/>
          <a:p>
            <a:r>
              <a:rPr lang="en-US" altLang="zh-CN" sz="9600" dirty="0" smtClean="0">
                <a:solidFill>
                  <a:schemeClr val="bg1">
                    <a:lumMod val="85000"/>
                  </a:schemeClr>
                </a:solidFill>
                <a:latin typeface="Mongolian Baiti" panose="03000500000000000000" pitchFamily="66" charset="0"/>
                <a:cs typeface="Mongolian Baiti" panose="03000500000000000000" pitchFamily="66" charset="0"/>
              </a:rPr>
              <a:t>&amp;</a:t>
            </a:r>
            <a:endParaRPr lang="zh-CN" altLang="en-US" sz="9600" dirty="0">
              <a:solidFill>
                <a:schemeClr val="bg1">
                  <a:lumMod val="85000"/>
                </a:schemeClr>
              </a:solidFill>
              <a:latin typeface="Mongolian Baiti" panose="03000500000000000000" pitchFamily="66" charset="0"/>
              <a:cs typeface="Mongolian Baiti" panose="03000500000000000000" pitchFamily="66"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775520" y="908720"/>
            <a:ext cx="4217463" cy="4525963"/>
          </a:xfrm>
        </p:spPr>
      </p:pic>
      <p:sp>
        <p:nvSpPr>
          <p:cNvPr id="5" name="TextBox 4"/>
          <p:cNvSpPr txBox="1"/>
          <p:nvPr/>
        </p:nvSpPr>
        <p:spPr>
          <a:xfrm>
            <a:off x="6744072" y="1340768"/>
            <a:ext cx="2621280" cy="460375"/>
          </a:xfrm>
          <a:prstGeom prst="rect">
            <a:avLst/>
          </a:prstGeom>
          <a:noFill/>
        </p:spPr>
        <p:txBody>
          <a:bodyPr wrap="none" rtlCol="0">
            <a:spAutoFit/>
          </a:bodyPr>
          <a:lstStyle/>
          <a:p>
            <a:r>
              <a:rPr lang="zh-CN" altLang="en-US" sz="2400" b="1" dirty="0" smtClean="0">
                <a:latin typeface="微软雅黑" panose="020B0503020204020204" charset="-122"/>
                <a:ea typeface="微软雅黑" panose="020B0503020204020204" charset="-122"/>
              </a:rPr>
              <a:t>基督教社会的形成</a:t>
            </a:r>
            <a:endParaRPr lang="zh-CN" altLang="en-US" sz="2400" b="1" dirty="0">
              <a:latin typeface="微软雅黑" panose="020B0503020204020204" charset="-122"/>
              <a:ea typeface="微软雅黑" panose="020B0503020204020204" charset="-122"/>
            </a:endParaRPr>
          </a:p>
        </p:txBody>
      </p:sp>
      <p:sp>
        <p:nvSpPr>
          <p:cNvPr id="6" name="TextBox 5"/>
          <p:cNvSpPr txBox="1"/>
          <p:nvPr/>
        </p:nvSpPr>
        <p:spPr>
          <a:xfrm>
            <a:off x="6119313" y="1770793"/>
            <a:ext cx="4248472" cy="3969385"/>
          </a:xfrm>
          <a:prstGeom prst="rect">
            <a:avLst/>
          </a:prstGeom>
          <a:noFill/>
        </p:spPr>
        <p:txBody>
          <a:bodyPr wrap="square" rtlCol="0">
            <a:spAutoFit/>
          </a:bodyPr>
          <a:lstStyle/>
          <a:p>
            <a:pPr>
              <a:lnSpc>
                <a:spcPct val="150000"/>
              </a:lnSpc>
            </a:pPr>
            <a:r>
              <a:rPr lang="en-US" altLang="zh-CN" sz="1400" b="1" dirty="0" smtClean="0">
                <a:latin typeface="微软雅黑" panose="020B0503020204020204" charset="-122"/>
                <a:ea typeface="微软雅黑" panose="020B0503020204020204" charset="-122"/>
              </a:rPr>
              <a:t>AC1</a:t>
            </a:r>
            <a:r>
              <a:rPr lang="zh-CN" altLang="zh-CN" sz="1400" b="1" dirty="0" smtClean="0">
                <a:latin typeface="微软雅黑" panose="020B0503020204020204" charset="-122"/>
                <a:ea typeface="微软雅黑" panose="020B0503020204020204" charset="-122"/>
              </a:rPr>
              <a:t>世纪</a:t>
            </a:r>
            <a:r>
              <a:rPr lang="zh-CN" altLang="en-US" sz="1400" b="1" dirty="0" smtClean="0">
                <a:latin typeface="微软雅黑" panose="020B0503020204020204" charset="-122"/>
                <a:ea typeface="微软雅黑" panose="020B0503020204020204" charset="-122"/>
              </a:rPr>
              <a:t>，</a:t>
            </a:r>
            <a:r>
              <a:rPr lang="zh-CN" altLang="zh-CN" sz="1400" dirty="0" smtClean="0">
                <a:latin typeface="微软雅黑" panose="020B0503020204020204" charset="-122"/>
                <a:ea typeface="微软雅黑" panose="020B0503020204020204" charset="-122"/>
              </a:rPr>
              <a:t>耶路撒冷</a:t>
            </a:r>
            <a:r>
              <a:rPr lang="zh-CN" altLang="zh-CN" sz="1400" dirty="0">
                <a:latin typeface="微软雅黑" panose="020B0503020204020204" charset="-122"/>
                <a:ea typeface="微软雅黑" panose="020B0503020204020204" charset="-122"/>
              </a:rPr>
              <a:t>为中心开始传教，建立初期基督教教会</a:t>
            </a:r>
            <a:r>
              <a:rPr lang="zh-CN" altLang="zh-CN" sz="1400" dirty="0" smtClean="0">
                <a:latin typeface="微软雅黑" panose="020B0503020204020204" charset="-122"/>
                <a:ea typeface="微软雅黑" panose="020B0503020204020204" charset="-122"/>
              </a:rPr>
              <a:t>。</a:t>
            </a:r>
            <a:endParaRPr lang="en-US" altLang="zh-CN" sz="1400" dirty="0" smtClean="0">
              <a:latin typeface="微软雅黑" panose="020B0503020204020204" charset="-122"/>
              <a:ea typeface="微软雅黑" panose="020B0503020204020204" charset="-122"/>
            </a:endParaRPr>
          </a:p>
          <a:p>
            <a:pPr>
              <a:lnSpc>
                <a:spcPct val="150000"/>
              </a:lnSpc>
            </a:pPr>
            <a:r>
              <a:rPr lang="en-US" altLang="zh-CN" sz="1400" b="1" dirty="0" smtClean="0">
                <a:latin typeface="微软雅黑" panose="020B0503020204020204" charset="-122"/>
                <a:ea typeface="微软雅黑" panose="020B0503020204020204" charset="-122"/>
              </a:rPr>
              <a:t>AC4 </a:t>
            </a:r>
            <a:r>
              <a:rPr lang="en-US" altLang="zh-CN" sz="1400" b="1" dirty="0">
                <a:latin typeface="微软雅黑" panose="020B0503020204020204" charset="-122"/>
                <a:ea typeface="微软雅黑" panose="020B0503020204020204" charset="-122"/>
              </a:rPr>
              <a:t>0</a:t>
            </a:r>
            <a:r>
              <a:rPr lang="zh-CN" altLang="zh-CN" sz="1400" b="1" dirty="0" smtClean="0">
                <a:latin typeface="微软雅黑" panose="020B0503020204020204" charset="-122"/>
                <a:ea typeface="微软雅黑" panose="020B0503020204020204" charset="-122"/>
              </a:rPr>
              <a:t>年，</a:t>
            </a:r>
            <a:r>
              <a:rPr lang="zh-CN" altLang="zh-CN" sz="1400" dirty="0" smtClean="0">
                <a:latin typeface="微软雅黑" panose="020B0503020204020204" charset="-122"/>
                <a:ea typeface="微软雅黑" panose="020B0503020204020204" charset="-122"/>
              </a:rPr>
              <a:t>教会在</a:t>
            </a:r>
            <a:r>
              <a:rPr lang="zh-CN" altLang="zh-CN" sz="1400" dirty="0">
                <a:latin typeface="微软雅黑" panose="020B0503020204020204" charset="-122"/>
                <a:ea typeface="微软雅黑" panose="020B0503020204020204" charset="-122"/>
              </a:rPr>
              <a:t>思想信仰上和组织</a:t>
            </a:r>
            <a:r>
              <a:rPr lang="zh-CN" altLang="zh-CN" sz="1400" dirty="0" smtClean="0">
                <a:latin typeface="微软雅黑" panose="020B0503020204020204" charset="-122"/>
                <a:ea typeface="微软雅黑" panose="020B0503020204020204" charset="-122"/>
              </a:rPr>
              <a:t>结构</a:t>
            </a:r>
            <a:r>
              <a:rPr lang="zh-CN" altLang="en-US" sz="1400" dirty="0" smtClean="0">
                <a:latin typeface="微软雅黑" panose="020B0503020204020204" charset="-122"/>
                <a:ea typeface="微软雅黑" panose="020B0503020204020204" charset="-122"/>
              </a:rPr>
              <a:t>逐渐完备</a:t>
            </a:r>
            <a:r>
              <a:rPr lang="en-US" altLang="zh-CN" sz="1400" b="1" dirty="0" smtClean="0">
                <a:solidFill>
                  <a:schemeClr val="accent3">
                    <a:lumMod val="50000"/>
                  </a:schemeClr>
                </a:solidFill>
                <a:latin typeface="微软雅黑" panose="020B0503020204020204" charset="-122"/>
                <a:ea typeface="微软雅黑" panose="020B0503020204020204" charset="-122"/>
              </a:rPr>
              <a:t>AC392</a:t>
            </a:r>
            <a:r>
              <a:rPr lang="zh-CN" altLang="zh-CN" sz="1400" b="1" dirty="0" smtClean="0">
                <a:solidFill>
                  <a:schemeClr val="accent3">
                    <a:lumMod val="50000"/>
                  </a:schemeClr>
                </a:solidFill>
                <a:latin typeface="微软雅黑" panose="020B0503020204020204" charset="-122"/>
                <a:ea typeface="微软雅黑" panose="020B0503020204020204" charset="-122"/>
              </a:rPr>
              <a:t>年</a:t>
            </a:r>
            <a:r>
              <a:rPr lang="zh-CN" altLang="en-US" sz="1400" b="1" dirty="0" smtClean="0">
                <a:solidFill>
                  <a:schemeClr val="accent3">
                    <a:lumMod val="50000"/>
                  </a:schemeClr>
                </a:solidFill>
                <a:latin typeface="微软雅黑" panose="020B0503020204020204" charset="-122"/>
                <a:ea typeface="微软雅黑" panose="020B0503020204020204" charset="-122"/>
              </a:rPr>
              <a:t>，</a:t>
            </a:r>
            <a:r>
              <a:rPr lang="zh-CN" altLang="en-US" sz="1400" dirty="0" smtClean="0">
                <a:solidFill>
                  <a:schemeClr val="accent3">
                    <a:lumMod val="50000"/>
                  </a:schemeClr>
                </a:solidFill>
                <a:latin typeface="微软雅黑" panose="020B0503020204020204" charset="-122"/>
                <a:ea typeface="微软雅黑" panose="020B0503020204020204" charset="-122"/>
              </a:rPr>
              <a:t>罗马</a:t>
            </a:r>
            <a:r>
              <a:rPr lang="zh-CN" altLang="zh-CN" sz="1400" dirty="0" smtClean="0">
                <a:solidFill>
                  <a:schemeClr val="accent3">
                    <a:lumMod val="50000"/>
                  </a:schemeClr>
                </a:solidFill>
                <a:latin typeface="微软雅黑" panose="020B0503020204020204" charset="-122"/>
                <a:ea typeface="微软雅黑" panose="020B0503020204020204" charset="-122"/>
              </a:rPr>
              <a:t>帝国国教。</a:t>
            </a:r>
            <a:endParaRPr lang="en-US" altLang="zh-CN" sz="1400" dirty="0" smtClean="0">
              <a:solidFill>
                <a:schemeClr val="accent3">
                  <a:lumMod val="50000"/>
                </a:schemeClr>
              </a:solidFill>
              <a:latin typeface="微软雅黑" panose="020B0503020204020204" charset="-122"/>
              <a:ea typeface="微软雅黑" panose="020B0503020204020204" charset="-122"/>
            </a:endParaRPr>
          </a:p>
          <a:p>
            <a:pPr>
              <a:lnSpc>
                <a:spcPct val="150000"/>
              </a:lnSpc>
            </a:pPr>
            <a:r>
              <a:rPr lang="en-US" altLang="zh-CN" sz="1400" b="1" dirty="0" smtClean="0">
                <a:solidFill>
                  <a:schemeClr val="accent3">
                    <a:lumMod val="50000"/>
                  </a:schemeClr>
                </a:solidFill>
                <a:latin typeface="微软雅黑" panose="020B0503020204020204" charset="-122"/>
                <a:ea typeface="微软雅黑" panose="020B0503020204020204" charset="-122"/>
              </a:rPr>
              <a:t>AC3</a:t>
            </a:r>
            <a:r>
              <a:rPr lang="zh-CN" altLang="zh-CN" sz="1400" b="1" dirty="0" smtClean="0">
                <a:solidFill>
                  <a:schemeClr val="accent3">
                    <a:lumMod val="50000"/>
                  </a:schemeClr>
                </a:solidFill>
                <a:latin typeface="微软雅黑" panose="020B0503020204020204" charset="-122"/>
                <a:ea typeface="微软雅黑" panose="020B0503020204020204" charset="-122"/>
              </a:rPr>
              <a:t>世纪，</a:t>
            </a:r>
            <a:r>
              <a:rPr lang="zh-CN" altLang="zh-CN" sz="1400" dirty="0" smtClean="0">
                <a:solidFill>
                  <a:schemeClr val="accent3">
                    <a:lumMod val="50000"/>
                  </a:schemeClr>
                </a:solidFill>
                <a:latin typeface="微软雅黑" panose="020B0503020204020204" charset="-122"/>
                <a:ea typeface="微软雅黑" panose="020B0503020204020204" charset="-122"/>
              </a:rPr>
              <a:t>逐渐发展出隐修制度，建立起各类修院</a:t>
            </a:r>
            <a:r>
              <a:rPr lang="zh-CN" altLang="zh-CN" sz="1400" dirty="0" smtClean="0">
                <a:latin typeface="微软雅黑" panose="020B0503020204020204" charset="-122"/>
                <a:ea typeface="微软雅黑" panose="020B0503020204020204" charset="-122"/>
              </a:rPr>
              <a:t>。</a:t>
            </a:r>
            <a:endParaRPr lang="en-US" altLang="zh-CN" sz="1400" dirty="0" smtClean="0">
              <a:latin typeface="微软雅黑" panose="020B0503020204020204" charset="-122"/>
              <a:ea typeface="微软雅黑" panose="020B0503020204020204" charset="-122"/>
            </a:endParaRPr>
          </a:p>
          <a:p>
            <a:pPr>
              <a:lnSpc>
                <a:spcPct val="150000"/>
              </a:lnSpc>
            </a:pPr>
            <a:r>
              <a:rPr lang="en-US" altLang="zh-CN" sz="1400" b="1" dirty="0" smtClean="0">
                <a:solidFill>
                  <a:schemeClr val="accent5">
                    <a:lumMod val="75000"/>
                  </a:schemeClr>
                </a:solidFill>
                <a:latin typeface="微软雅黑" panose="020B0503020204020204" charset="-122"/>
                <a:ea typeface="微软雅黑" panose="020B0503020204020204" charset="-122"/>
              </a:rPr>
              <a:t>AC495</a:t>
            </a:r>
            <a:r>
              <a:rPr lang="zh-CN" altLang="zh-CN" sz="1400" b="1" dirty="0">
                <a:solidFill>
                  <a:schemeClr val="accent5">
                    <a:lumMod val="75000"/>
                  </a:schemeClr>
                </a:solidFill>
                <a:latin typeface="微软雅黑" panose="020B0503020204020204" charset="-122"/>
                <a:ea typeface="微软雅黑" panose="020B0503020204020204" charset="-122"/>
              </a:rPr>
              <a:t>年，</a:t>
            </a:r>
            <a:r>
              <a:rPr lang="zh-CN" altLang="zh-CN" sz="1400" dirty="0">
                <a:solidFill>
                  <a:schemeClr val="accent5">
                    <a:lumMod val="75000"/>
                  </a:schemeClr>
                </a:solidFill>
                <a:latin typeface="微软雅黑" panose="020B0503020204020204" charset="-122"/>
                <a:ea typeface="微软雅黑" panose="020B0503020204020204" charset="-122"/>
              </a:rPr>
              <a:t>罗马帝国分裂为东西两部。西派教会以罗马为中心形成天主教传统，东派教会以君士坦丁堡为中心，形成正教传统</a:t>
            </a:r>
            <a:r>
              <a:rPr lang="zh-CN" altLang="zh-CN" sz="1400" dirty="0" smtClean="0">
                <a:solidFill>
                  <a:schemeClr val="accent5">
                    <a:lumMod val="75000"/>
                  </a:schemeClr>
                </a:solidFill>
                <a:latin typeface="微软雅黑" panose="020B0503020204020204" charset="-122"/>
                <a:ea typeface="微软雅黑" panose="020B0503020204020204" charset="-122"/>
              </a:rPr>
              <a:t>。</a:t>
            </a:r>
            <a:endParaRPr lang="en-US" altLang="zh-CN" sz="1400" dirty="0" smtClean="0">
              <a:solidFill>
                <a:schemeClr val="accent5">
                  <a:lumMod val="75000"/>
                </a:schemeClr>
              </a:solidFill>
              <a:latin typeface="微软雅黑" panose="020B0503020204020204" charset="-122"/>
              <a:ea typeface="微软雅黑" panose="020B0503020204020204" charset="-122"/>
            </a:endParaRPr>
          </a:p>
          <a:p>
            <a:pPr>
              <a:lnSpc>
                <a:spcPct val="150000"/>
              </a:lnSpc>
            </a:pPr>
            <a:r>
              <a:rPr lang="en-US" altLang="zh-CN" sz="1400" b="1" dirty="0" smtClean="0">
                <a:solidFill>
                  <a:schemeClr val="accent5">
                    <a:lumMod val="75000"/>
                  </a:schemeClr>
                </a:solidFill>
                <a:latin typeface="微软雅黑" panose="020B0503020204020204" charset="-122"/>
                <a:ea typeface="微软雅黑" panose="020B0503020204020204" charset="-122"/>
              </a:rPr>
              <a:t>AC1054</a:t>
            </a:r>
            <a:r>
              <a:rPr lang="zh-CN" altLang="zh-CN" sz="1400" b="1" dirty="0" smtClean="0">
                <a:solidFill>
                  <a:schemeClr val="accent5">
                    <a:lumMod val="75000"/>
                  </a:schemeClr>
                </a:solidFill>
                <a:latin typeface="微软雅黑" panose="020B0503020204020204" charset="-122"/>
                <a:ea typeface="微软雅黑" panose="020B0503020204020204" charset="-122"/>
              </a:rPr>
              <a:t>年</a:t>
            </a:r>
            <a:r>
              <a:rPr lang="zh-CN" altLang="en-US" sz="1400" b="1" dirty="0" smtClean="0">
                <a:solidFill>
                  <a:schemeClr val="accent5">
                    <a:lumMod val="75000"/>
                  </a:schemeClr>
                </a:solidFill>
                <a:latin typeface="微软雅黑" panose="020B0503020204020204" charset="-122"/>
                <a:ea typeface="微软雅黑" panose="020B0503020204020204" charset="-122"/>
              </a:rPr>
              <a:t>，</a:t>
            </a:r>
            <a:r>
              <a:rPr lang="zh-CN" altLang="zh-CN" sz="1400" dirty="0" smtClean="0">
                <a:solidFill>
                  <a:schemeClr val="accent5">
                    <a:lumMod val="75000"/>
                  </a:schemeClr>
                </a:solidFill>
                <a:latin typeface="微软雅黑" panose="020B0503020204020204" charset="-122"/>
                <a:ea typeface="微软雅黑" panose="020B0503020204020204" charset="-122"/>
              </a:rPr>
              <a:t>东西</a:t>
            </a:r>
            <a:r>
              <a:rPr lang="zh-CN" altLang="zh-CN" sz="1400" dirty="0">
                <a:solidFill>
                  <a:schemeClr val="accent5">
                    <a:lumMod val="75000"/>
                  </a:schemeClr>
                </a:solidFill>
                <a:latin typeface="微软雅黑" panose="020B0503020204020204" charset="-122"/>
                <a:ea typeface="微软雅黑" panose="020B0503020204020204" charset="-122"/>
              </a:rPr>
              <a:t>两派教会正式分裂，东派自称正教</a:t>
            </a:r>
            <a:r>
              <a:rPr lang="en-US" altLang="zh-CN" sz="1400" dirty="0">
                <a:solidFill>
                  <a:schemeClr val="accent5">
                    <a:lumMod val="75000"/>
                  </a:schemeClr>
                </a:solidFill>
                <a:latin typeface="微软雅黑" panose="020B0503020204020204" charset="-122"/>
                <a:ea typeface="微软雅黑" panose="020B0503020204020204" charset="-122"/>
              </a:rPr>
              <a:t>(</a:t>
            </a:r>
            <a:r>
              <a:rPr lang="zh-CN" altLang="zh-CN" sz="1400" dirty="0">
                <a:solidFill>
                  <a:schemeClr val="accent5">
                    <a:lumMod val="75000"/>
                  </a:schemeClr>
                </a:solidFill>
                <a:latin typeface="微软雅黑" panose="020B0503020204020204" charset="-122"/>
                <a:ea typeface="微软雅黑" panose="020B0503020204020204" charset="-122"/>
              </a:rPr>
              <a:t>即东正教</a:t>
            </a:r>
            <a:r>
              <a:rPr lang="en-US" altLang="zh-CN" sz="1400" dirty="0">
                <a:solidFill>
                  <a:schemeClr val="accent5">
                    <a:lumMod val="75000"/>
                  </a:schemeClr>
                </a:solidFill>
                <a:latin typeface="微软雅黑" panose="020B0503020204020204" charset="-122"/>
                <a:ea typeface="微软雅黑" panose="020B0503020204020204" charset="-122"/>
              </a:rPr>
              <a:t>)</a:t>
            </a:r>
            <a:r>
              <a:rPr lang="zh-CN" altLang="zh-CN" sz="1400" dirty="0">
                <a:solidFill>
                  <a:schemeClr val="accent5">
                    <a:lumMod val="75000"/>
                  </a:schemeClr>
                </a:solidFill>
                <a:latin typeface="微软雅黑" panose="020B0503020204020204" charset="-122"/>
                <a:ea typeface="微软雅黑" panose="020B0503020204020204" charset="-122"/>
              </a:rPr>
              <a:t>，西派自称公教</a:t>
            </a:r>
            <a:r>
              <a:rPr lang="en-US" altLang="zh-CN" sz="1400" dirty="0">
                <a:solidFill>
                  <a:schemeClr val="accent5">
                    <a:lumMod val="75000"/>
                  </a:schemeClr>
                </a:solidFill>
                <a:latin typeface="微软雅黑" panose="020B0503020204020204" charset="-122"/>
                <a:ea typeface="微软雅黑" panose="020B0503020204020204" charset="-122"/>
              </a:rPr>
              <a:t>(</a:t>
            </a:r>
            <a:r>
              <a:rPr lang="zh-CN" altLang="zh-CN" sz="1400" dirty="0">
                <a:solidFill>
                  <a:schemeClr val="accent5">
                    <a:lumMod val="75000"/>
                  </a:schemeClr>
                </a:solidFill>
                <a:latin typeface="微软雅黑" panose="020B0503020204020204" charset="-122"/>
                <a:ea typeface="微软雅黑" panose="020B0503020204020204" charset="-122"/>
              </a:rPr>
              <a:t>即天主教</a:t>
            </a:r>
            <a:r>
              <a:rPr lang="en-US" altLang="zh-CN" sz="1400" dirty="0">
                <a:solidFill>
                  <a:schemeClr val="accent5">
                    <a:lumMod val="75000"/>
                  </a:schemeClr>
                </a:solidFill>
                <a:latin typeface="微软雅黑" panose="020B0503020204020204" charset="-122"/>
                <a:ea typeface="微软雅黑" panose="020B0503020204020204" charset="-122"/>
              </a:rPr>
              <a:t>)</a:t>
            </a:r>
            <a:r>
              <a:rPr lang="zh-CN" altLang="zh-CN" sz="1400" dirty="0">
                <a:solidFill>
                  <a:schemeClr val="accent5">
                    <a:lumMod val="75000"/>
                  </a:schemeClr>
                </a:solidFill>
                <a:latin typeface="微软雅黑" panose="020B0503020204020204" charset="-122"/>
                <a:ea typeface="微软雅黑" panose="020B0503020204020204" charset="-122"/>
              </a:rPr>
              <a:t>。</a:t>
            </a:r>
            <a:endParaRPr lang="zh-CN" altLang="zh-CN" sz="1400" dirty="0">
              <a:solidFill>
                <a:schemeClr val="accent5">
                  <a:lumMod val="75000"/>
                </a:schemeClr>
              </a:solidFill>
              <a:latin typeface="微软雅黑" panose="020B0503020204020204" charset="-122"/>
              <a:ea typeface="微软雅黑" panose="020B0503020204020204" charset="-122"/>
            </a:endParaRPr>
          </a:p>
          <a:p>
            <a:pPr>
              <a:lnSpc>
                <a:spcPct val="150000"/>
              </a:lnSpc>
            </a:pPr>
            <a:endParaRPr lang="zh-CN" altLang="zh-CN" sz="1400" dirty="0" smtClean="0">
              <a:latin typeface="微软雅黑" panose="020B0503020204020204" charset="-122"/>
              <a:ea typeface="微软雅黑" panose="020B0503020204020204" charset="-122"/>
            </a:endParaRPr>
          </a:p>
          <a:p>
            <a:pPr>
              <a:lnSpc>
                <a:spcPct val="150000"/>
              </a:lnSpc>
            </a:pPr>
            <a:endParaRPr lang="zh-CN" altLang="zh-CN" sz="1400" dirty="0">
              <a:latin typeface="微软雅黑" panose="020B0503020204020204" charset="-122"/>
              <a:ea typeface="微软雅黑" panose="020B0503020204020204" charset="-122"/>
            </a:endParaRPr>
          </a:p>
        </p:txBody>
      </p:sp>
      <p:cxnSp>
        <p:nvCxnSpPr>
          <p:cNvPr id="9" name="直接连接符 8"/>
          <p:cNvCxnSpPr/>
          <p:nvPr/>
        </p:nvCxnSpPr>
        <p:spPr>
          <a:xfrm>
            <a:off x="6240016" y="2780928"/>
            <a:ext cx="38884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240016" y="3429000"/>
            <a:ext cx="38884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597668" y="2212733"/>
            <a:ext cx="1396289" cy="1368152"/>
          </a:xfrm>
        </p:spPr>
      </p:pic>
      <p:sp>
        <p:nvSpPr>
          <p:cNvPr id="5" name="矩形 4"/>
          <p:cNvSpPr/>
          <p:nvPr/>
        </p:nvSpPr>
        <p:spPr>
          <a:xfrm>
            <a:off x="1505526" y="3631372"/>
            <a:ext cx="2448272" cy="460375"/>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卢修斯</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塔克文</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苏佩布</a:t>
            </a:r>
            <a:endParaRPr lang="en-US" altLang="zh-CN" sz="1200" dirty="0" smtClean="0">
              <a:latin typeface="微软雅黑" panose="020B0503020204020204" charset="-122"/>
              <a:ea typeface="微软雅黑" panose="020B0503020204020204" charset="-122"/>
            </a:endParaRPr>
          </a:p>
          <a:p>
            <a:r>
              <a:rPr lang="en-US" altLang="zh-CN" sz="1200" dirty="0" smtClean="0">
                <a:latin typeface="微软雅黑" panose="020B0503020204020204" charset="-122"/>
                <a:ea typeface="微软雅黑" panose="020B0503020204020204" charset="-122"/>
              </a:rPr>
              <a:t>Lucius</a:t>
            </a:r>
            <a:endParaRPr lang="zh-CN" altLang="en-US" sz="1200" dirty="0">
              <a:latin typeface="微软雅黑" panose="020B0503020204020204" charset="-122"/>
              <a:ea typeface="微软雅黑" panose="020B0503020204020204" charset="-122"/>
            </a:endParaRPr>
          </a:p>
        </p:txBody>
      </p:sp>
      <p:sp>
        <p:nvSpPr>
          <p:cNvPr id="6" name="矩形 5"/>
          <p:cNvSpPr/>
          <p:nvPr/>
        </p:nvSpPr>
        <p:spPr>
          <a:xfrm>
            <a:off x="3513274" y="3975534"/>
            <a:ext cx="2394520" cy="460375"/>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马库斯</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李锡尼</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克拉苏</a:t>
            </a:r>
            <a:endParaRPr lang="en-US" altLang="zh-CN" sz="1200" dirty="0" smtClean="0">
              <a:latin typeface="微软雅黑" panose="020B0503020204020204" charset="-122"/>
              <a:ea typeface="微软雅黑" panose="020B0503020204020204" charset="-122"/>
            </a:endParaRPr>
          </a:p>
          <a:p>
            <a:r>
              <a:rPr lang="en-US" altLang="zh-CN" sz="1200" dirty="0" smtClean="0">
                <a:latin typeface="微软雅黑" panose="020B0503020204020204" charset="-122"/>
                <a:ea typeface="微软雅黑" panose="020B0503020204020204" charset="-122"/>
              </a:rPr>
              <a:t>Marcus </a:t>
            </a:r>
            <a:r>
              <a:rPr lang="en-US" altLang="zh-CN" sz="1200" dirty="0" err="1" smtClean="0">
                <a:latin typeface="微软雅黑" panose="020B0503020204020204" charset="-122"/>
                <a:ea typeface="微软雅黑" panose="020B0503020204020204" charset="-122"/>
              </a:rPr>
              <a:t>Licinius</a:t>
            </a:r>
            <a:r>
              <a:rPr lang="en-US" altLang="zh-CN" sz="1200" dirty="0" smtClean="0">
                <a:latin typeface="微软雅黑" panose="020B0503020204020204" charset="-122"/>
                <a:ea typeface="微软雅黑" panose="020B0503020204020204" charset="-122"/>
              </a:rPr>
              <a:t> Crassus Dives</a:t>
            </a:r>
            <a:endParaRPr lang="zh-CN" altLang="en-US" sz="1200" dirty="0">
              <a:latin typeface="微软雅黑" panose="020B0503020204020204" charset="-122"/>
              <a:ea typeface="微软雅黑" panose="020B0503020204020204" charset="-122"/>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9696" y="2214131"/>
            <a:ext cx="1684103" cy="2072742"/>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8563" y="4296369"/>
            <a:ext cx="1335223" cy="1739962"/>
          </a:xfrm>
          <a:prstGeom prst="rect">
            <a:avLst/>
          </a:prstGeom>
        </p:spPr>
      </p:pic>
      <p:sp>
        <p:nvSpPr>
          <p:cNvPr id="9" name="矩形 8"/>
          <p:cNvSpPr/>
          <p:nvPr/>
        </p:nvSpPr>
        <p:spPr>
          <a:xfrm>
            <a:off x="3568563" y="6043652"/>
            <a:ext cx="1728192" cy="460375"/>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格涅乌斯</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庞培</a:t>
            </a:r>
            <a:endParaRPr lang="en-US" altLang="zh-CN" sz="1200" dirty="0" smtClean="0">
              <a:latin typeface="微软雅黑" panose="020B0503020204020204" charset="-122"/>
              <a:ea typeface="微软雅黑" panose="020B0503020204020204" charset="-122"/>
            </a:endParaRPr>
          </a:p>
          <a:p>
            <a:r>
              <a:rPr lang="en-US" altLang="zh-CN" sz="1200" dirty="0" err="1" smtClean="0">
                <a:latin typeface="微软雅黑" panose="020B0503020204020204" charset="-122"/>
                <a:ea typeface="微软雅黑" panose="020B0503020204020204" charset="-122"/>
              </a:rPr>
              <a:t>Gnaeus</a:t>
            </a:r>
            <a:r>
              <a:rPr lang="en-US" altLang="zh-CN" sz="1200" dirty="0" smtClean="0">
                <a:latin typeface="微软雅黑" panose="020B0503020204020204" charset="-122"/>
                <a:ea typeface="微软雅黑" panose="020B0503020204020204" charset="-122"/>
              </a:rPr>
              <a:t> Pompey</a:t>
            </a:r>
            <a:endParaRPr lang="zh-CN" altLang="en-US" sz="1200" dirty="0">
              <a:latin typeface="微软雅黑" panose="020B0503020204020204" charset="-122"/>
              <a:ea typeface="微软雅黑" panose="020B0503020204020204" charset="-122"/>
            </a:endParaRPr>
          </a:p>
        </p:txBody>
      </p:sp>
      <p:sp>
        <p:nvSpPr>
          <p:cNvPr id="11" name="矩形 10"/>
          <p:cNvSpPr/>
          <p:nvPr/>
        </p:nvSpPr>
        <p:spPr>
          <a:xfrm>
            <a:off x="3598755" y="1630541"/>
            <a:ext cx="1628140" cy="460375"/>
          </a:xfrm>
          <a:prstGeom prst="rect">
            <a:avLst/>
          </a:prstGeom>
        </p:spPr>
        <p:txBody>
          <a:bodyPr wrap="none">
            <a:spAutoFit/>
          </a:bodyPr>
          <a:lstStyle/>
          <a:p>
            <a:r>
              <a:rPr lang="zh-CN" altLang="en-US" sz="1200" dirty="0" smtClean="0">
                <a:latin typeface="微软雅黑" panose="020B0503020204020204" charset="-122"/>
                <a:ea typeface="微软雅黑" panose="020B0503020204020204" charset="-122"/>
              </a:rPr>
              <a:t>盖乌斯</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尤利乌斯</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恺撒</a:t>
            </a:r>
            <a:endParaRPr lang="en-US" altLang="zh-CN" sz="1200" dirty="0" smtClean="0">
              <a:latin typeface="微软雅黑" panose="020B0503020204020204" charset="-122"/>
              <a:ea typeface="微软雅黑" panose="020B0503020204020204" charset="-122"/>
            </a:endParaRPr>
          </a:p>
          <a:p>
            <a:r>
              <a:rPr lang="en-US" altLang="zh-CN" sz="1200" dirty="0" smtClean="0">
                <a:latin typeface="微软雅黑" panose="020B0503020204020204" charset="-122"/>
                <a:ea typeface="微软雅黑" panose="020B0503020204020204" charset="-122"/>
              </a:rPr>
              <a:t>Gaius Julius Caesar</a:t>
            </a:r>
            <a:endParaRPr lang="zh-CN" altLang="en-US" sz="1200" dirty="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76057" y="2183062"/>
            <a:ext cx="1290890" cy="1936336"/>
          </a:xfrm>
          <a:prstGeom prst="rect">
            <a:avLst/>
          </a:prstGeom>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01422" y="4653136"/>
            <a:ext cx="1440160" cy="1314461"/>
          </a:xfrm>
          <a:prstGeom prst="rect">
            <a:avLst/>
          </a:prstGeom>
        </p:spPr>
      </p:pic>
      <p:pic>
        <p:nvPicPr>
          <p:cNvPr id="14" name="图片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81681" y="32889"/>
            <a:ext cx="1405861" cy="1739927"/>
          </a:xfrm>
          <a:prstGeom prst="rect">
            <a:avLst/>
          </a:prstGeom>
        </p:spPr>
      </p:pic>
      <p:pic>
        <p:nvPicPr>
          <p:cNvPr id="15" name="图片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38098" y="35104"/>
            <a:ext cx="1214470" cy="1826269"/>
          </a:xfrm>
          <a:prstGeom prst="rect">
            <a:avLst/>
          </a:prstGeom>
        </p:spPr>
      </p:pic>
      <p:pic>
        <p:nvPicPr>
          <p:cNvPr id="16" name="图片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56724" y="1484311"/>
            <a:ext cx="1710184" cy="1610204"/>
          </a:xfrm>
          <a:prstGeom prst="rect">
            <a:avLst/>
          </a:prstGeom>
        </p:spPr>
      </p:pic>
      <p:pic>
        <p:nvPicPr>
          <p:cNvPr id="17" name="图片 1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941276" y="2203508"/>
            <a:ext cx="1328426" cy="1771235"/>
          </a:xfrm>
          <a:prstGeom prst="rect">
            <a:avLst/>
          </a:prstGeom>
        </p:spPr>
      </p:pic>
      <p:sp>
        <p:nvSpPr>
          <p:cNvPr id="18" name="TextBox 17"/>
          <p:cNvSpPr txBox="1"/>
          <p:nvPr/>
        </p:nvSpPr>
        <p:spPr>
          <a:xfrm>
            <a:off x="5738098" y="1772816"/>
            <a:ext cx="1986915" cy="460375"/>
          </a:xfrm>
          <a:prstGeom prst="rect">
            <a:avLst/>
          </a:prstGeom>
          <a:noFill/>
        </p:spPr>
        <p:txBody>
          <a:bodyPr wrap="none" rtlCol="0">
            <a:spAutoFit/>
          </a:bodyPr>
          <a:lstStyle/>
          <a:p>
            <a:r>
              <a:rPr lang="zh-CN" altLang="en-US" sz="1200" dirty="0" smtClean="0">
                <a:latin typeface="微软雅黑" panose="020B0503020204020204" charset="-122"/>
                <a:ea typeface="微软雅黑" panose="020B0503020204020204" charset="-122"/>
              </a:rPr>
              <a:t>盖维斯</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屋大维</a:t>
            </a:r>
            <a:r>
              <a:rPr lang="en-US" altLang="zh-CN" sz="1200" dirty="0" smtClean="0">
                <a:latin typeface="微软雅黑" panose="020B0503020204020204" charset="-122"/>
                <a:ea typeface="微软雅黑" panose="020B0503020204020204" charset="-122"/>
              </a:rPr>
              <a:t>·</a:t>
            </a:r>
            <a:r>
              <a:rPr lang="zh-CN" altLang="en-US" sz="1200" b="1" dirty="0" smtClean="0">
                <a:latin typeface="微软雅黑" panose="020B0503020204020204" charset="-122"/>
                <a:ea typeface="微软雅黑" panose="020B0503020204020204" charset="-122"/>
              </a:rPr>
              <a:t>奥古斯都</a:t>
            </a:r>
            <a:r>
              <a:rPr lang="zh-CN" altLang="en-US" sz="1200" dirty="0" smtClean="0">
                <a:latin typeface="微软雅黑" panose="020B0503020204020204" charset="-122"/>
                <a:ea typeface="微软雅黑" panose="020B0503020204020204" charset="-122"/>
              </a:rPr>
              <a:t>像</a:t>
            </a:r>
            <a:endParaRPr lang="en-US" altLang="zh-CN" sz="1200" dirty="0" smtClean="0">
              <a:latin typeface="微软雅黑" panose="020B0503020204020204" charset="-122"/>
              <a:ea typeface="微软雅黑" panose="020B0503020204020204" charset="-122"/>
            </a:endParaRPr>
          </a:p>
          <a:p>
            <a:r>
              <a:rPr lang="en-US" altLang="zh-CN" sz="1200" dirty="0" smtClean="0">
                <a:latin typeface="微软雅黑" panose="020B0503020204020204" charset="-122"/>
                <a:ea typeface="微软雅黑" panose="020B0503020204020204" charset="-122"/>
              </a:rPr>
              <a:t>Gaius </a:t>
            </a:r>
            <a:r>
              <a:rPr lang="en-US" altLang="zh-CN" sz="1200" dirty="0" err="1" smtClean="0">
                <a:latin typeface="微软雅黑" panose="020B0503020204020204" charset="-122"/>
                <a:ea typeface="微软雅黑" panose="020B0503020204020204" charset="-122"/>
              </a:rPr>
              <a:t>Octavius</a:t>
            </a:r>
            <a:r>
              <a:rPr lang="en-US" altLang="zh-CN" sz="1200" dirty="0" smtClean="0">
                <a:latin typeface="微软雅黑" panose="020B0503020204020204" charset="-122"/>
                <a:ea typeface="微软雅黑" panose="020B0503020204020204" charset="-122"/>
              </a:rPr>
              <a:t> Augustus</a:t>
            </a:r>
            <a:endParaRPr lang="en-US" altLang="zh-CN" sz="1200" dirty="0" smtClean="0">
              <a:latin typeface="微软雅黑" panose="020B0503020204020204" charset="-122"/>
              <a:ea typeface="微软雅黑" panose="020B0503020204020204" charset="-122"/>
            </a:endParaRPr>
          </a:p>
        </p:txBody>
      </p:sp>
      <p:sp>
        <p:nvSpPr>
          <p:cNvPr id="19" name="TextBox 18"/>
          <p:cNvSpPr txBox="1"/>
          <p:nvPr/>
        </p:nvSpPr>
        <p:spPr>
          <a:xfrm>
            <a:off x="5924968" y="4040322"/>
            <a:ext cx="1130935" cy="460375"/>
          </a:xfrm>
          <a:prstGeom prst="rect">
            <a:avLst/>
          </a:prstGeom>
          <a:noFill/>
        </p:spPr>
        <p:txBody>
          <a:bodyPr wrap="none" rtlCol="0">
            <a:spAutoFit/>
          </a:bodyPr>
          <a:lstStyle/>
          <a:p>
            <a:r>
              <a:rPr lang="zh-CN" altLang="en-US" sz="1200" dirty="0" smtClean="0">
                <a:latin typeface="微软雅黑" panose="020B0503020204020204" charset="-122"/>
                <a:ea typeface="微软雅黑" panose="020B0503020204020204" charset="-122"/>
              </a:rPr>
              <a:t>马克</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安东尼</a:t>
            </a:r>
            <a:endParaRPr lang="en-US" altLang="zh-CN" sz="1200" dirty="0" smtClean="0">
              <a:latin typeface="微软雅黑" panose="020B0503020204020204" charset="-122"/>
              <a:ea typeface="微软雅黑" panose="020B0503020204020204" charset="-122"/>
            </a:endParaRPr>
          </a:p>
          <a:p>
            <a:r>
              <a:rPr lang="en-US" altLang="zh-CN" sz="1200" dirty="0" smtClean="0">
                <a:latin typeface="微软雅黑" panose="020B0503020204020204" charset="-122"/>
                <a:ea typeface="微软雅黑" panose="020B0503020204020204" charset="-122"/>
              </a:rPr>
              <a:t>Mark Antony</a:t>
            </a:r>
            <a:endParaRPr lang="en-US" altLang="zh-CN" sz="1200" dirty="0" smtClean="0">
              <a:latin typeface="微软雅黑" panose="020B0503020204020204" charset="-122"/>
              <a:ea typeface="微软雅黑" panose="020B0503020204020204" charset="-122"/>
            </a:endParaRPr>
          </a:p>
        </p:txBody>
      </p:sp>
      <p:sp>
        <p:nvSpPr>
          <p:cNvPr id="20" name="矩形 19"/>
          <p:cNvSpPr/>
          <p:nvPr/>
        </p:nvSpPr>
        <p:spPr>
          <a:xfrm>
            <a:off x="5588738" y="6135984"/>
            <a:ext cx="2085340" cy="275590"/>
          </a:xfrm>
          <a:prstGeom prst="rect">
            <a:avLst/>
          </a:prstGeom>
        </p:spPr>
        <p:txBody>
          <a:bodyPr wrap="none">
            <a:spAutoFit/>
          </a:bodyPr>
          <a:lstStyle/>
          <a:p>
            <a:r>
              <a:rPr lang="zh-CN" altLang="en-US" sz="1200" dirty="0" smtClean="0">
                <a:latin typeface="微软雅黑" panose="020B0503020204020204" charset="-122"/>
                <a:ea typeface="微软雅黑" panose="020B0503020204020204" charset="-122"/>
              </a:rPr>
              <a:t>马尔库斯</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埃米利乌斯</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雷必达</a:t>
            </a:r>
            <a:endParaRPr lang="zh-CN" altLang="en-US" sz="1200" dirty="0">
              <a:latin typeface="微软雅黑" panose="020B0503020204020204" charset="-122"/>
              <a:ea typeface="微软雅黑" panose="020B0503020204020204" charset="-122"/>
            </a:endParaRPr>
          </a:p>
        </p:txBody>
      </p:sp>
      <p:sp>
        <p:nvSpPr>
          <p:cNvPr id="21" name="矩形 20"/>
          <p:cNvSpPr/>
          <p:nvPr/>
        </p:nvSpPr>
        <p:spPr>
          <a:xfrm>
            <a:off x="7917160" y="3095960"/>
            <a:ext cx="945109" cy="460375"/>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图拉真</a:t>
            </a:r>
            <a:endParaRPr lang="en-US" altLang="zh-CN" sz="1200" dirty="0" smtClean="0">
              <a:latin typeface="微软雅黑" panose="020B0503020204020204" charset="-122"/>
              <a:ea typeface="微软雅黑" panose="020B0503020204020204" charset="-122"/>
            </a:endParaRPr>
          </a:p>
          <a:p>
            <a:r>
              <a:rPr lang="en-US" altLang="zh-CN" sz="1200" dirty="0" smtClean="0">
                <a:latin typeface="微软雅黑" panose="020B0503020204020204" charset="-122"/>
                <a:ea typeface="微软雅黑" panose="020B0503020204020204" charset="-122"/>
              </a:rPr>
              <a:t>Trajan</a:t>
            </a:r>
            <a:endParaRPr lang="zh-CN" altLang="en-US" sz="1200" dirty="0">
              <a:latin typeface="微软雅黑" panose="020B0503020204020204" charset="-122"/>
              <a:ea typeface="微软雅黑" panose="020B0503020204020204" charset="-122"/>
            </a:endParaRPr>
          </a:p>
        </p:txBody>
      </p:sp>
      <p:sp>
        <p:nvSpPr>
          <p:cNvPr id="22" name="矩形 21"/>
          <p:cNvSpPr/>
          <p:nvPr/>
        </p:nvSpPr>
        <p:spPr>
          <a:xfrm>
            <a:off x="1775520" y="1655766"/>
            <a:ext cx="1097280" cy="368300"/>
          </a:xfrm>
          <a:prstGeom prst="rect">
            <a:avLst/>
          </a:prstGeom>
        </p:spPr>
        <p:txBody>
          <a:bodyPr wrap="none">
            <a:spAutoFit/>
          </a:bodyPr>
          <a:lstStyle/>
          <a:p>
            <a:r>
              <a:rPr lang="zh-CN" altLang="en-US" b="1" dirty="0" smtClean="0">
                <a:latin typeface="微软雅黑" panose="020B0503020204020204" charset="-122"/>
                <a:ea typeface="微软雅黑" panose="020B0503020204020204" charset="-122"/>
              </a:rPr>
              <a:t>罗马王政</a:t>
            </a:r>
            <a:endParaRPr lang="zh-CN" altLang="en-US" b="1" dirty="0">
              <a:latin typeface="微软雅黑" panose="020B0503020204020204" charset="-122"/>
              <a:ea typeface="微软雅黑" panose="020B0503020204020204" charset="-122"/>
            </a:endParaRPr>
          </a:p>
        </p:txBody>
      </p:sp>
      <p:sp>
        <p:nvSpPr>
          <p:cNvPr id="23" name="矩形 22"/>
          <p:cNvSpPr/>
          <p:nvPr/>
        </p:nvSpPr>
        <p:spPr>
          <a:xfrm>
            <a:off x="4609516" y="79214"/>
            <a:ext cx="1325880" cy="368300"/>
          </a:xfrm>
          <a:prstGeom prst="rect">
            <a:avLst/>
          </a:prstGeom>
        </p:spPr>
        <p:txBody>
          <a:bodyPr wrap="none">
            <a:spAutoFit/>
          </a:bodyPr>
          <a:lstStyle/>
          <a:p>
            <a:r>
              <a:rPr lang="zh-CN" altLang="en-US" b="1" dirty="0" smtClean="0">
                <a:latin typeface="微软雅黑" panose="020B0503020204020204" charset="-122"/>
                <a:ea typeface="微软雅黑" panose="020B0503020204020204" charset="-122"/>
              </a:rPr>
              <a:t>罗马共和国</a:t>
            </a:r>
            <a:endParaRPr lang="zh-CN" altLang="en-US" b="1" dirty="0">
              <a:latin typeface="微软雅黑" panose="020B0503020204020204" charset="-122"/>
              <a:ea typeface="微软雅黑" panose="020B0503020204020204" charset="-122"/>
            </a:endParaRPr>
          </a:p>
        </p:txBody>
      </p:sp>
      <p:sp>
        <p:nvSpPr>
          <p:cNvPr id="24" name="矩形 23"/>
          <p:cNvSpPr/>
          <p:nvPr/>
        </p:nvSpPr>
        <p:spPr>
          <a:xfrm>
            <a:off x="7697007" y="902852"/>
            <a:ext cx="1097280" cy="368300"/>
          </a:xfrm>
          <a:prstGeom prst="rect">
            <a:avLst/>
          </a:prstGeom>
        </p:spPr>
        <p:txBody>
          <a:bodyPr wrap="none">
            <a:spAutoFit/>
          </a:bodyPr>
          <a:lstStyle/>
          <a:p>
            <a:r>
              <a:rPr lang="zh-CN" altLang="en-US" b="1" dirty="0" smtClean="0">
                <a:latin typeface="微软雅黑" panose="020B0503020204020204" charset="-122"/>
                <a:ea typeface="微软雅黑" panose="020B0503020204020204" charset="-122"/>
              </a:rPr>
              <a:t>罗马帝国</a:t>
            </a:r>
            <a:endParaRPr lang="zh-CN" altLang="en-US" b="1" dirty="0">
              <a:latin typeface="微软雅黑" panose="020B0503020204020204" charset="-122"/>
              <a:ea typeface="微软雅黑" panose="020B0503020204020204" charset="-122"/>
            </a:endParaRPr>
          </a:p>
        </p:txBody>
      </p:sp>
      <p:sp>
        <p:nvSpPr>
          <p:cNvPr id="25" name="右箭头 24"/>
          <p:cNvSpPr/>
          <p:nvPr/>
        </p:nvSpPr>
        <p:spPr>
          <a:xfrm>
            <a:off x="3071664" y="2780928"/>
            <a:ext cx="360040" cy="258655"/>
          </a:xfrm>
          <a:prstGeom prst="rightArrow">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右箭头 25"/>
          <p:cNvSpPr/>
          <p:nvPr/>
        </p:nvSpPr>
        <p:spPr>
          <a:xfrm>
            <a:off x="7158086" y="2780928"/>
            <a:ext cx="360040" cy="258655"/>
          </a:xfrm>
          <a:prstGeom prst="rightArrow">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9043129" y="4106785"/>
            <a:ext cx="1199215" cy="275590"/>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迪奥多西一世</a:t>
            </a:r>
            <a:endParaRPr lang="zh-CN" altLang="en-US" sz="1200" dirty="0">
              <a:latin typeface="微软雅黑" panose="020B0503020204020204" charset="-122"/>
              <a:ea typeface="微软雅黑" panose="020B0503020204020204" charset="-122"/>
            </a:endParaRPr>
          </a:p>
        </p:txBody>
      </p:sp>
      <p:sp>
        <p:nvSpPr>
          <p:cNvPr id="28" name="矩形 27"/>
          <p:cNvSpPr/>
          <p:nvPr/>
        </p:nvSpPr>
        <p:spPr>
          <a:xfrm>
            <a:off x="9166908" y="1445875"/>
            <a:ext cx="868680" cy="645160"/>
          </a:xfrm>
          <a:prstGeom prst="rect">
            <a:avLst/>
          </a:prstGeom>
        </p:spPr>
        <p:txBody>
          <a:bodyPr wrap="none">
            <a:spAutoFit/>
          </a:bodyPr>
          <a:lstStyle/>
          <a:p>
            <a:r>
              <a:rPr lang="zh-CN" altLang="en-US" b="1" dirty="0" smtClean="0">
                <a:latin typeface="微软雅黑" panose="020B0503020204020204" charset="-122"/>
                <a:ea typeface="微软雅黑" panose="020B0503020204020204" charset="-122"/>
              </a:rPr>
              <a:t>东罗马</a:t>
            </a:r>
            <a:endParaRPr lang="en-US" altLang="zh-CN" b="1" dirty="0" smtClean="0">
              <a:latin typeface="微软雅黑" panose="020B0503020204020204" charset="-122"/>
              <a:ea typeface="微软雅黑" panose="020B0503020204020204" charset="-122"/>
            </a:endParaRPr>
          </a:p>
          <a:p>
            <a:r>
              <a:rPr lang="zh-CN" altLang="en-US" b="1" dirty="0">
                <a:latin typeface="微软雅黑" panose="020B0503020204020204" charset="-122"/>
                <a:ea typeface="微软雅黑" panose="020B0503020204020204" charset="-122"/>
              </a:rPr>
              <a:t>西罗马</a:t>
            </a:r>
            <a:endParaRPr lang="zh-CN" altLang="en-US" b="1" dirty="0">
              <a:latin typeface="微软雅黑" panose="020B0503020204020204" charset="-122"/>
              <a:ea typeface="微软雅黑" panose="020B0503020204020204" charset="-122"/>
            </a:endParaRPr>
          </a:p>
        </p:txBody>
      </p:sp>
      <p:sp>
        <p:nvSpPr>
          <p:cNvPr id="29" name="右箭头 28"/>
          <p:cNvSpPr/>
          <p:nvPr/>
        </p:nvSpPr>
        <p:spPr>
          <a:xfrm>
            <a:off x="10178759" y="2780928"/>
            <a:ext cx="360040" cy="258655"/>
          </a:xfrm>
          <a:prstGeom prst="rightArrow">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489719" y="3326792"/>
            <a:ext cx="1443971" cy="2165956"/>
          </a:xfrm>
          <a:prstGeom prst="rect">
            <a:avLst/>
          </a:prstGeom>
        </p:spPr>
      </p:pic>
      <p:sp>
        <p:nvSpPr>
          <p:cNvPr id="31" name="矩形 30"/>
          <p:cNvSpPr/>
          <p:nvPr/>
        </p:nvSpPr>
        <p:spPr>
          <a:xfrm>
            <a:off x="7738967" y="5367432"/>
            <a:ext cx="2799832" cy="460375"/>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君士坦丁一世</a:t>
            </a:r>
            <a:r>
              <a:rPr lang="en-US" altLang="zh-CN" sz="1200" dirty="0" smtClean="0">
                <a:latin typeface="微软雅黑" panose="020B0503020204020204" charset="-122"/>
                <a:ea typeface="微软雅黑" panose="020B0503020204020204" charset="-122"/>
              </a:rPr>
              <a:t> </a:t>
            </a:r>
            <a:endParaRPr lang="en-US" altLang="zh-CN" sz="1200" dirty="0" smtClean="0">
              <a:latin typeface="微软雅黑" panose="020B0503020204020204" charset="-122"/>
              <a:ea typeface="微软雅黑" panose="020B0503020204020204" charset="-122"/>
            </a:endParaRPr>
          </a:p>
          <a:p>
            <a:r>
              <a:rPr lang="en-US" altLang="zh-CN" sz="1200" dirty="0" smtClean="0">
                <a:latin typeface="微软雅黑" panose="020B0503020204020204" charset="-122"/>
                <a:ea typeface="微软雅黑" panose="020B0503020204020204" charset="-122"/>
              </a:rPr>
              <a:t>Gaius Flavius </a:t>
            </a:r>
            <a:r>
              <a:rPr lang="en-US" altLang="zh-CN" sz="1200" dirty="0" err="1" smtClean="0">
                <a:latin typeface="微软雅黑" panose="020B0503020204020204" charset="-122"/>
                <a:ea typeface="微软雅黑" panose="020B0503020204020204" charset="-122"/>
              </a:rPr>
              <a:t>Valerius</a:t>
            </a:r>
            <a:r>
              <a:rPr lang="en-US" altLang="zh-CN" sz="1200" dirty="0" smtClean="0">
                <a:latin typeface="微软雅黑" panose="020B0503020204020204" charset="-122"/>
                <a:ea typeface="微软雅黑" panose="020B0503020204020204" charset="-122"/>
              </a:rPr>
              <a:t> </a:t>
            </a:r>
            <a:r>
              <a:rPr lang="en-US" altLang="zh-CN" sz="1200" dirty="0" err="1" smtClean="0">
                <a:latin typeface="微软雅黑" panose="020B0503020204020204" charset="-122"/>
                <a:ea typeface="微软雅黑" panose="020B0503020204020204" charset="-122"/>
              </a:rPr>
              <a:t>Constantinus</a:t>
            </a:r>
            <a:endParaRPr lang="zh-CN" altLang="en-US" sz="12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523999" y="-1"/>
            <a:ext cx="3061823" cy="3861049"/>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85823" y="-2"/>
            <a:ext cx="3117678" cy="3931484"/>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03974" y="-3"/>
            <a:ext cx="3061824" cy="3861051"/>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0" y="2996953"/>
            <a:ext cx="3061822" cy="3861047"/>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85824" y="3052025"/>
            <a:ext cx="3018150" cy="3805976"/>
          </a:xfrm>
          <a:prstGeom prst="rect">
            <a:avLst/>
          </a:prstGeom>
        </p:spPr>
      </p:pic>
      <p:pic>
        <p:nvPicPr>
          <p:cNvPr id="9" name="图片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03974" y="2994174"/>
            <a:ext cx="3064026" cy="3863828"/>
          </a:xfrm>
          <a:prstGeom prst="rect">
            <a:avLst/>
          </a:prstGeom>
        </p:spPr>
      </p:pic>
      <p:sp>
        <p:nvSpPr>
          <p:cNvPr id="10" name="TextBox 9"/>
          <p:cNvSpPr txBox="1"/>
          <p:nvPr/>
        </p:nvSpPr>
        <p:spPr>
          <a:xfrm>
            <a:off x="2711624" y="2671889"/>
            <a:ext cx="894080"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圣安德烈</a:t>
            </a:r>
            <a:endParaRPr lang="zh-CN" altLang="en-US" sz="1400" dirty="0">
              <a:solidFill>
                <a:schemeClr val="bg1"/>
              </a:solidFill>
              <a:latin typeface="微软雅黑" panose="020B0503020204020204" charset="-122"/>
              <a:ea typeface="微软雅黑" panose="020B0503020204020204" charset="-122"/>
            </a:endParaRPr>
          </a:p>
        </p:txBody>
      </p:sp>
      <p:sp>
        <p:nvSpPr>
          <p:cNvPr id="11" name="TextBox 10"/>
          <p:cNvSpPr txBox="1"/>
          <p:nvPr/>
        </p:nvSpPr>
        <p:spPr>
          <a:xfrm>
            <a:off x="5599867" y="2671889"/>
            <a:ext cx="1071880" cy="306705"/>
          </a:xfrm>
          <a:prstGeom prst="rect">
            <a:avLst/>
          </a:prstGeom>
          <a:noFill/>
        </p:spPr>
        <p:txBody>
          <a:bodyPr wrap="none" rtlCol="0">
            <a:spAutoFit/>
          </a:bodyPr>
          <a:lstStyle/>
          <a:p>
            <a:r>
              <a:rPr lang="zh-CN" altLang="en-US" sz="1400" dirty="0">
                <a:solidFill>
                  <a:schemeClr val="bg1"/>
                </a:solidFill>
                <a:latin typeface="微软雅黑" panose="020B0503020204020204" charset="-122"/>
                <a:ea typeface="微软雅黑" panose="020B0503020204020204" charset="-122"/>
              </a:rPr>
              <a:t>圣</a:t>
            </a:r>
            <a:r>
              <a:rPr lang="zh-CN" altLang="en-US" sz="1400" dirty="0" smtClean="0">
                <a:solidFill>
                  <a:schemeClr val="bg1"/>
                </a:solidFill>
                <a:latin typeface="微软雅黑" panose="020B0503020204020204" charset="-122"/>
                <a:ea typeface="微软雅黑" panose="020B0503020204020204" charset="-122"/>
              </a:rPr>
              <a:t>巴多罗买</a:t>
            </a:r>
            <a:endParaRPr lang="zh-CN" altLang="en-US" sz="1400" dirty="0">
              <a:solidFill>
                <a:schemeClr val="bg1"/>
              </a:solidFill>
              <a:latin typeface="微软雅黑" panose="020B0503020204020204" charset="-122"/>
              <a:ea typeface="微软雅黑" panose="020B0503020204020204" charset="-122"/>
            </a:endParaRPr>
          </a:p>
        </p:txBody>
      </p:sp>
      <p:sp>
        <p:nvSpPr>
          <p:cNvPr id="12" name="TextBox 11"/>
          <p:cNvSpPr txBox="1"/>
          <p:nvPr/>
        </p:nvSpPr>
        <p:spPr>
          <a:xfrm>
            <a:off x="8752971" y="2671889"/>
            <a:ext cx="716280"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圣彼得</a:t>
            </a:r>
            <a:endParaRPr lang="zh-CN" altLang="en-US" sz="1400" dirty="0">
              <a:solidFill>
                <a:schemeClr val="bg1"/>
              </a:solidFill>
              <a:latin typeface="微软雅黑" panose="020B0503020204020204" charset="-122"/>
              <a:ea typeface="微软雅黑" panose="020B0503020204020204" charset="-122"/>
            </a:endParaRPr>
          </a:p>
        </p:txBody>
      </p:sp>
      <p:sp>
        <p:nvSpPr>
          <p:cNvPr id="13" name="TextBox 12"/>
          <p:cNvSpPr txBox="1"/>
          <p:nvPr/>
        </p:nvSpPr>
        <p:spPr>
          <a:xfrm>
            <a:off x="2711624" y="6449307"/>
            <a:ext cx="716280"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圣达太</a:t>
            </a:r>
            <a:endParaRPr lang="zh-CN" altLang="en-US" sz="1400" dirty="0">
              <a:solidFill>
                <a:schemeClr val="bg1"/>
              </a:solidFill>
              <a:latin typeface="微软雅黑" panose="020B0503020204020204" charset="-122"/>
              <a:ea typeface="微软雅黑" panose="020B0503020204020204" charset="-122"/>
            </a:endParaRPr>
          </a:p>
        </p:txBody>
      </p:sp>
      <p:sp>
        <p:nvSpPr>
          <p:cNvPr id="14" name="TextBox 13"/>
          <p:cNvSpPr txBox="1"/>
          <p:nvPr/>
        </p:nvSpPr>
        <p:spPr>
          <a:xfrm>
            <a:off x="5807972" y="6449307"/>
            <a:ext cx="716280"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圣多玛</a:t>
            </a:r>
            <a:endParaRPr lang="zh-CN" altLang="en-US" sz="1400" dirty="0">
              <a:solidFill>
                <a:schemeClr val="bg1"/>
              </a:solidFill>
              <a:latin typeface="微软雅黑" panose="020B0503020204020204" charset="-122"/>
              <a:ea typeface="微软雅黑" panose="020B0503020204020204" charset="-122"/>
            </a:endParaRPr>
          </a:p>
        </p:txBody>
      </p:sp>
      <p:sp>
        <p:nvSpPr>
          <p:cNvPr id="15" name="TextBox 14"/>
          <p:cNvSpPr txBox="1"/>
          <p:nvPr/>
        </p:nvSpPr>
        <p:spPr>
          <a:xfrm>
            <a:off x="8935851" y="6449307"/>
            <a:ext cx="716280"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圣腓力</a:t>
            </a:r>
            <a:endParaRPr lang="zh-CN" altLang="en-US" sz="1400" dirty="0">
              <a:solidFill>
                <a:schemeClr val="bg1"/>
              </a:solidFill>
              <a:latin typeface="微软雅黑" panose="020B0503020204020204" charset="-122"/>
              <a:ea typeface="微软雅黑" panose="020B0503020204020204" charset="-122"/>
            </a:endParaRPr>
          </a:p>
        </p:txBody>
      </p:sp>
      <p:sp>
        <p:nvSpPr>
          <p:cNvPr id="16" name="TextBox 15"/>
          <p:cNvSpPr txBox="1"/>
          <p:nvPr/>
        </p:nvSpPr>
        <p:spPr>
          <a:xfrm>
            <a:off x="1633488" y="1930522"/>
            <a:ext cx="859790" cy="3255010"/>
          </a:xfrm>
          <a:prstGeom prst="rect">
            <a:avLst/>
          </a:prstGeom>
          <a:noFill/>
        </p:spPr>
        <p:txBody>
          <a:bodyPr vert="eaVert" wrap="none" rtlCol="0">
            <a:spAutoFit/>
          </a:bodyPr>
          <a:lstStyle/>
          <a:p>
            <a:r>
              <a:rPr lang="zh-CN" altLang="en-US" sz="4400" b="1" dirty="0" smtClean="0">
                <a:solidFill>
                  <a:schemeClr val="accent6">
                    <a:lumMod val="40000"/>
                    <a:lumOff val="60000"/>
                  </a:schemeClr>
                </a:solidFill>
                <a:latin typeface="微软雅黑" panose="020B0503020204020204" charset="-122"/>
                <a:ea typeface="微软雅黑" panose="020B0503020204020204" charset="-122"/>
              </a:rPr>
              <a:t>十二使徒 </a:t>
            </a:r>
            <a:r>
              <a:rPr lang="zh-CN" altLang="en-US" sz="2000" b="1" dirty="0" smtClean="0">
                <a:solidFill>
                  <a:schemeClr val="bg1">
                    <a:lumMod val="85000"/>
                  </a:schemeClr>
                </a:solidFill>
                <a:latin typeface="微软雅黑" panose="020B0503020204020204" charset="-122"/>
                <a:ea typeface="微软雅黑" panose="020B0503020204020204" charset="-122"/>
              </a:rPr>
              <a:t>鲁本斯</a:t>
            </a:r>
            <a:endParaRPr lang="zh-CN" altLang="en-US" sz="2000" b="1" dirty="0">
              <a:solidFill>
                <a:schemeClr val="bg1">
                  <a:lumMod val="8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524000" y="0"/>
            <a:ext cx="3061822" cy="3861048"/>
          </a:xfrm>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45654" y="0"/>
            <a:ext cx="3061822" cy="3861048"/>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3068959"/>
            <a:ext cx="3059832" cy="3858539"/>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83832" y="-14888"/>
            <a:ext cx="3085434" cy="3890823"/>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3710" y="3065328"/>
            <a:ext cx="3061822" cy="3861048"/>
          </a:xfrm>
          <a:prstGeom prst="rect">
            <a:avLst/>
          </a:prstGeom>
        </p:spPr>
      </p:pic>
      <p:sp>
        <p:nvSpPr>
          <p:cNvPr id="10" name="TextBox 9"/>
          <p:cNvSpPr txBox="1"/>
          <p:nvPr/>
        </p:nvSpPr>
        <p:spPr>
          <a:xfrm>
            <a:off x="1633488" y="1930522"/>
            <a:ext cx="859790" cy="2326640"/>
          </a:xfrm>
          <a:prstGeom prst="rect">
            <a:avLst/>
          </a:prstGeom>
          <a:noFill/>
        </p:spPr>
        <p:txBody>
          <a:bodyPr vert="eaVert" wrap="none" rtlCol="0">
            <a:spAutoFit/>
          </a:bodyPr>
          <a:lstStyle/>
          <a:p>
            <a:r>
              <a:rPr lang="zh-CN" altLang="en-US" sz="4400" b="1" dirty="0" smtClean="0">
                <a:solidFill>
                  <a:schemeClr val="accent6">
                    <a:lumMod val="40000"/>
                    <a:lumOff val="60000"/>
                  </a:schemeClr>
                </a:solidFill>
                <a:latin typeface="微软雅黑" panose="020B0503020204020204" charset="-122"/>
                <a:ea typeface="微软雅黑" panose="020B0503020204020204" charset="-122"/>
              </a:rPr>
              <a:t>十二使徒</a:t>
            </a:r>
            <a:endParaRPr lang="zh-CN" altLang="en-US" sz="4400" b="1" dirty="0">
              <a:solidFill>
                <a:schemeClr val="accent6">
                  <a:lumMod val="40000"/>
                  <a:lumOff val="60000"/>
                </a:schemeClr>
              </a:solidFill>
              <a:latin typeface="微软雅黑" panose="020B0503020204020204" charset="-122"/>
              <a:ea typeface="微软雅黑" panose="020B0503020204020204" charset="-122"/>
            </a:endParaRPr>
          </a:p>
        </p:txBody>
      </p:sp>
      <p:sp>
        <p:nvSpPr>
          <p:cNvPr id="11" name="TextBox 10"/>
          <p:cNvSpPr txBox="1"/>
          <p:nvPr/>
        </p:nvSpPr>
        <p:spPr>
          <a:xfrm>
            <a:off x="2711624" y="2671889"/>
            <a:ext cx="716280"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圣马太</a:t>
            </a:r>
            <a:endParaRPr lang="zh-CN" altLang="en-US" sz="1400" dirty="0">
              <a:solidFill>
                <a:schemeClr val="bg1"/>
              </a:solidFill>
              <a:latin typeface="微软雅黑" panose="020B0503020204020204" charset="-122"/>
              <a:ea typeface="微软雅黑" panose="020B0503020204020204" charset="-122"/>
            </a:endParaRPr>
          </a:p>
        </p:txBody>
      </p:sp>
      <p:sp>
        <p:nvSpPr>
          <p:cNvPr id="13" name="TextBox 12"/>
          <p:cNvSpPr txBox="1"/>
          <p:nvPr/>
        </p:nvSpPr>
        <p:spPr>
          <a:xfrm>
            <a:off x="8778194" y="2671889"/>
            <a:ext cx="716280"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圣西门</a:t>
            </a:r>
            <a:endParaRPr lang="zh-CN" altLang="en-US" sz="1400" dirty="0">
              <a:solidFill>
                <a:schemeClr val="bg1"/>
              </a:solidFill>
              <a:latin typeface="微软雅黑" panose="020B0503020204020204" charset="-122"/>
              <a:ea typeface="微软雅黑" panose="020B0503020204020204" charset="-122"/>
            </a:endParaRPr>
          </a:p>
        </p:txBody>
      </p:sp>
      <p:sp>
        <p:nvSpPr>
          <p:cNvPr id="14" name="TextBox 13"/>
          <p:cNvSpPr txBox="1"/>
          <p:nvPr/>
        </p:nvSpPr>
        <p:spPr>
          <a:xfrm>
            <a:off x="2711624" y="6524981"/>
            <a:ext cx="716280"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圣雅各</a:t>
            </a:r>
            <a:endParaRPr lang="zh-CN" altLang="en-US" sz="1400" dirty="0">
              <a:solidFill>
                <a:schemeClr val="bg1"/>
              </a:solidFill>
              <a:latin typeface="微软雅黑" panose="020B0503020204020204" charset="-122"/>
              <a:ea typeface="微软雅黑" panose="020B0503020204020204" charset="-122"/>
            </a:endParaRPr>
          </a:p>
        </p:txBody>
      </p:sp>
      <p:sp>
        <p:nvSpPr>
          <p:cNvPr id="15" name="TextBox 14"/>
          <p:cNvSpPr txBox="1"/>
          <p:nvPr/>
        </p:nvSpPr>
        <p:spPr>
          <a:xfrm>
            <a:off x="5951984" y="2679771"/>
            <a:ext cx="716280"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圣约翰</a:t>
            </a:r>
            <a:endParaRPr lang="zh-CN" altLang="en-US" sz="1400" dirty="0">
              <a:solidFill>
                <a:schemeClr val="bg1"/>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08920" y="3013913"/>
            <a:ext cx="3061822" cy="3861048"/>
          </a:xfrm>
          <a:prstGeom prst="rect">
            <a:avLst/>
          </a:prstGeom>
        </p:spPr>
      </p:pic>
      <p:sp>
        <p:nvSpPr>
          <p:cNvPr id="12" name="TextBox 11"/>
          <p:cNvSpPr txBox="1"/>
          <p:nvPr/>
        </p:nvSpPr>
        <p:spPr>
          <a:xfrm>
            <a:off x="8688425" y="6470310"/>
            <a:ext cx="894080"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圣马提亚</a:t>
            </a:r>
            <a:endParaRPr lang="zh-CN" altLang="en-US" sz="1400" dirty="0">
              <a:solidFill>
                <a:schemeClr val="bg1"/>
              </a:solidFill>
              <a:latin typeface="微软雅黑" panose="020B0503020204020204" charset="-122"/>
              <a:ea typeface="微软雅黑" panose="020B0503020204020204" charset="-122"/>
            </a:endParaRPr>
          </a:p>
        </p:txBody>
      </p:sp>
      <p:sp>
        <p:nvSpPr>
          <p:cNvPr id="16" name="TextBox 15"/>
          <p:cNvSpPr txBox="1"/>
          <p:nvPr/>
        </p:nvSpPr>
        <p:spPr>
          <a:xfrm>
            <a:off x="9406116" y="6470311"/>
            <a:ext cx="1249680"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（选补犹大）</a:t>
            </a:r>
            <a:endParaRPr lang="zh-CN" altLang="en-US" sz="1400" dirty="0">
              <a:solidFill>
                <a:schemeClr val="bg1"/>
              </a:solidFill>
              <a:latin typeface="微软雅黑" panose="020B0503020204020204" charset="-122"/>
              <a:ea typeface="微软雅黑" panose="020B0503020204020204" charset="-122"/>
            </a:endParaRPr>
          </a:p>
        </p:txBody>
      </p:sp>
      <p:sp>
        <p:nvSpPr>
          <p:cNvPr id="17" name="TextBox 16"/>
          <p:cNvSpPr txBox="1"/>
          <p:nvPr/>
        </p:nvSpPr>
        <p:spPr>
          <a:xfrm>
            <a:off x="5784620" y="6516732"/>
            <a:ext cx="894080" cy="306705"/>
          </a:xfrm>
          <a:prstGeom prst="rect">
            <a:avLst/>
          </a:prstGeom>
          <a:noFill/>
        </p:spPr>
        <p:txBody>
          <a:bodyPr wrap="none" rtlCol="0">
            <a:spAutoFit/>
          </a:bodyPr>
          <a:lstStyle/>
          <a:p>
            <a:r>
              <a:rPr lang="zh-CN" altLang="en-US" sz="1400" dirty="0" smtClean="0">
                <a:solidFill>
                  <a:schemeClr val="bg1"/>
                </a:solidFill>
                <a:latin typeface="微软雅黑" panose="020B0503020204020204" charset="-122"/>
                <a:ea typeface="微软雅黑" panose="020B0503020204020204" charset="-122"/>
              </a:rPr>
              <a:t>圣小雅各</a:t>
            </a:r>
            <a:endParaRPr lang="zh-CN" altLang="en-US" sz="140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8081357" y="1950467"/>
            <a:ext cx="769441" cy="76944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905904" y="1052736"/>
            <a:ext cx="3452613" cy="5455981"/>
          </a:xfrm>
          <a:prstGeom prst="rect">
            <a:avLst/>
          </a:prstGeom>
        </p:spPr>
      </p:pic>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3031" y="1340768"/>
            <a:ext cx="965017" cy="1988840"/>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7929" y="3940378"/>
            <a:ext cx="4680520" cy="2027717"/>
          </a:xfrm>
          <a:prstGeom prst="rect">
            <a:avLst/>
          </a:prstGeom>
        </p:spPr>
      </p:pic>
      <p:sp>
        <p:nvSpPr>
          <p:cNvPr id="10" name="矩形 9"/>
          <p:cNvSpPr/>
          <p:nvPr/>
        </p:nvSpPr>
        <p:spPr>
          <a:xfrm>
            <a:off x="8101875" y="1950466"/>
            <a:ext cx="741680" cy="768350"/>
          </a:xfrm>
          <a:prstGeom prst="rect">
            <a:avLst/>
          </a:prstGeom>
        </p:spPr>
        <p:txBody>
          <a:bodyPr wrap="none">
            <a:spAutoFit/>
          </a:bodyPr>
          <a:lstStyle/>
          <a:p>
            <a:r>
              <a:rPr lang="zh-CN" altLang="en-US" sz="4400" dirty="0" smtClean="0">
                <a:solidFill>
                  <a:schemeClr val="bg1"/>
                </a:solidFill>
                <a:latin typeface="微软雅黑" panose="020B0503020204020204" charset="-122"/>
                <a:ea typeface="微软雅黑" panose="020B0503020204020204" charset="-122"/>
              </a:rPr>
              <a:t>兿</a:t>
            </a:r>
            <a:endParaRPr lang="zh-CN" altLang="en-US" sz="4400" dirty="0">
              <a:solidFill>
                <a:schemeClr val="bg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498484" y="548680"/>
            <a:ext cx="4464496" cy="6399110"/>
          </a:xfrm>
        </p:spPr>
      </p:pic>
      <p:sp>
        <p:nvSpPr>
          <p:cNvPr id="5" name="TextBox 4"/>
          <p:cNvSpPr txBox="1"/>
          <p:nvPr/>
        </p:nvSpPr>
        <p:spPr>
          <a:xfrm>
            <a:off x="5807968" y="620688"/>
            <a:ext cx="5040560" cy="1753235"/>
          </a:xfrm>
          <a:prstGeom prst="rect">
            <a:avLst/>
          </a:prstGeom>
          <a:noFill/>
        </p:spPr>
        <p:txBody>
          <a:bodyPr wrap="square" rtlCol="0">
            <a:spAutoFit/>
          </a:bodyPr>
          <a:lstStyle/>
          <a:p>
            <a:pPr>
              <a:lnSpc>
                <a:spcPct val="150000"/>
              </a:lnSpc>
            </a:pPr>
            <a:r>
              <a:rPr lang="zh-CN" altLang="zh-CN" dirty="0">
                <a:latin typeface="微软雅黑" panose="020B0503020204020204" charset="-122"/>
                <a:ea typeface="微软雅黑" panose="020B0503020204020204" charset="-122"/>
              </a:rPr>
              <a:t>君士坦丁大帝在晚年归顺了基督教</a:t>
            </a:r>
            <a:r>
              <a:rPr lang="zh-CN" altLang="zh-CN" dirty="0" smtClean="0">
                <a:latin typeface="微软雅黑" panose="020B0503020204020204" charset="-122"/>
                <a:ea typeface="微软雅黑" panose="020B0503020204020204" charset="-122"/>
              </a:rPr>
              <a:t>。</a:t>
            </a:r>
            <a:endParaRPr lang="en-US" altLang="zh-CN" dirty="0" smtClean="0">
              <a:latin typeface="微软雅黑" panose="020B0503020204020204" charset="-122"/>
              <a:ea typeface="微软雅黑" panose="020B0503020204020204" charset="-122"/>
            </a:endParaRPr>
          </a:p>
          <a:p>
            <a:pPr>
              <a:lnSpc>
                <a:spcPct val="150000"/>
              </a:lnSpc>
            </a:pPr>
            <a:r>
              <a:rPr lang="zh-CN" altLang="zh-CN" dirty="0" smtClean="0">
                <a:latin typeface="微软雅黑" panose="020B0503020204020204" charset="-122"/>
                <a:ea typeface="微软雅黑" panose="020B0503020204020204" charset="-122"/>
              </a:rPr>
              <a:t>他</a:t>
            </a:r>
            <a:r>
              <a:rPr lang="zh-CN" altLang="zh-CN" dirty="0">
                <a:latin typeface="微软雅黑" panose="020B0503020204020204" charset="-122"/>
                <a:ea typeface="微软雅黑" panose="020B0503020204020204" charset="-122"/>
              </a:rPr>
              <a:t>是第一位加入基督宗教的罗马</a:t>
            </a:r>
            <a:r>
              <a:rPr lang="zh-CN" altLang="zh-CN" dirty="0" smtClean="0">
                <a:latin typeface="微软雅黑" panose="020B0503020204020204" charset="-122"/>
                <a:ea typeface="微软雅黑" panose="020B0503020204020204" charset="-122"/>
              </a:rPr>
              <a:t>皇帝</a:t>
            </a:r>
            <a:r>
              <a:rPr lang="zh-CN" altLang="en-US" dirty="0" smtClean="0">
                <a:latin typeface="微软雅黑" panose="020B0503020204020204" charset="-122"/>
                <a:ea typeface="微软雅黑" panose="020B0503020204020204" charset="-122"/>
              </a:rPr>
              <a:t>。</a:t>
            </a:r>
            <a:endParaRPr lang="en-US" altLang="zh-CN" dirty="0" smtClean="0">
              <a:latin typeface="微软雅黑" panose="020B0503020204020204" charset="-122"/>
              <a:ea typeface="微软雅黑" panose="020B0503020204020204" charset="-122"/>
            </a:endParaRPr>
          </a:p>
          <a:p>
            <a:pPr>
              <a:lnSpc>
                <a:spcPct val="150000"/>
              </a:lnSpc>
            </a:pPr>
            <a:endParaRPr lang="en-US" altLang="zh-CN" dirty="0" smtClean="0">
              <a:latin typeface="微软雅黑" panose="020B0503020204020204" charset="-122"/>
              <a:ea typeface="微软雅黑" panose="020B0503020204020204" charset="-122"/>
            </a:endParaRPr>
          </a:p>
          <a:p>
            <a:pPr>
              <a:lnSpc>
                <a:spcPct val="150000"/>
              </a:lnSpc>
            </a:pPr>
            <a:r>
              <a:rPr lang="zh-CN" altLang="en-US" dirty="0" smtClean="0">
                <a:latin typeface="微软雅黑" panose="020B0503020204020204" charset="-122"/>
                <a:ea typeface="微软雅黑" panose="020B0503020204020204" charset="-122"/>
              </a:rPr>
              <a:t>颁布</a:t>
            </a:r>
            <a:r>
              <a:rPr lang="zh-CN" altLang="zh-CN" dirty="0" smtClean="0">
                <a:latin typeface="微软雅黑" panose="020B0503020204020204" charset="-122"/>
                <a:ea typeface="微软雅黑" panose="020B0503020204020204" charset="-122"/>
              </a:rPr>
              <a:t>《米兰敕令》</a:t>
            </a:r>
            <a:r>
              <a:rPr lang="en-US" altLang="zh-CN" dirty="0">
                <a:latin typeface="微软雅黑" panose="020B0503020204020204" charset="-122"/>
                <a:ea typeface="微软雅黑" panose="020B0503020204020204" charset="-122"/>
              </a:rPr>
              <a:t>(</a:t>
            </a:r>
            <a:r>
              <a:rPr lang="en-US" altLang="zh-CN" dirty="0" err="1">
                <a:latin typeface="微软雅黑" panose="020B0503020204020204" charset="-122"/>
                <a:ea typeface="微软雅黑" panose="020B0503020204020204" charset="-122"/>
              </a:rPr>
              <a:t>Edictum</a:t>
            </a:r>
            <a:r>
              <a:rPr lang="en-US" altLang="zh-CN" dirty="0">
                <a:latin typeface="微软雅黑" panose="020B0503020204020204" charset="-122"/>
                <a:ea typeface="微软雅黑" panose="020B0503020204020204" charset="-122"/>
              </a:rPr>
              <a:t> </a:t>
            </a:r>
            <a:r>
              <a:rPr lang="en-US" altLang="zh-CN" dirty="0" err="1">
                <a:latin typeface="微软雅黑" panose="020B0503020204020204" charset="-122"/>
                <a:ea typeface="微软雅黑" panose="020B0503020204020204" charset="-122"/>
              </a:rPr>
              <a:t>Mediolanense</a:t>
            </a:r>
            <a:r>
              <a:rPr lang="en-US" altLang="zh-CN" dirty="0" smtClean="0">
                <a:latin typeface="微软雅黑" panose="020B0503020204020204" charset="-122"/>
                <a:ea typeface="微软雅黑" panose="020B0503020204020204" charset="-122"/>
              </a:rPr>
              <a:t>)</a:t>
            </a:r>
            <a:endParaRPr lang="zh-CN" altLang="en-US" dirty="0">
              <a:latin typeface="微软雅黑" panose="020B0503020204020204" charset="-122"/>
              <a:ea typeface="微软雅黑" panose="020B0503020204020204" charset="-122"/>
            </a:endParaRPr>
          </a:p>
        </p:txBody>
      </p:sp>
      <p:sp>
        <p:nvSpPr>
          <p:cNvPr id="6" name="TextBox 5"/>
          <p:cNvSpPr txBox="1"/>
          <p:nvPr/>
        </p:nvSpPr>
        <p:spPr>
          <a:xfrm>
            <a:off x="6023992" y="3068960"/>
            <a:ext cx="4032448" cy="1476375"/>
          </a:xfrm>
          <a:prstGeom prst="rect">
            <a:avLst/>
          </a:prstGeom>
          <a:noFill/>
        </p:spPr>
        <p:txBody>
          <a:bodyPr wrap="square" rtlCol="0">
            <a:spAutoFit/>
          </a:bodyPr>
          <a:lstStyle/>
          <a:p>
            <a:pPr>
              <a:lnSpc>
                <a:spcPct val="150000"/>
              </a:lnSpc>
            </a:pPr>
            <a:r>
              <a:rPr lang="zh-CN" altLang="en-US" sz="1200" dirty="0" smtClean="0">
                <a:solidFill>
                  <a:schemeClr val="accent6">
                    <a:lumMod val="50000"/>
                  </a:schemeClr>
                </a:solidFill>
                <a:latin typeface="微软雅黑" panose="020B0503020204020204" charset="-122"/>
                <a:ea typeface="微软雅黑" panose="020B0503020204020204" charset="-122"/>
              </a:rPr>
              <a:t>“</a:t>
            </a:r>
            <a:r>
              <a:rPr lang="zh-CN" altLang="zh-CN" sz="1200" dirty="0" smtClean="0">
                <a:solidFill>
                  <a:schemeClr val="accent6">
                    <a:lumMod val="50000"/>
                  </a:schemeClr>
                </a:solidFill>
                <a:latin typeface="微软雅黑" panose="020B0503020204020204" charset="-122"/>
                <a:ea typeface="微软雅黑" panose="020B0503020204020204" charset="-122"/>
              </a:rPr>
              <a:t>……</a:t>
            </a:r>
            <a:r>
              <a:rPr lang="zh-CN" altLang="zh-CN" sz="1200" dirty="0">
                <a:solidFill>
                  <a:schemeClr val="accent6">
                    <a:lumMod val="50000"/>
                  </a:schemeClr>
                </a:solidFill>
                <a:latin typeface="微软雅黑" panose="020B0503020204020204" charset="-122"/>
                <a:ea typeface="微软雅黑" panose="020B0503020204020204" charset="-122"/>
              </a:rPr>
              <a:t>我们在此前发布的一些意在敦促大家崇敬诸神的敕令已使许多基督教徒陷于危险和苦难之中，其中许多还丧失了性命，……至今不能参加任何正常的公众宗教活动，为此我们本着一向宽大为怀的宗旨，决定对那些不幸的人格外开恩。</a:t>
            </a:r>
            <a:r>
              <a:rPr lang="zh-CN" altLang="zh-CN" sz="1200" dirty="0" smtClean="0">
                <a:solidFill>
                  <a:schemeClr val="accent6">
                    <a:lumMod val="50000"/>
                  </a:schemeClr>
                </a:solidFill>
                <a:latin typeface="微软雅黑" panose="020B0503020204020204" charset="-122"/>
                <a:ea typeface="微软雅黑" panose="020B0503020204020204" charset="-122"/>
              </a:rPr>
              <a:t>……</a:t>
            </a:r>
            <a:r>
              <a:rPr lang="zh-CN" altLang="en-US" sz="1200" dirty="0" smtClean="0">
                <a:solidFill>
                  <a:schemeClr val="accent6">
                    <a:lumMod val="50000"/>
                  </a:schemeClr>
                </a:solidFill>
                <a:latin typeface="微软雅黑" panose="020B0503020204020204" charset="-122"/>
                <a:ea typeface="微软雅黑" panose="020B0503020204020204" charset="-122"/>
              </a:rPr>
              <a:t>”</a:t>
            </a:r>
            <a:endParaRPr lang="zh-CN" altLang="en-US" sz="1200" dirty="0">
              <a:solidFill>
                <a:schemeClr val="accent6">
                  <a:lumMod val="50000"/>
                </a:schemeClr>
              </a:solidFill>
              <a:latin typeface="微软雅黑" panose="020B0503020204020204" charset="-122"/>
              <a:ea typeface="微软雅黑" panose="020B0503020204020204" charset="-122"/>
            </a:endParaRPr>
          </a:p>
        </p:txBody>
      </p:sp>
      <p:sp>
        <p:nvSpPr>
          <p:cNvPr id="7" name="矩形 6"/>
          <p:cNvSpPr/>
          <p:nvPr/>
        </p:nvSpPr>
        <p:spPr>
          <a:xfrm>
            <a:off x="5951984" y="2907524"/>
            <a:ext cx="4176464" cy="180020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735960" y="6309320"/>
            <a:ext cx="2799832" cy="460375"/>
          </a:xfrm>
          <a:prstGeom prst="rect">
            <a:avLst/>
          </a:prstGeom>
        </p:spPr>
        <p:txBody>
          <a:bodyPr wrap="square">
            <a:spAutoFit/>
          </a:bodyPr>
          <a:lstStyle/>
          <a:p>
            <a:r>
              <a:rPr lang="zh-CN" altLang="en-US" sz="1200" dirty="0" smtClean="0">
                <a:latin typeface="微软雅黑" panose="020B0503020204020204" charset="-122"/>
                <a:ea typeface="微软雅黑" panose="020B0503020204020204" charset="-122"/>
              </a:rPr>
              <a:t>君士坦丁一世</a:t>
            </a:r>
            <a:r>
              <a:rPr lang="en-US" altLang="zh-CN" sz="1200" dirty="0" smtClean="0">
                <a:latin typeface="微软雅黑" panose="020B0503020204020204" charset="-122"/>
                <a:ea typeface="微软雅黑" panose="020B0503020204020204" charset="-122"/>
              </a:rPr>
              <a:t> </a:t>
            </a:r>
            <a:endParaRPr lang="en-US" altLang="zh-CN" sz="1200" dirty="0" smtClean="0">
              <a:latin typeface="微软雅黑" panose="020B0503020204020204" charset="-122"/>
              <a:ea typeface="微软雅黑" panose="020B0503020204020204" charset="-122"/>
            </a:endParaRPr>
          </a:p>
          <a:p>
            <a:r>
              <a:rPr lang="en-US" altLang="zh-CN" sz="1200" dirty="0" smtClean="0">
                <a:latin typeface="微软雅黑" panose="020B0503020204020204" charset="-122"/>
                <a:ea typeface="微软雅黑" panose="020B0503020204020204" charset="-122"/>
              </a:rPr>
              <a:t>Gaius Flavius </a:t>
            </a:r>
            <a:r>
              <a:rPr lang="en-US" altLang="zh-CN" sz="1200" dirty="0" err="1" smtClean="0">
                <a:latin typeface="微软雅黑" panose="020B0503020204020204" charset="-122"/>
                <a:ea typeface="微软雅黑" panose="020B0503020204020204" charset="-122"/>
              </a:rPr>
              <a:t>Valerius</a:t>
            </a:r>
            <a:r>
              <a:rPr lang="en-US" altLang="zh-CN" sz="1200" dirty="0" smtClean="0">
                <a:latin typeface="微软雅黑" panose="020B0503020204020204" charset="-122"/>
                <a:ea typeface="微软雅黑" panose="020B0503020204020204" charset="-122"/>
              </a:rPr>
              <a:t> </a:t>
            </a:r>
            <a:r>
              <a:rPr lang="en-US" altLang="zh-CN" sz="1200" dirty="0" err="1" smtClean="0">
                <a:latin typeface="微软雅黑" panose="020B0503020204020204" charset="-122"/>
                <a:ea typeface="微软雅黑" panose="020B0503020204020204" charset="-122"/>
              </a:rPr>
              <a:t>Constantinus</a:t>
            </a:r>
            <a:endParaRPr lang="zh-CN" altLang="en-US" sz="12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520769" y="0"/>
            <a:ext cx="9160643" cy="5229200"/>
          </a:xfrm>
        </p:spPr>
      </p:pic>
      <p:sp>
        <p:nvSpPr>
          <p:cNvPr id="5" name="矩形 4"/>
          <p:cNvSpPr/>
          <p:nvPr/>
        </p:nvSpPr>
        <p:spPr>
          <a:xfrm>
            <a:off x="6960096" y="5301208"/>
            <a:ext cx="3600400" cy="306705"/>
          </a:xfrm>
          <a:prstGeom prst="rect">
            <a:avLst/>
          </a:prstGeom>
        </p:spPr>
        <p:txBody>
          <a:bodyPr wrap="square">
            <a:spAutoFit/>
          </a:bodyPr>
          <a:lstStyle/>
          <a:p>
            <a:r>
              <a:rPr lang="zh-CN" altLang="zh-CN" sz="1400" b="1" dirty="0">
                <a:latin typeface="微软雅黑" panose="020B0503020204020204" charset="-122"/>
                <a:ea typeface="微软雅黑" panose="020B0503020204020204" charset="-122"/>
              </a:rPr>
              <a:t>圣维塔尔</a:t>
            </a:r>
            <a:r>
              <a:rPr lang="zh-CN" altLang="zh-CN" sz="1400" b="1" dirty="0" smtClean="0">
                <a:latin typeface="微软雅黑" panose="020B0503020204020204" charset="-122"/>
                <a:ea typeface="微软雅黑" panose="020B0503020204020204" charset="-122"/>
              </a:rPr>
              <a:t>教堂</a:t>
            </a:r>
            <a:r>
              <a:rPr lang="zh-CN" altLang="en-US" sz="1400" b="1" dirty="0" smtClean="0">
                <a:latin typeface="微软雅黑" panose="020B0503020204020204" charset="-122"/>
                <a:ea typeface="微软雅黑" panose="020B0503020204020204" charset="-122"/>
              </a:rPr>
              <a:t>，</a:t>
            </a:r>
            <a:r>
              <a:rPr lang="zh-CN" altLang="zh-CN" sz="1400" dirty="0" smtClean="0">
                <a:latin typeface="微软雅黑" panose="020B0503020204020204" charset="-122"/>
                <a:ea typeface="微软雅黑" panose="020B0503020204020204" charset="-122"/>
              </a:rPr>
              <a:t>意大利腊文纳</a:t>
            </a:r>
            <a:r>
              <a:rPr lang="zh-CN" altLang="en-US" sz="1400" dirty="0" smtClean="0">
                <a:latin typeface="微软雅黑" panose="020B0503020204020204" charset="-122"/>
                <a:ea typeface="微软雅黑" panose="020B0503020204020204" charset="-122"/>
              </a:rPr>
              <a:t>，</a:t>
            </a:r>
            <a:r>
              <a:rPr lang="zh-CN" altLang="zh-CN" sz="1400" dirty="0" smtClean="0">
                <a:latin typeface="微软雅黑" panose="020B0503020204020204" charset="-122"/>
                <a:ea typeface="微软雅黑" panose="020B0503020204020204" charset="-122"/>
              </a:rPr>
              <a:t>公元</a:t>
            </a:r>
            <a:r>
              <a:rPr lang="en-US" altLang="zh-CN" sz="1400" dirty="0">
                <a:latin typeface="微软雅黑" panose="020B0503020204020204" charset="-122"/>
                <a:ea typeface="微软雅黑" panose="020B0503020204020204" charset="-122"/>
              </a:rPr>
              <a:t>6</a:t>
            </a:r>
            <a:r>
              <a:rPr lang="zh-CN" altLang="zh-CN" sz="1400" dirty="0" smtClean="0">
                <a:latin typeface="微软雅黑" panose="020B0503020204020204" charset="-122"/>
                <a:ea typeface="微软雅黑" panose="020B0503020204020204" charset="-122"/>
              </a:rPr>
              <a:t>世纪</a:t>
            </a:r>
            <a:endParaRPr lang="zh-CN" altLang="en-US" sz="1400" dirty="0">
              <a:latin typeface="微软雅黑" panose="020B0503020204020204" charset="-122"/>
              <a:ea typeface="微软雅黑" panose="020B0503020204020204" charset="-122"/>
            </a:endParaRPr>
          </a:p>
        </p:txBody>
      </p:sp>
      <p:sp>
        <p:nvSpPr>
          <p:cNvPr id="6" name="TextBox 5"/>
          <p:cNvSpPr txBox="1"/>
          <p:nvPr/>
        </p:nvSpPr>
        <p:spPr>
          <a:xfrm>
            <a:off x="1986850" y="116632"/>
            <a:ext cx="5393690" cy="829945"/>
          </a:xfrm>
          <a:prstGeom prst="rect">
            <a:avLst/>
          </a:prstGeom>
          <a:noFill/>
        </p:spPr>
        <p:txBody>
          <a:bodyPr wrap="none" rtlCol="0">
            <a:spAutoFit/>
          </a:bodyPr>
          <a:lstStyle/>
          <a:p>
            <a:r>
              <a:rPr lang="zh-CN" altLang="en-US" sz="2400" b="1" dirty="0" smtClean="0">
                <a:latin typeface="微软雅黑" panose="020B0503020204020204" charset="-122"/>
                <a:ea typeface="微软雅黑" panose="020B0503020204020204" charset="-122"/>
              </a:rPr>
              <a:t>中世纪的艺术</a:t>
            </a:r>
            <a:r>
              <a:rPr lang="en-US" altLang="zh-CN" sz="2400" b="1" dirty="0" smtClean="0">
                <a:latin typeface="微软雅黑" panose="020B0503020204020204" charset="-122"/>
                <a:ea typeface="微软雅黑" panose="020B0503020204020204" charset="-122"/>
              </a:rPr>
              <a:t>——</a:t>
            </a:r>
            <a:r>
              <a:rPr lang="zh-CN" altLang="en-US" sz="2400" b="1" dirty="0" smtClean="0">
                <a:latin typeface="微软雅黑" panose="020B0503020204020204" charset="-122"/>
                <a:ea typeface="微软雅黑" panose="020B0503020204020204" charset="-122"/>
              </a:rPr>
              <a:t>拜占庭式</a:t>
            </a:r>
            <a:r>
              <a:rPr lang="en-US" altLang="zh-CN" sz="2400" b="1" dirty="0" smtClean="0">
                <a:latin typeface="微软雅黑" panose="020B0503020204020204" charset="-122"/>
                <a:ea typeface="微软雅黑" panose="020B0503020204020204" charset="-122"/>
              </a:rPr>
              <a:t>Byzantine</a:t>
            </a:r>
            <a:endParaRPr lang="zh-CN" altLang="en-US" sz="2400" b="1" dirty="0" smtClean="0">
              <a:latin typeface="微软雅黑" panose="020B0503020204020204" charset="-122"/>
              <a:ea typeface="微软雅黑" panose="020B0503020204020204" charset="-122"/>
            </a:endParaRPr>
          </a:p>
          <a:p>
            <a:endParaRPr lang="zh-CN" altLang="en-US" sz="2400" b="1" dirty="0">
              <a:latin typeface="微软雅黑" panose="020B0503020204020204" charset="-122"/>
              <a:ea typeface="微软雅黑" panose="020B0503020204020204" charset="-122"/>
            </a:endParaRPr>
          </a:p>
        </p:txBody>
      </p:sp>
      <p:sp>
        <p:nvSpPr>
          <p:cNvPr id="7" name="TextBox 6"/>
          <p:cNvSpPr txBox="1"/>
          <p:nvPr/>
        </p:nvSpPr>
        <p:spPr>
          <a:xfrm>
            <a:off x="1986851" y="5771246"/>
            <a:ext cx="2011680" cy="460375"/>
          </a:xfrm>
          <a:prstGeom prst="rect">
            <a:avLst/>
          </a:prstGeom>
          <a:noFill/>
        </p:spPr>
        <p:txBody>
          <a:bodyPr wrap="none" rtlCol="0">
            <a:spAutoFit/>
          </a:bodyPr>
          <a:lstStyle/>
          <a:p>
            <a:r>
              <a:rPr lang="zh-CN" altLang="en-US" sz="2400" b="1" dirty="0" smtClean="0">
                <a:latin typeface="微软雅黑" panose="020B0503020204020204" charset="-122"/>
                <a:ea typeface="微软雅黑" panose="020B0503020204020204" charset="-122"/>
              </a:rPr>
              <a:t>建筑内部宽广</a:t>
            </a:r>
            <a:endParaRPr lang="zh-CN" altLang="en-US" sz="2400" b="1" dirty="0">
              <a:latin typeface="微软雅黑" panose="020B0503020204020204" charset="-122"/>
              <a:ea typeface="微软雅黑" panose="020B0503020204020204" charset="-122"/>
            </a:endParaRPr>
          </a:p>
        </p:txBody>
      </p:sp>
      <p:sp>
        <p:nvSpPr>
          <p:cNvPr id="8" name="TextBox 7"/>
          <p:cNvSpPr txBox="1"/>
          <p:nvPr/>
        </p:nvSpPr>
        <p:spPr>
          <a:xfrm>
            <a:off x="4583832" y="5771246"/>
            <a:ext cx="2926080" cy="460375"/>
          </a:xfrm>
          <a:prstGeom prst="rect">
            <a:avLst/>
          </a:prstGeom>
          <a:noFill/>
        </p:spPr>
        <p:txBody>
          <a:bodyPr wrap="none" rtlCol="0">
            <a:spAutoFit/>
          </a:bodyPr>
          <a:lstStyle/>
          <a:p>
            <a:r>
              <a:rPr lang="zh-CN" altLang="en-US" sz="2400" b="1" dirty="0" smtClean="0">
                <a:latin typeface="微软雅黑" panose="020B0503020204020204" charset="-122"/>
                <a:ea typeface="微软雅黑" panose="020B0503020204020204" charset="-122"/>
              </a:rPr>
              <a:t>连续券惊人空间效果</a:t>
            </a:r>
            <a:endParaRPr lang="zh-CN" altLang="en-US" sz="2400" b="1" dirty="0">
              <a:latin typeface="微软雅黑" panose="020B0503020204020204" charset="-122"/>
              <a:ea typeface="微软雅黑" panose="020B0503020204020204" charset="-122"/>
            </a:endParaRPr>
          </a:p>
        </p:txBody>
      </p:sp>
      <p:sp>
        <p:nvSpPr>
          <p:cNvPr id="9" name="TextBox 8"/>
          <p:cNvSpPr txBox="1"/>
          <p:nvPr/>
        </p:nvSpPr>
        <p:spPr>
          <a:xfrm>
            <a:off x="8184232" y="5771246"/>
            <a:ext cx="2011680" cy="460375"/>
          </a:xfrm>
          <a:prstGeom prst="rect">
            <a:avLst/>
          </a:prstGeom>
          <a:noFill/>
        </p:spPr>
        <p:txBody>
          <a:bodyPr wrap="none" rtlCol="0">
            <a:spAutoFit/>
          </a:bodyPr>
          <a:lstStyle/>
          <a:p>
            <a:r>
              <a:rPr lang="zh-CN" altLang="en-US" sz="2400" b="1" dirty="0" smtClean="0">
                <a:latin typeface="微软雅黑" panose="020B0503020204020204" charset="-122"/>
                <a:ea typeface="微软雅黑" panose="020B0503020204020204" charset="-122"/>
              </a:rPr>
              <a:t>镶嵌繁琐装饰</a:t>
            </a:r>
            <a:endParaRPr lang="zh-CN" altLang="en-US" sz="2400" b="1" dirty="0">
              <a:latin typeface="微软雅黑" panose="020B0503020204020204" charset="-122"/>
              <a:ea typeface="微软雅黑" panose="020B0503020204020204" charset="-122"/>
            </a:endParaRPr>
          </a:p>
        </p:txBody>
      </p:sp>
      <p:sp>
        <p:nvSpPr>
          <p:cNvPr id="10" name="TextBox 9"/>
          <p:cNvSpPr txBox="1"/>
          <p:nvPr/>
        </p:nvSpPr>
        <p:spPr>
          <a:xfrm>
            <a:off x="1919536" y="578297"/>
            <a:ext cx="3024336" cy="2030095"/>
          </a:xfrm>
          <a:prstGeom prst="rect">
            <a:avLst/>
          </a:prstGeom>
          <a:noFill/>
        </p:spPr>
        <p:txBody>
          <a:bodyPr wrap="square" rtlCol="0">
            <a:spAutoFit/>
          </a:bodyPr>
          <a:lstStyle/>
          <a:p>
            <a:pPr>
              <a:lnSpc>
                <a:spcPct val="150000"/>
              </a:lnSpc>
            </a:pPr>
            <a:r>
              <a:rPr lang="zh-CN" altLang="zh-CN" sz="1200" dirty="0">
                <a:latin typeface="微软雅黑" panose="020B0503020204020204" charset="-122"/>
                <a:ea typeface="微软雅黑" panose="020B0503020204020204" charset="-122"/>
              </a:rPr>
              <a:t>进入中世纪以后，由于基督教成为治理国家的精神支柱，因此兴建教堂成为了时代文化的历史新使命。这时的美术与设计，也突出反映在建筑艺术，特别是宗教建筑艺术的发展上，绘画与雕塑，则大多成为了教堂建筑的装饰附件。</a:t>
            </a:r>
            <a:endParaRPr lang="zh-CN" altLang="zh-CN" sz="1200" dirty="0">
              <a:latin typeface="微软雅黑" panose="020B0503020204020204" charset="-122"/>
              <a:ea typeface="微软雅黑" panose="020B0503020204020204" charset="-122"/>
            </a:endParaRPr>
          </a:p>
          <a:p>
            <a:pPr>
              <a:lnSpc>
                <a:spcPct val="150000"/>
              </a:lnSpc>
            </a:pPr>
            <a:endParaRPr lang="zh-CN" altLang="en-US" sz="1200" dirty="0">
              <a:latin typeface="微软雅黑" panose="020B0503020204020204" charset="-122"/>
              <a:ea typeface="微软雅黑" panose="020B0503020204020204" charset="-122"/>
            </a:endParaRPr>
          </a:p>
        </p:txBody>
      </p:sp>
      <p:cxnSp>
        <p:nvCxnSpPr>
          <p:cNvPr id="12" name="直接连接符 11"/>
          <p:cNvCxnSpPr/>
          <p:nvPr/>
        </p:nvCxnSpPr>
        <p:spPr>
          <a:xfrm>
            <a:off x="2063552" y="6232911"/>
            <a:ext cx="7992888"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980679" y="6282048"/>
            <a:ext cx="2011680" cy="460375"/>
          </a:xfrm>
          <a:prstGeom prst="rect">
            <a:avLst/>
          </a:prstGeom>
          <a:noFill/>
        </p:spPr>
        <p:txBody>
          <a:bodyPr wrap="none" rtlCol="0">
            <a:spAutoFit/>
          </a:bodyPr>
          <a:lstStyle/>
          <a:p>
            <a:r>
              <a:rPr lang="zh-CN" altLang="en-US" sz="2400" b="1" dirty="0" smtClean="0">
                <a:solidFill>
                  <a:schemeClr val="accent6">
                    <a:lumMod val="50000"/>
                  </a:schemeClr>
                </a:solidFill>
                <a:latin typeface="微软雅黑" panose="020B0503020204020204" charset="-122"/>
                <a:ea typeface="微软雅黑" panose="020B0503020204020204" charset="-122"/>
              </a:rPr>
              <a:t>神奇宗教情绪</a:t>
            </a:r>
            <a:endParaRPr lang="zh-CN" altLang="en-US" sz="2400" b="1" dirty="0">
              <a:solidFill>
                <a:schemeClr val="accent6">
                  <a:lumMod val="50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703512" y="260648"/>
            <a:ext cx="8712968" cy="5561324"/>
          </a:xfrm>
        </p:spPr>
      </p:pic>
      <p:sp>
        <p:nvSpPr>
          <p:cNvPr id="5" name="矩形 4"/>
          <p:cNvSpPr/>
          <p:nvPr/>
        </p:nvSpPr>
        <p:spPr>
          <a:xfrm>
            <a:off x="6888088" y="5877272"/>
            <a:ext cx="3600400" cy="306705"/>
          </a:xfrm>
          <a:prstGeom prst="rect">
            <a:avLst/>
          </a:prstGeom>
        </p:spPr>
        <p:txBody>
          <a:bodyPr wrap="square">
            <a:spAutoFit/>
          </a:bodyPr>
          <a:lstStyle/>
          <a:p>
            <a:r>
              <a:rPr lang="zh-CN" altLang="zh-CN" sz="1400" b="1" dirty="0">
                <a:latin typeface="微软雅黑" panose="020B0503020204020204" charset="-122"/>
                <a:ea typeface="微软雅黑" panose="020B0503020204020204" charset="-122"/>
              </a:rPr>
              <a:t>圣维塔尔</a:t>
            </a:r>
            <a:r>
              <a:rPr lang="zh-CN" altLang="zh-CN" sz="1400" b="1" dirty="0" smtClean="0">
                <a:latin typeface="微软雅黑" panose="020B0503020204020204" charset="-122"/>
                <a:ea typeface="微软雅黑" panose="020B0503020204020204" charset="-122"/>
              </a:rPr>
              <a:t>教堂</a:t>
            </a:r>
            <a:r>
              <a:rPr lang="zh-CN" altLang="en-US" sz="1400" b="1" dirty="0" smtClean="0">
                <a:latin typeface="微软雅黑" panose="020B0503020204020204" charset="-122"/>
                <a:ea typeface="微软雅黑" panose="020B0503020204020204" charset="-122"/>
              </a:rPr>
              <a:t>，</a:t>
            </a:r>
            <a:r>
              <a:rPr lang="zh-CN" altLang="zh-CN" sz="1400" dirty="0" smtClean="0">
                <a:latin typeface="微软雅黑" panose="020B0503020204020204" charset="-122"/>
                <a:ea typeface="微软雅黑" panose="020B0503020204020204" charset="-122"/>
              </a:rPr>
              <a:t>意大利腊文纳</a:t>
            </a:r>
            <a:r>
              <a:rPr lang="zh-CN" altLang="en-US" sz="1400" dirty="0" smtClean="0">
                <a:latin typeface="微软雅黑" panose="020B0503020204020204" charset="-122"/>
                <a:ea typeface="微软雅黑" panose="020B0503020204020204" charset="-122"/>
              </a:rPr>
              <a:t>，</a:t>
            </a:r>
            <a:r>
              <a:rPr lang="zh-CN" altLang="zh-CN" sz="1400" dirty="0" smtClean="0">
                <a:latin typeface="微软雅黑" panose="020B0503020204020204" charset="-122"/>
                <a:ea typeface="微软雅黑" panose="020B0503020204020204" charset="-122"/>
              </a:rPr>
              <a:t>公元</a:t>
            </a:r>
            <a:r>
              <a:rPr lang="en-US" altLang="zh-CN" sz="1400" dirty="0">
                <a:latin typeface="微软雅黑" panose="020B0503020204020204" charset="-122"/>
                <a:ea typeface="微软雅黑" panose="020B0503020204020204" charset="-122"/>
              </a:rPr>
              <a:t>6</a:t>
            </a:r>
            <a:r>
              <a:rPr lang="zh-CN" altLang="zh-CN" sz="1400" dirty="0" smtClean="0">
                <a:latin typeface="微软雅黑" panose="020B0503020204020204" charset="-122"/>
                <a:ea typeface="微软雅黑" panose="020B0503020204020204" charset="-122"/>
              </a:rPr>
              <a:t>世纪</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2112390" y="188640"/>
            <a:ext cx="3927034" cy="5616625"/>
          </a:xfrm>
        </p:spPr>
      </p:pic>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12024" y="188640"/>
            <a:ext cx="3865261" cy="5623434"/>
          </a:xfrm>
          <a:prstGeom prst="rect">
            <a:avLst/>
          </a:prstGeom>
        </p:spPr>
      </p:pic>
      <p:sp>
        <p:nvSpPr>
          <p:cNvPr id="8" name="矩形 7"/>
          <p:cNvSpPr/>
          <p:nvPr/>
        </p:nvSpPr>
        <p:spPr>
          <a:xfrm>
            <a:off x="2351584" y="5877272"/>
            <a:ext cx="3600400" cy="306705"/>
          </a:xfrm>
          <a:prstGeom prst="rect">
            <a:avLst/>
          </a:prstGeom>
        </p:spPr>
        <p:txBody>
          <a:bodyPr wrap="square">
            <a:spAutoFit/>
          </a:bodyPr>
          <a:lstStyle/>
          <a:p>
            <a:r>
              <a:rPr lang="zh-CN" altLang="en-US" sz="1400" b="1" dirty="0">
                <a:latin typeface="微软雅黑" panose="020B0503020204020204" charset="-122"/>
                <a:ea typeface="微软雅黑" panose="020B0503020204020204" charset="-122"/>
              </a:rPr>
              <a:t>圣马可</a:t>
            </a:r>
            <a:r>
              <a:rPr lang="zh-CN" altLang="en-US" sz="1400" b="1" dirty="0" smtClean="0">
                <a:latin typeface="微软雅黑" panose="020B0503020204020204" charset="-122"/>
                <a:ea typeface="微软雅黑" panose="020B0503020204020204" charset="-122"/>
              </a:rPr>
              <a:t>教堂内部，</a:t>
            </a:r>
            <a:r>
              <a:rPr lang="zh-CN" altLang="zh-CN" sz="1400" dirty="0" smtClean="0">
                <a:latin typeface="微软雅黑" panose="020B0503020204020204" charset="-122"/>
                <a:ea typeface="微软雅黑" panose="020B0503020204020204" charset="-122"/>
              </a:rPr>
              <a:t>意大利</a:t>
            </a:r>
            <a:r>
              <a:rPr lang="zh-CN" altLang="en-US" sz="1400" dirty="0" smtClean="0">
                <a:latin typeface="微软雅黑" panose="020B0503020204020204" charset="-122"/>
                <a:ea typeface="微软雅黑" panose="020B0503020204020204" charset="-122"/>
              </a:rPr>
              <a:t>，</a:t>
            </a:r>
            <a:r>
              <a:rPr lang="zh-CN" altLang="zh-CN" sz="1400" dirty="0" smtClean="0">
                <a:latin typeface="微软雅黑" panose="020B0503020204020204" charset="-122"/>
                <a:ea typeface="微软雅黑" panose="020B0503020204020204" charset="-122"/>
              </a:rPr>
              <a:t>公元</a:t>
            </a:r>
            <a:r>
              <a:rPr lang="en-US" altLang="zh-CN" sz="1400" dirty="0" smtClean="0">
                <a:latin typeface="微软雅黑" panose="020B0503020204020204" charset="-122"/>
                <a:ea typeface="微软雅黑" panose="020B0503020204020204" charset="-122"/>
              </a:rPr>
              <a:t>11</a:t>
            </a:r>
            <a:r>
              <a:rPr lang="zh-CN" altLang="zh-CN" sz="1400" dirty="0" smtClean="0">
                <a:latin typeface="微软雅黑" panose="020B0503020204020204" charset="-122"/>
                <a:ea typeface="微软雅黑" panose="020B0503020204020204" charset="-122"/>
              </a:rPr>
              <a:t>世纪</a:t>
            </a:r>
            <a:endParaRPr lang="zh-CN" altLang="en-US" sz="1400" dirty="0">
              <a:latin typeface="微软雅黑" panose="020B0503020204020204" charset="-122"/>
              <a:ea typeface="微软雅黑" panose="020B0503020204020204" charset="-122"/>
            </a:endParaRPr>
          </a:p>
        </p:txBody>
      </p:sp>
      <p:sp>
        <p:nvSpPr>
          <p:cNvPr id="9" name="矩形 8"/>
          <p:cNvSpPr/>
          <p:nvPr/>
        </p:nvSpPr>
        <p:spPr>
          <a:xfrm>
            <a:off x="7279958" y="5854574"/>
            <a:ext cx="2897327" cy="306705"/>
          </a:xfrm>
          <a:prstGeom prst="rect">
            <a:avLst/>
          </a:prstGeom>
        </p:spPr>
        <p:txBody>
          <a:bodyPr wrap="square">
            <a:spAutoFit/>
          </a:bodyPr>
          <a:lstStyle/>
          <a:p>
            <a:r>
              <a:rPr lang="zh-CN" altLang="en-US" sz="1400" b="1" dirty="0" smtClean="0">
                <a:latin typeface="微软雅黑" panose="020B0503020204020204" charset="-122"/>
                <a:ea typeface="微软雅黑" panose="020B0503020204020204" charset="-122"/>
              </a:rPr>
              <a:t>圣玛德琳内部，法国</a:t>
            </a:r>
            <a:r>
              <a:rPr lang="zh-CN" altLang="en-US" sz="1400" dirty="0" smtClean="0">
                <a:latin typeface="微软雅黑" panose="020B0503020204020204" charset="-122"/>
                <a:ea typeface="微软雅黑" panose="020B0503020204020204" charset="-122"/>
              </a:rPr>
              <a:t>，</a:t>
            </a:r>
            <a:r>
              <a:rPr lang="zh-CN" altLang="zh-CN" sz="1400" dirty="0" smtClean="0">
                <a:latin typeface="微软雅黑" panose="020B0503020204020204" charset="-122"/>
                <a:ea typeface="微软雅黑" panose="020B0503020204020204" charset="-122"/>
              </a:rPr>
              <a:t>公元</a:t>
            </a:r>
            <a:r>
              <a:rPr lang="en-US" altLang="zh-CN" sz="1400" dirty="0" smtClean="0">
                <a:latin typeface="微软雅黑" panose="020B0503020204020204" charset="-122"/>
                <a:ea typeface="微软雅黑" panose="020B0503020204020204" charset="-122"/>
              </a:rPr>
              <a:t>10</a:t>
            </a:r>
            <a:r>
              <a:rPr lang="zh-CN" altLang="zh-CN" sz="1400" dirty="0" smtClean="0">
                <a:latin typeface="微软雅黑" panose="020B0503020204020204" charset="-122"/>
                <a:ea typeface="微软雅黑" panose="020B0503020204020204" charset="-122"/>
              </a:rPr>
              <a:t>世纪</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40865" y="0"/>
            <a:ext cx="9144000" cy="6425184"/>
          </a:xfrm>
          <a:prstGeom prst="rect">
            <a:avLst/>
          </a:prstGeom>
        </p:spPr>
      </p:pic>
      <p:sp>
        <p:nvSpPr>
          <p:cNvPr id="5" name="TextBox 4"/>
          <p:cNvSpPr txBox="1"/>
          <p:nvPr/>
        </p:nvSpPr>
        <p:spPr>
          <a:xfrm>
            <a:off x="6744072" y="6416271"/>
            <a:ext cx="3738880" cy="306705"/>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查士丁尼皇帝及其随从官员（</a:t>
            </a:r>
            <a:r>
              <a:rPr lang="zh-CN" altLang="zh-CN" sz="1400" b="1" dirty="0">
                <a:latin typeface="微软雅黑" panose="020B0503020204020204" charset="-122"/>
                <a:ea typeface="微软雅黑" panose="020B0503020204020204" charset="-122"/>
              </a:rPr>
              <a:t>圣维塔尔</a:t>
            </a:r>
            <a:r>
              <a:rPr lang="zh-CN" altLang="zh-CN" sz="1400" b="1" dirty="0" smtClean="0">
                <a:latin typeface="微软雅黑" panose="020B0503020204020204" charset="-122"/>
                <a:ea typeface="微软雅黑" panose="020B0503020204020204" charset="-122"/>
              </a:rPr>
              <a:t>教堂</a:t>
            </a:r>
            <a:r>
              <a:rPr lang="zh-CN" altLang="en-US" sz="1400" b="1" dirty="0" smtClean="0">
                <a:latin typeface="微软雅黑" panose="020B0503020204020204" charset="-122"/>
                <a:ea typeface="微软雅黑" panose="020B0503020204020204" charset="-122"/>
              </a:rPr>
              <a:t>）</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991544" y="332656"/>
            <a:ext cx="4288216" cy="6192688"/>
          </a:xfrm>
        </p:spPr>
      </p:pic>
      <p:sp>
        <p:nvSpPr>
          <p:cNvPr id="5" name="TextBox 4"/>
          <p:cNvSpPr txBox="1"/>
          <p:nvPr/>
        </p:nvSpPr>
        <p:spPr>
          <a:xfrm>
            <a:off x="6744072" y="980728"/>
            <a:ext cx="3384376" cy="3322955"/>
          </a:xfrm>
          <a:prstGeom prst="rect">
            <a:avLst/>
          </a:prstGeom>
          <a:noFill/>
        </p:spPr>
        <p:txBody>
          <a:bodyPr wrap="square" rtlCol="0">
            <a:spAutoFit/>
          </a:bodyPr>
          <a:lstStyle/>
          <a:p>
            <a:pPr>
              <a:lnSpc>
                <a:spcPct val="150000"/>
              </a:lnSpc>
            </a:pPr>
            <a:r>
              <a:rPr lang="zh-CN" altLang="en-US" sz="1400" dirty="0" smtClean="0">
                <a:latin typeface="微软雅黑" panose="020B0503020204020204" charset="-122"/>
                <a:ea typeface="微软雅黑" panose="020B0503020204020204" charset="-122"/>
              </a:rPr>
              <a:t>构图采用一条平线，人物呈正面排成横列。这是一种仪式性的场面，人物不仅高度相等，肩膀也一样宽。人物比例拉长，由于强调了形象的线条，画中人物似乎踮脚站立。</a:t>
            </a:r>
            <a:r>
              <a:rPr lang="zh-CN" altLang="en-US" sz="1400" b="1" dirty="0" smtClean="0">
                <a:latin typeface="微软雅黑" panose="020B0503020204020204" charset="-122"/>
                <a:ea typeface="微软雅黑" panose="020B0503020204020204" charset="-122"/>
              </a:rPr>
              <a:t>画面虽然金碧辉煌，但是形象十分呆板，这是中世纪基督教美术的共同特征。</a:t>
            </a:r>
            <a:r>
              <a:rPr lang="zh-CN" altLang="en-US" sz="1400" dirty="0" smtClean="0">
                <a:latin typeface="微软雅黑" panose="020B0503020204020204" charset="-122"/>
                <a:ea typeface="微软雅黑" panose="020B0503020204020204" charset="-122"/>
              </a:rPr>
              <a:t>艺术家不注重人物的空间配置以及他们的解剖关系。艺术家的任务是表现</a:t>
            </a:r>
            <a:r>
              <a:rPr lang="zh-CN" altLang="en-US" sz="1400" b="1" dirty="0" smtClean="0">
                <a:latin typeface="微软雅黑" panose="020B0503020204020204" charset="-122"/>
                <a:ea typeface="微软雅黑" panose="020B0503020204020204" charset="-122"/>
              </a:rPr>
              <a:t>神圣化</a:t>
            </a:r>
            <a:r>
              <a:rPr lang="zh-CN" altLang="en-US" sz="1400" dirty="0" smtClean="0">
                <a:latin typeface="微软雅黑" panose="020B0503020204020204" charset="-122"/>
                <a:ea typeface="微软雅黑" panose="020B0503020204020204" charset="-122"/>
              </a:rPr>
              <a:t>的皇帝威仪。</a:t>
            </a:r>
            <a:r>
              <a:rPr lang="zh-CN" altLang="zh-CN" sz="1400" b="1" dirty="0">
                <a:latin typeface="微软雅黑" panose="020B0503020204020204" charset="-122"/>
                <a:ea typeface="微软雅黑" panose="020B0503020204020204" charset="-122"/>
              </a:rPr>
              <a:t>不论是什么身份的人物，都被统一在一种神的气质当中。</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6096000" y="411189"/>
            <a:ext cx="4142926" cy="6048672"/>
          </a:xfr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3512" y="391207"/>
            <a:ext cx="4244682" cy="6048672"/>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23999" y="2141860"/>
            <a:ext cx="7308305" cy="4716140"/>
          </a:xfrm>
          <a:prstGeom prst="rect">
            <a:avLst/>
          </a:prstGeom>
        </p:spPr>
      </p:pic>
      <p:sp>
        <p:nvSpPr>
          <p:cNvPr id="4" name="TextBox 3"/>
          <p:cNvSpPr txBox="1"/>
          <p:nvPr/>
        </p:nvSpPr>
        <p:spPr>
          <a:xfrm>
            <a:off x="1703512" y="517189"/>
            <a:ext cx="4312285" cy="829945"/>
          </a:xfrm>
          <a:prstGeom prst="rect">
            <a:avLst/>
          </a:prstGeom>
          <a:noFill/>
        </p:spPr>
        <p:txBody>
          <a:bodyPr wrap="none" rtlCol="0">
            <a:spAutoFit/>
          </a:bodyPr>
          <a:lstStyle/>
          <a:p>
            <a:r>
              <a:rPr lang="zh-CN" altLang="en-US" sz="2400" b="1" dirty="0" smtClean="0">
                <a:latin typeface="微软雅黑" panose="020B0503020204020204" charset="-122"/>
                <a:ea typeface="微软雅黑" panose="020B0503020204020204" charset="-122"/>
              </a:rPr>
              <a:t>中世纪的艺术</a:t>
            </a:r>
            <a:r>
              <a:rPr lang="en-US" altLang="zh-CN" sz="2400" b="1" dirty="0" smtClean="0">
                <a:latin typeface="微软雅黑" panose="020B0503020204020204" charset="-122"/>
                <a:ea typeface="微软雅黑" panose="020B0503020204020204" charset="-122"/>
              </a:rPr>
              <a:t>——</a:t>
            </a:r>
            <a:r>
              <a:rPr lang="zh-CN" altLang="en-US" sz="2400" b="1" dirty="0" smtClean="0">
                <a:latin typeface="微软雅黑" panose="020B0503020204020204" charset="-122"/>
                <a:ea typeface="微软雅黑" panose="020B0503020204020204" charset="-122"/>
              </a:rPr>
              <a:t>哥特式</a:t>
            </a:r>
            <a:r>
              <a:rPr lang="en-US" altLang="zh-CN" sz="2400" b="1" dirty="0" err="1" smtClean="0">
                <a:latin typeface="微软雅黑" panose="020B0503020204020204" charset="-122"/>
                <a:ea typeface="微软雅黑" panose="020B0503020204020204" charset="-122"/>
              </a:rPr>
              <a:t>Coth</a:t>
            </a:r>
            <a:endParaRPr lang="zh-CN" altLang="en-US" sz="2400" b="1" dirty="0" smtClean="0">
              <a:latin typeface="微软雅黑" panose="020B0503020204020204" charset="-122"/>
              <a:ea typeface="微软雅黑" panose="020B0503020204020204" charset="-122"/>
            </a:endParaRPr>
          </a:p>
          <a:p>
            <a:endParaRPr lang="zh-CN" altLang="en-US" sz="2400" b="1" dirty="0">
              <a:latin typeface="微软雅黑" panose="020B0503020204020204" charset="-122"/>
              <a:ea typeface="微软雅黑" panose="020B0503020204020204" charset="-122"/>
            </a:endParaRPr>
          </a:p>
        </p:txBody>
      </p:sp>
      <p:sp>
        <p:nvSpPr>
          <p:cNvPr id="7" name="TextBox 6"/>
          <p:cNvSpPr txBox="1"/>
          <p:nvPr/>
        </p:nvSpPr>
        <p:spPr>
          <a:xfrm>
            <a:off x="7022273" y="548680"/>
            <a:ext cx="3240360" cy="3046095"/>
          </a:xfrm>
          <a:prstGeom prst="rect">
            <a:avLst/>
          </a:prstGeom>
          <a:noFill/>
        </p:spPr>
        <p:txBody>
          <a:bodyPr wrap="square" rtlCol="0">
            <a:spAutoFit/>
          </a:bodyPr>
          <a:lstStyle/>
          <a:p>
            <a:pPr>
              <a:lnSpc>
                <a:spcPct val="150000"/>
              </a:lnSpc>
            </a:pPr>
            <a:r>
              <a:rPr lang="zh-CN" altLang="en-US" sz="1600" b="1" dirty="0" smtClean="0">
                <a:latin typeface="微软雅黑" panose="020B0503020204020204" charset="-122"/>
                <a:ea typeface="微软雅黑" panose="020B0503020204020204" charset="-122"/>
              </a:rPr>
              <a:t>哥特人</a:t>
            </a:r>
            <a:r>
              <a:rPr lang="en-US" altLang="zh-CN" sz="1600" b="1" dirty="0" err="1" smtClean="0">
                <a:latin typeface="微软雅黑" panose="020B0503020204020204" charset="-122"/>
                <a:ea typeface="微软雅黑" panose="020B0503020204020204" charset="-122"/>
              </a:rPr>
              <a:t>Cothic</a:t>
            </a:r>
            <a:endParaRPr lang="en-US" altLang="zh-CN" sz="1600" b="1" dirty="0" smtClean="0">
              <a:latin typeface="微软雅黑" panose="020B0503020204020204" charset="-122"/>
              <a:ea typeface="微软雅黑" panose="020B0503020204020204" charset="-122"/>
            </a:endParaRPr>
          </a:p>
          <a:p>
            <a:pPr>
              <a:lnSpc>
                <a:spcPct val="150000"/>
              </a:lnSpc>
            </a:pPr>
            <a:r>
              <a:rPr lang="zh-CN" altLang="en-US" sz="1600" dirty="0" smtClean="0">
                <a:latin typeface="微软雅黑" panose="020B0503020204020204" charset="-122"/>
                <a:ea typeface="微软雅黑" panose="020B0503020204020204" charset="-122"/>
              </a:rPr>
              <a:t>也作哥德人，是东日耳曼人部落的一支分支部族。含有野蛮的意思，是意大利人对于蛮族的蔑称。但是，却是一种欧洲民族的政治经济发达的一种象征。</a:t>
            </a:r>
            <a:endParaRPr lang="en-US" altLang="zh-CN" sz="1600" dirty="0" smtClean="0">
              <a:latin typeface="微软雅黑" panose="020B0503020204020204" charset="-122"/>
              <a:ea typeface="微软雅黑" panose="020B0503020204020204" charset="-122"/>
            </a:endParaRPr>
          </a:p>
          <a:p>
            <a:pPr>
              <a:lnSpc>
                <a:spcPct val="150000"/>
              </a:lnSpc>
            </a:pPr>
            <a:r>
              <a:rPr lang="zh-CN" altLang="en-US" sz="1600" dirty="0" smtClean="0">
                <a:latin typeface="微软雅黑" panose="020B0503020204020204" charset="-122"/>
                <a:ea typeface="微软雅黑" panose="020B0503020204020204" charset="-122"/>
              </a:rPr>
              <a:t>实际上，哥特式艺术和哥特人并没有什么必然关系。</a:t>
            </a:r>
            <a:endParaRPr lang="zh-CN" altLang="en-US" sz="16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10186" y="5013176"/>
            <a:ext cx="8951796" cy="1568450"/>
          </a:xfrm>
          <a:prstGeom prst="rect">
            <a:avLst/>
          </a:prstGeom>
          <a:noFill/>
        </p:spPr>
        <p:txBody>
          <a:bodyPr wrap="square" rtlCol="0">
            <a:spAutoFit/>
          </a:bodyPr>
          <a:lstStyle/>
          <a:p>
            <a:pPr>
              <a:lnSpc>
                <a:spcPct val="150000"/>
              </a:lnSpc>
            </a:pPr>
            <a:r>
              <a:rPr lang="zh-CN" altLang="en-US" sz="1600" b="1" dirty="0" smtClean="0">
                <a:latin typeface="微软雅黑" panose="020B0503020204020204" charset="-122"/>
                <a:ea typeface="微软雅黑" panose="020B0503020204020204" charset="-122"/>
              </a:rPr>
              <a:t>一、使用骨架券做拱顶，十字拱形成一种推架式。建筑物顶部大大升高，烘托一种神圣的氛围。</a:t>
            </a:r>
            <a:endParaRPr lang="en-US" altLang="zh-CN" sz="1600" b="1" dirty="0" smtClean="0">
              <a:latin typeface="微软雅黑" panose="020B0503020204020204" charset="-122"/>
              <a:ea typeface="微软雅黑" panose="020B0503020204020204" charset="-122"/>
            </a:endParaRPr>
          </a:p>
          <a:p>
            <a:pPr>
              <a:lnSpc>
                <a:spcPct val="150000"/>
              </a:lnSpc>
            </a:pPr>
            <a:r>
              <a:rPr lang="zh-CN" altLang="en-US" sz="1600" b="1" dirty="0" smtClean="0">
                <a:latin typeface="微软雅黑" panose="020B0503020204020204" charset="-122"/>
                <a:ea typeface="微软雅黑" panose="020B0503020204020204" charset="-122"/>
              </a:rPr>
              <a:t>二、用独立的飞券在两侧凌空越过侧廊的上方，飞券落脚在侧廊外侧的墙垛上，扩大了中厅的侧高窗面积。</a:t>
            </a:r>
            <a:endParaRPr lang="en-US" altLang="zh-CN" sz="1600" b="1" dirty="0" smtClean="0">
              <a:latin typeface="微软雅黑" panose="020B0503020204020204" charset="-122"/>
              <a:ea typeface="微软雅黑" panose="020B0503020204020204" charset="-122"/>
            </a:endParaRPr>
          </a:p>
          <a:p>
            <a:pPr>
              <a:lnSpc>
                <a:spcPct val="150000"/>
              </a:lnSpc>
            </a:pPr>
            <a:r>
              <a:rPr lang="zh-CN" altLang="en-US" sz="1600" b="1" dirty="0" smtClean="0">
                <a:latin typeface="微软雅黑" panose="020B0503020204020204" charset="-122"/>
                <a:ea typeface="微软雅黑" panose="020B0503020204020204" charset="-122"/>
              </a:rPr>
              <a:t>三、所有狭长的窗户以彩色玻璃做镶嵌，使室内光线炫目，增强教堂的神秘感。</a:t>
            </a:r>
            <a:endParaRPr lang="zh-CN" altLang="en-US" sz="1600" b="1" dirty="0">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847527" y="59992"/>
            <a:ext cx="3312369" cy="4881176"/>
          </a:xfrm>
          <a:prstGeom prst="rect">
            <a:avLst/>
          </a:prstGeom>
        </p:spPr>
      </p:pic>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2819" y="89510"/>
            <a:ext cx="3739123" cy="4851658"/>
          </a:xfrm>
          <a:prstGeom prst="rect">
            <a:avLst/>
          </a:prstGeom>
        </p:spPr>
      </p:pic>
      <p:sp>
        <p:nvSpPr>
          <p:cNvPr id="7" name="TextBox 6"/>
          <p:cNvSpPr txBox="1"/>
          <p:nvPr/>
        </p:nvSpPr>
        <p:spPr>
          <a:xfrm>
            <a:off x="5315011" y="3405979"/>
            <a:ext cx="398145" cy="1513840"/>
          </a:xfrm>
          <a:prstGeom prst="rect">
            <a:avLst/>
          </a:prstGeom>
          <a:noFill/>
        </p:spPr>
        <p:txBody>
          <a:bodyPr vert="eaVert" wrap="none" rtlCol="0">
            <a:spAutoFit/>
          </a:bodyPr>
          <a:lstStyle/>
          <a:p>
            <a:r>
              <a:rPr lang="zh-CN" altLang="en-US" sz="1400" dirty="0" smtClean="0">
                <a:latin typeface="微软雅黑" panose="020B0503020204020204" charset="-122"/>
                <a:ea typeface="微软雅黑" panose="020B0503020204020204" charset="-122"/>
              </a:rPr>
              <a:t>威斯敏斯特大教堂</a:t>
            </a:r>
            <a:endParaRPr lang="zh-CN" altLang="en-US" sz="1400" dirty="0">
              <a:latin typeface="微软雅黑" panose="020B0503020204020204" charset="-122"/>
              <a:ea typeface="微软雅黑" panose="020B0503020204020204" charset="-122"/>
            </a:endParaRPr>
          </a:p>
        </p:txBody>
      </p:sp>
      <p:sp>
        <p:nvSpPr>
          <p:cNvPr id="8" name="TextBox 7"/>
          <p:cNvSpPr txBox="1"/>
          <p:nvPr/>
        </p:nvSpPr>
        <p:spPr>
          <a:xfrm>
            <a:off x="9763907" y="3405979"/>
            <a:ext cx="398145" cy="1513840"/>
          </a:xfrm>
          <a:prstGeom prst="rect">
            <a:avLst/>
          </a:prstGeom>
          <a:noFill/>
        </p:spPr>
        <p:txBody>
          <a:bodyPr vert="eaVert" wrap="none" rtlCol="0">
            <a:spAutoFit/>
          </a:bodyPr>
          <a:lstStyle/>
          <a:p>
            <a:r>
              <a:rPr lang="zh-CN" altLang="en-US" sz="1400" dirty="0" smtClean="0">
                <a:latin typeface="微软雅黑" panose="020B0503020204020204" charset="-122"/>
                <a:ea typeface="微软雅黑" panose="020B0503020204020204" charset="-122"/>
              </a:rPr>
              <a:t>亨利七世小礼拜堂</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1271464" y="1340768"/>
            <a:ext cx="3444361" cy="4241666"/>
          </a:xfr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9816" y="1340768"/>
            <a:ext cx="3344546" cy="4225652"/>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4362" y="1340768"/>
            <a:ext cx="2883638" cy="4225652"/>
          </a:xfrm>
          <a:prstGeom prst="rect">
            <a:avLst/>
          </a:prstGeom>
        </p:spPr>
      </p:pic>
      <p:sp>
        <p:nvSpPr>
          <p:cNvPr id="7" name="TextBox 6"/>
          <p:cNvSpPr txBox="1"/>
          <p:nvPr/>
        </p:nvSpPr>
        <p:spPr>
          <a:xfrm>
            <a:off x="2279576" y="5661248"/>
            <a:ext cx="1102360" cy="521970"/>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巴黎圣母院</a:t>
            </a:r>
            <a:endParaRPr lang="en-US" altLang="zh-CN" sz="1400" dirty="0" smtClean="0">
              <a:latin typeface="微软雅黑" panose="020B0503020204020204" charset="-122"/>
              <a:ea typeface="微软雅黑" panose="020B0503020204020204" charset="-122"/>
            </a:endParaRPr>
          </a:p>
          <a:p>
            <a:r>
              <a:rPr lang="zh-CN" altLang="en-US" sz="1400" dirty="0" smtClean="0">
                <a:latin typeface="微软雅黑" panose="020B0503020204020204" charset="-122"/>
                <a:ea typeface="微软雅黑" panose="020B0503020204020204" charset="-122"/>
              </a:rPr>
              <a:t>法国</a:t>
            </a:r>
            <a:r>
              <a:rPr lang="en-US" altLang="zh-CN" sz="1400" dirty="0" smtClean="0">
                <a:latin typeface="微软雅黑" panose="020B0503020204020204" charset="-122"/>
                <a:ea typeface="微软雅黑" panose="020B0503020204020204" charset="-122"/>
              </a:rPr>
              <a:t>12</a:t>
            </a:r>
            <a:r>
              <a:rPr lang="zh-CN" altLang="en-US" sz="1400" dirty="0" smtClean="0">
                <a:latin typeface="微软雅黑" panose="020B0503020204020204" charset="-122"/>
                <a:ea typeface="微软雅黑" panose="020B0503020204020204" charset="-122"/>
              </a:rPr>
              <a:t>世纪</a:t>
            </a:r>
            <a:endParaRPr lang="zh-CN" altLang="en-US" sz="1400" dirty="0">
              <a:latin typeface="微软雅黑" panose="020B0503020204020204" charset="-122"/>
              <a:ea typeface="微软雅黑" panose="020B0503020204020204" charset="-122"/>
            </a:endParaRPr>
          </a:p>
        </p:txBody>
      </p:sp>
      <p:sp>
        <p:nvSpPr>
          <p:cNvPr id="8" name="TextBox 7"/>
          <p:cNvSpPr txBox="1"/>
          <p:nvPr/>
        </p:nvSpPr>
        <p:spPr>
          <a:xfrm>
            <a:off x="5301610" y="5661247"/>
            <a:ext cx="1605280" cy="521970"/>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斯特拉斯堡主教堂</a:t>
            </a:r>
            <a:endParaRPr lang="en-US" altLang="zh-CN" sz="1400" dirty="0" smtClean="0">
              <a:latin typeface="微软雅黑" panose="020B0503020204020204" charset="-122"/>
              <a:ea typeface="微软雅黑" panose="020B0503020204020204" charset="-122"/>
            </a:endParaRPr>
          </a:p>
          <a:p>
            <a:r>
              <a:rPr lang="zh-CN" altLang="en-US" sz="1400" dirty="0" smtClean="0">
                <a:latin typeface="微软雅黑" panose="020B0503020204020204" charset="-122"/>
                <a:ea typeface="微软雅黑" panose="020B0503020204020204" charset="-122"/>
              </a:rPr>
              <a:t>法国    </a:t>
            </a:r>
            <a:r>
              <a:rPr lang="en-US" altLang="zh-CN" sz="1400" dirty="0" smtClean="0">
                <a:latin typeface="微软雅黑" panose="020B0503020204020204" charset="-122"/>
                <a:ea typeface="微软雅黑" panose="020B0503020204020204" charset="-122"/>
              </a:rPr>
              <a:t>12-15</a:t>
            </a:r>
            <a:r>
              <a:rPr lang="zh-CN" altLang="en-US" sz="1400" dirty="0" smtClean="0">
                <a:latin typeface="微软雅黑" panose="020B0503020204020204" charset="-122"/>
                <a:ea typeface="微软雅黑" panose="020B0503020204020204" charset="-122"/>
              </a:rPr>
              <a:t>世纪</a:t>
            </a:r>
            <a:endParaRPr lang="zh-CN" altLang="en-US" sz="1400" dirty="0">
              <a:latin typeface="微软雅黑" panose="020B0503020204020204" charset="-122"/>
              <a:ea typeface="微软雅黑" panose="020B0503020204020204" charset="-122"/>
            </a:endParaRPr>
          </a:p>
        </p:txBody>
      </p:sp>
      <p:sp>
        <p:nvSpPr>
          <p:cNvPr id="9" name="TextBox 8"/>
          <p:cNvSpPr txBox="1"/>
          <p:nvPr/>
        </p:nvSpPr>
        <p:spPr>
          <a:xfrm>
            <a:off x="8616280" y="5640603"/>
            <a:ext cx="1387475" cy="521970"/>
          </a:xfrm>
          <a:prstGeom prst="rect">
            <a:avLst/>
          </a:prstGeom>
          <a:noFill/>
        </p:spPr>
        <p:txBody>
          <a:bodyPr wrap="none" rtlCol="0">
            <a:spAutoFit/>
          </a:bodyPr>
          <a:lstStyle/>
          <a:p>
            <a:r>
              <a:rPr lang="zh-CN" altLang="en-US" sz="1400" dirty="0" smtClean="0">
                <a:latin typeface="微软雅黑" panose="020B0503020204020204" charset="-122"/>
                <a:ea typeface="微软雅黑" panose="020B0503020204020204" charset="-122"/>
              </a:rPr>
              <a:t>科隆大教堂</a:t>
            </a:r>
            <a:endParaRPr lang="en-US" altLang="zh-CN" sz="1400" dirty="0" smtClean="0">
              <a:latin typeface="微软雅黑" panose="020B0503020204020204" charset="-122"/>
              <a:ea typeface="微软雅黑" panose="020B0503020204020204" charset="-122"/>
            </a:endParaRPr>
          </a:p>
          <a:p>
            <a:r>
              <a:rPr lang="zh-CN" altLang="en-US" sz="1400" dirty="0" smtClean="0">
                <a:latin typeface="微软雅黑" panose="020B0503020204020204" charset="-122"/>
                <a:ea typeface="微软雅黑" panose="020B0503020204020204" charset="-122"/>
              </a:rPr>
              <a:t>德国</a:t>
            </a:r>
            <a:r>
              <a:rPr lang="en-US" altLang="zh-CN" sz="1400" dirty="0" smtClean="0">
                <a:latin typeface="微软雅黑" panose="020B0503020204020204" charset="-122"/>
                <a:ea typeface="微软雅黑" panose="020B0503020204020204" charset="-122"/>
              </a:rPr>
              <a:t>13-19</a:t>
            </a:r>
            <a:r>
              <a:rPr lang="zh-CN" altLang="en-US" sz="1400" dirty="0" smtClean="0">
                <a:latin typeface="微软雅黑" panose="020B0503020204020204" charset="-122"/>
                <a:ea typeface="微软雅黑" panose="020B0503020204020204" charset="-122"/>
              </a:rPr>
              <a:t>世纪</a:t>
            </a:r>
            <a:endParaRPr lang="zh-CN" altLang="en-US" sz="14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847528" y="1340768"/>
            <a:ext cx="4182514" cy="3888432"/>
          </a:xfrm>
        </p:spPr>
      </p:pic>
      <p:sp>
        <p:nvSpPr>
          <p:cNvPr id="5" name="TextBox 4"/>
          <p:cNvSpPr txBox="1"/>
          <p:nvPr/>
        </p:nvSpPr>
        <p:spPr>
          <a:xfrm>
            <a:off x="2495599" y="5293986"/>
            <a:ext cx="3178810" cy="553085"/>
          </a:xfrm>
          <a:prstGeom prst="rect">
            <a:avLst/>
          </a:prstGeom>
          <a:noFill/>
        </p:spPr>
        <p:txBody>
          <a:bodyPr wrap="none" rtlCol="0">
            <a:spAutoFit/>
          </a:bodyPr>
          <a:lstStyle/>
          <a:p>
            <a:pPr>
              <a:lnSpc>
                <a:spcPct val="150000"/>
              </a:lnSpc>
            </a:pPr>
            <a:r>
              <a:rPr lang="zh-CN" altLang="en-US" sz="1000" dirty="0" smtClean="0">
                <a:latin typeface="微软雅黑" panose="020B0503020204020204" charset="-122"/>
                <a:ea typeface="微软雅黑" panose="020B0503020204020204" charset="-122"/>
              </a:rPr>
              <a:t>威伦道夫的维纳斯</a:t>
            </a:r>
            <a:endParaRPr lang="en-US" altLang="zh-CN" sz="1000" dirty="0" smtClean="0">
              <a:latin typeface="微软雅黑" panose="020B0503020204020204" charset="-122"/>
              <a:ea typeface="微软雅黑" panose="020B0503020204020204" charset="-122"/>
            </a:endParaRPr>
          </a:p>
          <a:p>
            <a:pPr>
              <a:lnSpc>
                <a:spcPct val="150000"/>
              </a:lnSpc>
            </a:pPr>
            <a:r>
              <a:rPr lang="zh-CN" altLang="en-US" sz="1000" dirty="0" smtClean="0">
                <a:latin typeface="微软雅黑" panose="020B0503020204020204" charset="-122"/>
                <a:ea typeface="微软雅黑" panose="020B0503020204020204" charset="-122"/>
              </a:rPr>
              <a:t>奥地利  </a:t>
            </a:r>
            <a:r>
              <a:rPr lang="en-US" altLang="zh-CN" sz="1000" dirty="0" smtClean="0">
                <a:latin typeface="微软雅黑" panose="020B0503020204020204" charset="-122"/>
                <a:ea typeface="微软雅黑" panose="020B0503020204020204" charset="-122"/>
              </a:rPr>
              <a:t>BC2.8</a:t>
            </a:r>
            <a:r>
              <a:rPr lang="zh-CN" altLang="en-US" sz="1000" dirty="0">
                <a:latin typeface="微软雅黑" panose="020B0503020204020204" charset="-122"/>
                <a:ea typeface="微软雅黑" panose="020B0503020204020204" charset="-122"/>
              </a:rPr>
              <a:t>万年</a:t>
            </a:r>
            <a:r>
              <a:rPr lang="zh-CN" altLang="en-US" sz="1000" dirty="0" smtClean="0">
                <a:latin typeface="微软雅黑" panose="020B0503020204020204" charset="-122"/>
                <a:ea typeface="微软雅黑" panose="020B0503020204020204" charset="-122"/>
              </a:rPr>
              <a:t>至</a:t>
            </a:r>
            <a:r>
              <a:rPr lang="en-US" altLang="zh-CN" sz="1000" dirty="0" smtClean="0">
                <a:latin typeface="微软雅黑" panose="020B0503020204020204" charset="-122"/>
                <a:ea typeface="微软雅黑" panose="020B0503020204020204" charset="-122"/>
              </a:rPr>
              <a:t>BC</a:t>
            </a:r>
            <a:r>
              <a:rPr lang="zh-CN" altLang="en-US" sz="1000" dirty="0" smtClean="0">
                <a:latin typeface="微软雅黑" panose="020B0503020204020204" charset="-122"/>
                <a:ea typeface="微软雅黑" panose="020B0503020204020204" charset="-122"/>
              </a:rPr>
              <a:t>公元前</a:t>
            </a:r>
            <a:r>
              <a:rPr lang="en-US" altLang="zh-CN" sz="1000" dirty="0">
                <a:latin typeface="微软雅黑" panose="020B0503020204020204" charset="-122"/>
                <a:ea typeface="微软雅黑" panose="020B0503020204020204" charset="-122"/>
              </a:rPr>
              <a:t>2.5</a:t>
            </a:r>
            <a:r>
              <a:rPr lang="zh-CN" altLang="en-US" sz="1000" dirty="0" smtClean="0">
                <a:latin typeface="微软雅黑" panose="020B0503020204020204" charset="-122"/>
                <a:ea typeface="微软雅黑" panose="020B0503020204020204" charset="-122"/>
              </a:rPr>
              <a:t>万年  旧石器时代</a:t>
            </a:r>
            <a:r>
              <a:rPr lang="zh-CN" altLang="en-US" sz="1000" dirty="0">
                <a:latin typeface="微软雅黑" panose="020B0503020204020204" charset="-122"/>
                <a:ea typeface="微软雅黑" panose="020B0503020204020204" charset="-122"/>
              </a:rPr>
              <a:t>。</a:t>
            </a:r>
            <a:endParaRPr lang="zh-CN" altLang="en-US" sz="1000" dirty="0">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2104" y="1700808"/>
            <a:ext cx="2468047" cy="3528392"/>
          </a:xfrm>
          <a:prstGeom prst="rect">
            <a:avLst/>
          </a:prstGeom>
        </p:spPr>
      </p:pic>
      <p:sp>
        <p:nvSpPr>
          <p:cNvPr id="7" name="TextBox 6"/>
          <p:cNvSpPr txBox="1"/>
          <p:nvPr/>
        </p:nvSpPr>
        <p:spPr>
          <a:xfrm>
            <a:off x="7054224" y="5293986"/>
            <a:ext cx="1908810" cy="553085"/>
          </a:xfrm>
          <a:prstGeom prst="rect">
            <a:avLst/>
          </a:prstGeom>
          <a:noFill/>
        </p:spPr>
        <p:txBody>
          <a:bodyPr wrap="none" rtlCol="0">
            <a:spAutoFit/>
          </a:bodyPr>
          <a:lstStyle/>
          <a:p>
            <a:pPr>
              <a:lnSpc>
                <a:spcPct val="150000"/>
              </a:lnSpc>
            </a:pPr>
            <a:r>
              <a:rPr lang="zh-CN" altLang="en-US" sz="1000" dirty="0" smtClean="0">
                <a:latin typeface="微软雅黑" panose="020B0503020204020204" charset="-122"/>
                <a:ea typeface="微软雅黑" panose="020B0503020204020204" charset="-122"/>
              </a:rPr>
              <a:t>人头形器口彩陶瓶</a:t>
            </a:r>
            <a:endParaRPr lang="en-US" altLang="zh-CN" sz="1000" dirty="0" smtClean="0">
              <a:latin typeface="微软雅黑" panose="020B0503020204020204" charset="-122"/>
              <a:ea typeface="微软雅黑" panose="020B0503020204020204" charset="-122"/>
            </a:endParaRPr>
          </a:p>
          <a:p>
            <a:pPr>
              <a:lnSpc>
                <a:spcPct val="150000"/>
              </a:lnSpc>
            </a:pPr>
            <a:r>
              <a:rPr lang="zh-CN" altLang="en-US" sz="1000" dirty="0" smtClean="0">
                <a:latin typeface="微软雅黑" panose="020B0503020204020204" charset="-122"/>
                <a:ea typeface="微软雅黑" panose="020B0503020204020204" charset="-122"/>
              </a:rPr>
              <a:t>甘肃秦安大地湾  仰韶文化类型</a:t>
            </a:r>
            <a:endParaRPr lang="zh-CN" altLang="en-US" sz="1000" dirty="0">
              <a:latin typeface="微软雅黑" panose="020B0503020204020204" charset="-122"/>
              <a:ea typeface="微软雅黑" panose="020B0503020204020204"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2674479" y="868717"/>
            <a:ext cx="6850520" cy="5137890"/>
          </a:xfrm>
        </p:spPr>
      </p:pic>
      <p:sp>
        <p:nvSpPr>
          <p:cNvPr id="5" name="TextBox 4"/>
          <p:cNvSpPr txBox="1"/>
          <p:nvPr/>
        </p:nvSpPr>
        <p:spPr>
          <a:xfrm>
            <a:off x="5177898" y="2294874"/>
            <a:ext cx="2011680" cy="645160"/>
          </a:xfrm>
          <a:prstGeom prst="rect">
            <a:avLst/>
          </a:prstGeom>
          <a:noFill/>
        </p:spPr>
        <p:txBody>
          <a:bodyPr wrap="none" rtlCol="0">
            <a:spAutoFit/>
          </a:bodyPr>
          <a:lstStyle/>
          <a:p>
            <a:r>
              <a:rPr lang="zh-CN" altLang="en-US" sz="3600" b="1" dirty="0" smtClean="0">
                <a:solidFill>
                  <a:schemeClr val="accent6"/>
                </a:solidFill>
                <a:latin typeface="微软雅黑" panose="020B0503020204020204" charset="-122"/>
                <a:ea typeface="微软雅黑" panose="020B0503020204020204" charset="-122"/>
              </a:rPr>
              <a:t>文艺复兴</a:t>
            </a:r>
            <a:endParaRPr lang="zh-CN" altLang="en-US" sz="3600" b="1" dirty="0">
              <a:solidFill>
                <a:schemeClr val="accent6"/>
              </a:solidFill>
              <a:latin typeface="微软雅黑" panose="020B0503020204020204" charset="-122"/>
              <a:ea typeface="微软雅黑" panose="020B0503020204020204" charset="-122"/>
            </a:endParaRPr>
          </a:p>
        </p:txBody>
      </p:sp>
      <p:sp>
        <p:nvSpPr>
          <p:cNvPr id="6" name="矩形 5"/>
          <p:cNvSpPr/>
          <p:nvPr/>
        </p:nvSpPr>
        <p:spPr>
          <a:xfrm>
            <a:off x="4582732" y="2690594"/>
            <a:ext cx="3288030" cy="852805"/>
          </a:xfrm>
          <a:prstGeom prst="rect">
            <a:avLst/>
          </a:prstGeom>
        </p:spPr>
        <p:txBody>
          <a:bodyPr wrap="none">
            <a:spAutoFit/>
          </a:bodyPr>
          <a:lstStyle/>
          <a:p>
            <a:r>
              <a:rPr lang="en-US" altLang="zh-CN" sz="4950" dirty="0" smtClean="0">
                <a:solidFill>
                  <a:schemeClr val="accent6"/>
                </a:solidFill>
                <a:latin typeface="Mongolian Baiti" panose="03000500000000000000" pitchFamily="66" charset="0"/>
                <a:cs typeface="Mongolian Baiti" panose="03000500000000000000" pitchFamily="66" charset="0"/>
              </a:rPr>
              <a:t>Renaissance</a:t>
            </a:r>
            <a:endParaRPr lang="zh-CN" altLang="en-US" sz="4950" dirty="0">
              <a:solidFill>
                <a:schemeClr val="accent6"/>
              </a:solidFill>
              <a:latin typeface="Mongolian Baiti" panose="03000500000000000000" pitchFamily="66" charset="0"/>
              <a:cs typeface="Mongolian Baiti" panose="03000500000000000000" pitchFamily="66" charset="0"/>
            </a:endParaRPr>
          </a:p>
        </p:txBody>
      </p:sp>
      <p:sp>
        <p:nvSpPr>
          <p:cNvPr id="7" name="矩形 6"/>
          <p:cNvSpPr/>
          <p:nvPr/>
        </p:nvSpPr>
        <p:spPr>
          <a:xfrm>
            <a:off x="4505717" y="3483006"/>
            <a:ext cx="3429000" cy="1303020"/>
          </a:xfrm>
          <a:prstGeom prst="rect">
            <a:avLst/>
          </a:prstGeom>
        </p:spPr>
        <p:txBody>
          <a:bodyPr>
            <a:spAutoFit/>
          </a:bodyPr>
          <a:lstStyle/>
          <a:p>
            <a:pPr>
              <a:lnSpc>
                <a:spcPct val="150000"/>
              </a:lnSpc>
            </a:pPr>
            <a:r>
              <a:rPr lang="zh-CN" altLang="zh-CN" sz="1050" b="1" dirty="0">
                <a:solidFill>
                  <a:schemeClr val="bg1"/>
                </a:solidFill>
                <a:latin typeface="微软雅黑" panose="020B0503020204020204" charset="-122"/>
                <a:ea typeface="微软雅黑" panose="020B0503020204020204" charset="-122"/>
              </a:rPr>
              <a:t>“是一个需要巨人而且产生巨人——在思维能力、热情和性格方面，在多才多艺上和学识渊博方面的巨人的时代</a:t>
            </a:r>
            <a:r>
              <a:rPr lang="zh-CN" altLang="zh-CN" sz="1050" b="1" dirty="0" smtClean="0">
                <a:solidFill>
                  <a:schemeClr val="bg1"/>
                </a:solidFill>
                <a:latin typeface="微软雅黑" panose="020B0503020204020204" charset="-122"/>
                <a:ea typeface="微软雅黑" panose="020B0503020204020204" charset="-122"/>
              </a:rPr>
              <a:t>”</a:t>
            </a:r>
            <a:endParaRPr lang="en-US" altLang="zh-CN" sz="1050" b="1" dirty="0" smtClean="0">
              <a:solidFill>
                <a:schemeClr val="bg1"/>
              </a:solidFill>
              <a:latin typeface="微软雅黑" panose="020B0503020204020204" charset="-122"/>
              <a:ea typeface="微软雅黑" panose="020B0503020204020204" charset="-122"/>
            </a:endParaRPr>
          </a:p>
          <a:p>
            <a:pPr>
              <a:lnSpc>
                <a:spcPct val="150000"/>
              </a:lnSpc>
            </a:pPr>
            <a:r>
              <a:rPr lang="zh-CN" altLang="zh-CN" sz="1050" dirty="0" smtClean="0">
                <a:solidFill>
                  <a:schemeClr val="bg1"/>
                </a:solidFill>
                <a:latin typeface="微软雅黑" panose="020B0503020204020204" charset="-122"/>
                <a:ea typeface="微软雅黑" panose="020B0503020204020204" charset="-122"/>
              </a:rPr>
              <a:t>（</a:t>
            </a:r>
            <a:r>
              <a:rPr lang="zh-CN" altLang="zh-CN" sz="1050" dirty="0">
                <a:solidFill>
                  <a:schemeClr val="bg1"/>
                </a:solidFill>
                <a:latin typeface="微软雅黑" panose="020B0503020204020204" charset="-122"/>
                <a:ea typeface="微软雅黑" panose="020B0503020204020204" charset="-122"/>
              </a:rPr>
              <a:t>恩格斯《自然辩证法》，见《马克思恩格斯选集》第三卷，第</a:t>
            </a:r>
            <a:r>
              <a:rPr lang="en-US" altLang="zh-CN" sz="1050" dirty="0">
                <a:solidFill>
                  <a:schemeClr val="bg1"/>
                </a:solidFill>
                <a:latin typeface="微软雅黑" panose="020B0503020204020204" charset="-122"/>
                <a:ea typeface="微软雅黑" panose="020B0503020204020204" charset="-122"/>
              </a:rPr>
              <a:t>445</a:t>
            </a:r>
            <a:r>
              <a:rPr lang="zh-CN" altLang="zh-CN" sz="1050" dirty="0">
                <a:solidFill>
                  <a:schemeClr val="bg1"/>
                </a:solidFill>
                <a:latin typeface="微软雅黑" panose="020B0503020204020204" charset="-122"/>
                <a:ea typeface="微软雅黑" panose="020B0503020204020204" charset="-122"/>
              </a:rPr>
              <a:t>页，人民出版社</a:t>
            </a:r>
            <a:r>
              <a:rPr lang="zh-CN" altLang="zh-CN" sz="1050" dirty="0" smtClean="0">
                <a:solidFill>
                  <a:schemeClr val="bg1"/>
                </a:solidFill>
                <a:latin typeface="微软雅黑" panose="020B0503020204020204" charset="-122"/>
                <a:ea typeface="微软雅黑" panose="020B0503020204020204" charset="-122"/>
              </a:rPr>
              <a:t>）</a:t>
            </a:r>
            <a:endParaRPr lang="zh-CN" altLang="en-US" sz="1050"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646662" y="790331"/>
            <a:ext cx="2386996" cy="4553732"/>
          </a:xfrm>
          <a:prstGeom prst="rect">
            <a:avLst/>
          </a:prstGeom>
        </p:spPr>
      </p:pic>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6150" y="1098896"/>
            <a:ext cx="2446163" cy="4213517"/>
          </a:xfrm>
          <a:prstGeom prst="rect">
            <a:avLst/>
          </a:prstGeom>
        </p:spPr>
      </p:pic>
      <p:sp>
        <p:nvSpPr>
          <p:cNvPr id="3" name="内容占位符 2"/>
          <p:cNvSpPr>
            <a:spLocks noGrp="1"/>
          </p:cNvSpPr>
          <p:nvPr>
            <p:ph idx="1"/>
          </p:nvPr>
        </p:nvSpPr>
        <p:spPr>
          <a:xfrm>
            <a:off x="3071664" y="5535234"/>
            <a:ext cx="6172200" cy="378042"/>
          </a:xfrm>
        </p:spPr>
        <p:txBody>
          <a:bodyPr>
            <a:normAutofit fontScale="70000"/>
          </a:bodyPr>
          <a:lstStyle/>
          <a:p>
            <a:r>
              <a:rPr lang="zh-CN" altLang="zh-CN" sz="1200" dirty="0" smtClean="0">
                <a:latin typeface="微软雅黑" panose="020B0503020204020204" charset="-122"/>
                <a:ea typeface="微软雅黑" panose="020B0503020204020204" charset="-122"/>
              </a:rPr>
              <a:t>（</a:t>
            </a:r>
            <a:r>
              <a:rPr lang="zh-CN" altLang="zh-CN" sz="1200" dirty="0">
                <a:latin typeface="微软雅黑" panose="020B0503020204020204" charset="-122"/>
                <a:ea typeface="微软雅黑" panose="020B0503020204020204" charset="-122"/>
              </a:rPr>
              <a:t>恩格斯《自然辩证法》，见《马克思恩格斯选集》第三卷，第</a:t>
            </a:r>
            <a:r>
              <a:rPr lang="en-US" altLang="zh-CN" sz="1200" dirty="0">
                <a:latin typeface="微软雅黑" panose="020B0503020204020204" charset="-122"/>
                <a:ea typeface="微软雅黑" panose="020B0503020204020204" charset="-122"/>
              </a:rPr>
              <a:t>444</a:t>
            </a:r>
            <a:r>
              <a:rPr lang="zh-CN" altLang="zh-CN" sz="1200" dirty="0">
                <a:latin typeface="微软雅黑" panose="020B0503020204020204" charset="-122"/>
                <a:ea typeface="微软雅黑" panose="020B0503020204020204" charset="-122"/>
              </a:rPr>
              <a:t>页，人民出版社）</a:t>
            </a:r>
            <a:endParaRPr lang="zh-CN" altLang="zh-CN" sz="1200" dirty="0">
              <a:latin typeface="微软雅黑" panose="020B0503020204020204" charset="-122"/>
              <a:ea typeface="微软雅黑" panose="020B0503020204020204" charset="-122"/>
            </a:endParaRPr>
          </a:p>
          <a:p>
            <a:endParaRPr lang="zh-CN" altLang="en-US" sz="1200" dirty="0">
              <a:latin typeface="微软雅黑" panose="020B0503020204020204" charset="-122"/>
              <a:ea typeface="微软雅黑" panose="020B0503020204020204" charset="-122"/>
            </a:endParaRPr>
          </a:p>
        </p:txBody>
      </p:sp>
      <p:sp>
        <p:nvSpPr>
          <p:cNvPr id="4" name="矩形 3"/>
          <p:cNvSpPr/>
          <p:nvPr/>
        </p:nvSpPr>
        <p:spPr>
          <a:xfrm>
            <a:off x="3287688" y="2132856"/>
            <a:ext cx="1706880" cy="553085"/>
          </a:xfrm>
          <a:prstGeom prst="rect">
            <a:avLst/>
          </a:prstGeom>
        </p:spPr>
        <p:txBody>
          <a:bodyPr wrap="none">
            <a:spAutoFit/>
          </a:bodyPr>
          <a:lstStyle/>
          <a:p>
            <a:r>
              <a:rPr lang="zh-CN" altLang="zh-CN" sz="3000" dirty="0" smtClean="0">
                <a:solidFill>
                  <a:schemeClr val="accent6">
                    <a:lumMod val="50000"/>
                  </a:schemeClr>
                </a:solidFill>
                <a:latin typeface="微软雅黑" panose="020B0503020204020204" charset="-122"/>
                <a:ea typeface="微软雅黑" panose="020B0503020204020204" charset="-122"/>
              </a:rPr>
              <a:t>宗教改革</a:t>
            </a:r>
            <a:endParaRPr lang="zh-CN" altLang="en-US" sz="3000" dirty="0">
              <a:solidFill>
                <a:schemeClr val="accent6">
                  <a:lumMod val="50000"/>
                </a:schemeClr>
              </a:solidFill>
            </a:endParaRPr>
          </a:p>
        </p:txBody>
      </p:sp>
      <p:sp>
        <p:nvSpPr>
          <p:cNvPr id="5" name="矩形 4"/>
          <p:cNvSpPr/>
          <p:nvPr/>
        </p:nvSpPr>
        <p:spPr>
          <a:xfrm>
            <a:off x="5231904" y="2132856"/>
            <a:ext cx="1706880" cy="553085"/>
          </a:xfrm>
          <a:prstGeom prst="rect">
            <a:avLst/>
          </a:prstGeom>
        </p:spPr>
        <p:txBody>
          <a:bodyPr wrap="none">
            <a:spAutoFit/>
          </a:bodyPr>
          <a:lstStyle/>
          <a:p>
            <a:r>
              <a:rPr lang="zh-CN" altLang="zh-CN" sz="3000" dirty="0" smtClean="0">
                <a:solidFill>
                  <a:schemeClr val="accent6">
                    <a:lumMod val="50000"/>
                  </a:schemeClr>
                </a:solidFill>
                <a:latin typeface="微软雅黑" panose="020B0503020204020204" charset="-122"/>
                <a:ea typeface="微软雅黑" panose="020B0503020204020204" charset="-122"/>
              </a:rPr>
              <a:t>文艺复兴</a:t>
            </a:r>
            <a:endParaRPr lang="zh-CN" altLang="en-US" sz="3000" dirty="0">
              <a:solidFill>
                <a:schemeClr val="accent6">
                  <a:lumMod val="50000"/>
                </a:schemeClr>
              </a:solidFill>
            </a:endParaRPr>
          </a:p>
        </p:txBody>
      </p:sp>
      <p:sp>
        <p:nvSpPr>
          <p:cNvPr id="6" name="矩形 5"/>
          <p:cNvSpPr/>
          <p:nvPr/>
        </p:nvSpPr>
        <p:spPr>
          <a:xfrm>
            <a:off x="7392144" y="2114735"/>
            <a:ext cx="1706880" cy="553085"/>
          </a:xfrm>
          <a:prstGeom prst="rect">
            <a:avLst/>
          </a:prstGeom>
        </p:spPr>
        <p:txBody>
          <a:bodyPr wrap="none">
            <a:spAutoFit/>
          </a:bodyPr>
          <a:lstStyle/>
          <a:p>
            <a:r>
              <a:rPr lang="zh-CN" altLang="zh-CN" sz="3000" dirty="0" smtClean="0">
                <a:solidFill>
                  <a:schemeClr val="accent6">
                    <a:lumMod val="50000"/>
                  </a:schemeClr>
                </a:solidFill>
                <a:latin typeface="微软雅黑" panose="020B0503020204020204" charset="-122"/>
                <a:ea typeface="微软雅黑" panose="020B0503020204020204" charset="-122"/>
              </a:rPr>
              <a:t>五百年代</a:t>
            </a:r>
            <a:endParaRPr lang="en-US" altLang="zh-CN" sz="3000" dirty="0" smtClean="0">
              <a:solidFill>
                <a:schemeClr val="accent6">
                  <a:lumMod val="50000"/>
                </a:schemeClr>
              </a:solidFill>
              <a:latin typeface="微软雅黑" panose="020B0503020204020204" charset="-122"/>
              <a:ea typeface="微软雅黑" panose="020B0503020204020204" charset="-122"/>
            </a:endParaRPr>
          </a:p>
        </p:txBody>
      </p:sp>
      <p:sp>
        <p:nvSpPr>
          <p:cNvPr id="7" name="矩形 6"/>
          <p:cNvSpPr/>
          <p:nvPr/>
        </p:nvSpPr>
        <p:spPr>
          <a:xfrm>
            <a:off x="3840160" y="3412760"/>
            <a:ext cx="525780" cy="299085"/>
          </a:xfrm>
          <a:prstGeom prst="rect">
            <a:avLst/>
          </a:prstGeom>
        </p:spPr>
        <p:txBody>
          <a:bodyPr wrap="none">
            <a:spAutoFit/>
          </a:bodyPr>
          <a:lstStyle/>
          <a:p>
            <a:r>
              <a:rPr lang="zh-CN" altLang="en-US" sz="1350" dirty="0" smtClean="0">
                <a:latin typeface="微软雅黑" panose="020B0503020204020204" charset="-122"/>
                <a:ea typeface="微软雅黑" panose="020B0503020204020204" charset="-122"/>
              </a:rPr>
              <a:t>德国</a:t>
            </a:r>
            <a:endParaRPr lang="zh-CN" altLang="en-US" sz="1350" dirty="0">
              <a:latin typeface="微软雅黑" panose="020B0503020204020204" charset="-122"/>
              <a:ea typeface="微软雅黑" panose="020B0503020204020204" charset="-122"/>
            </a:endParaRPr>
          </a:p>
        </p:txBody>
      </p:sp>
      <p:sp>
        <p:nvSpPr>
          <p:cNvPr id="8" name="矩形 7"/>
          <p:cNvSpPr/>
          <p:nvPr/>
        </p:nvSpPr>
        <p:spPr>
          <a:xfrm>
            <a:off x="5811951" y="3429000"/>
            <a:ext cx="525780" cy="299085"/>
          </a:xfrm>
          <a:prstGeom prst="rect">
            <a:avLst/>
          </a:prstGeom>
        </p:spPr>
        <p:txBody>
          <a:bodyPr wrap="none">
            <a:spAutoFit/>
          </a:bodyPr>
          <a:lstStyle/>
          <a:p>
            <a:r>
              <a:rPr lang="zh-CN" altLang="en-US" sz="1350" dirty="0" smtClean="0">
                <a:latin typeface="微软雅黑" panose="020B0503020204020204" charset="-122"/>
                <a:ea typeface="微软雅黑" panose="020B0503020204020204" charset="-122"/>
              </a:rPr>
              <a:t>法国</a:t>
            </a:r>
            <a:endParaRPr lang="zh-CN" altLang="en-US" sz="1350" dirty="0">
              <a:latin typeface="微软雅黑" panose="020B0503020204020204" charset="-122"/>
              <a:ea typeface="微软雅黑" panose="020B0503020204020204" charset="-122"/>
            </a:endParaRPr>
          </a:p>
        </p:txBody>
      </p:sp>
      <p:sp>
        <p:nvSpPr>
          <p:cNvPr id="9" name="矩形 8"/>
          <p:cNvSpPr/>
          <p:nvPr/>
        </p:nvSpPr>
        <p:spPr>
          <a:xfrm>
            <a:off x="7824192" y="3429000"/>
            <a:ext cx="697230" cy="299085"/>
          </a:xfrm>
          <a:prstGeom prst="rect">
            <a:avLst/>
          </a:prstGeom>
        </p:spPr>
        <p:txBody>
          <a:bodyPr wrap="none">
            <a:spAutoFit/>
          </a:bodyPr>
          <a:lstStyle/>
          <a:p>
            <a:r>
              <a:rPr lang="zh-CN" altLang="en-US" sz="1350" dirty="0" smtClean="0">
                <a:latin typeface="微软雅黑" panose="020B0503020204020204" charset="-122"/>
                <a:ea typeface="微软雅黑" panose="020B0503020204020204" charset="-122"/>
              </a:rPr>
              <a:t>意大利</a:t>
            </a:r>
            <a:endParaRPr lang="zh-CN" altLang="en-US" sz="135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474042" y="1430778"/>
            <a:ext cx="2643963" cy="3955368"/>
          </a:xfrm>
          <a:prstGeom prst="rect">
            <a:avLst/>
          </a:prstGeom>
        </p:spPr>
      </p:pic>
      <p:sp>
        <p:nvSpPr>
          <p:cNvPr id="6" name="矩形 5"/>
          <p:cNvSpPr/>
          <p:nvPr/>
        </p:nvSpPr>
        <p:spPr>
          <a:xfrm>
            <a:off x="3773742" y="1052736"/>
            <a:ext cx="1325880" cy="368300"/>
          </a:xfrm>
          <a:prstGeom prst="rect">
            <a:avLst/>
          </a:prstGeom>
        </p:spPr>
        <p:txBody>
          <a:bodyPr wrap="none">
            <a:spAutoFit/>
          </a:bodyPr>
          <a:lstStyle/>
          <a:p>
            <a:r>
              <a:rPr lang="zh-CN" altLang="en-US" dirty="0" smtClean="0">
                <a:solidFill>
                  <a:schemeClr val="accent6">
                    <a:lumMod val="50000"/>
                  </a:schemeClr>
                </a:solidFill>
                <a:latin typeface="微软雅黑" panose="020B0503020204020204" charset="-122"/>
                <a:ea typeface="微软雅黑" panose="020B0503020204020204" charset="-122"/>
              </a:rPr>
              <a:t>中世纪圣母</a:t>
            </a:r>
            <a:endParaRPr lang="zh-CN" altLang="en-US" dirty="0">
              <a:solidFill>
                <a:schemeClr val="accent6">
                  <a:lumMod val="50000"/>
                </a:schemeClr>
              </a:solidFill>
              <a:latin typeface="微软雅黑" panose="020B0503020204020204" charset="-122"/>
              <a:ea typeface="微软雅黑" panose="020B0503020204020204" charset="-122"/>
            </a:endParaRPr>
          </a:p>
        </p:txBody>
      </p:sp>
      <p:sp>
        <p:nvSpPr>
          <p:cNvPr id="7" name="矩形 6"/>
          <p:cNvSpPr/>
          <p:nvPr/>
        </p:nvSpPr>
        <p:spPr>
          <a:xfrm>
            <a:off x="7149692" y="1052736"/>
            <a:ext cx="1325880" cy="368300"/>
          </a:xfrm>
          <a:prstGeom prst="rect">
            <a:avLst/>
          </a:prstGeom>
        </p:spPr>
        <p:txBody>
          <a:bodyPr wrap="none">
            <a:spAutoFit/>
          </a:bodyPr>
          <a:lstStyle/>
          <a:p>
            <a:r>
              <a:rPr lang="zh-CN" altLang="en-US" dirty="0" smtClean="0">
                <a:solidFill>
                  <a:schemeClr val="accent6">
                    <a:lumMod val="50000"/>
                  </a:schemeClr>
                </a:solidFill>
                <a:latin typeface="微软雅黑" panose="020B0503020204020204" charset="-122"/>
                <a:ea typeface="微软雅黑" panose="020B0503020204020204" charset="-122"/>
              </a:rPr>
              <a:t>西斯廷圣母</a:t>
            </a:r>
            <a:endParaRPr lang="zh-CN" altLang="en-US" dirty="0">
              <a:solidFill>
                <a:schemeClr val="accent6">
                  <a:lumMod val="50000"/>
                </a:schemeClr>
              </a:solidFill>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7343" y="3266982"/>
            <a:ext cx="2066749" cy="2841780"/>
          </a:xfrm>
          <a:prstGeom prst="rect">
            <a:avLst/>
          </a:prstGeom>
        </p:spPr>
      </p:pic>
      <p:pic>
        <p:nvPicPr>
          <p:cNvPr id="4" name="内容占位符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17658" y="1430778"/>
            <a:ext cx="2887418" cy="3955368"/>
          </a:xfrm>
        </p:spPr>
      </p:pic>
      <p:sp>
        <p:nvSpPr>
          <p:cNvPr id="9" name="矩形 8"/>
          <p:cNvSpPr/>
          <p:nvPr/>
        </p:nvSpPr>
        <p:spPr>
          <a:xfrm>
            <a:off x="7230126" y="5481228"/>
            <a:ext cx="2053590" cy="414020"/>
          </a:xfrm>
          <a:prstGeom prst="rect">
            <a:avLst/>
          </a:prstGeom>
        </p:spPr>
        <p:txBody>
          <a:bodyPr wrap="none">
            <a:spAutoFit/>
          </a:bodyPr>
          <a:lstStyle/>
          <a:p>
            <a:r>
              <a:rPr lang="zh-CN" altLang="en-US" sz="1050" b="1" dirty="0">
                <a:solidFill>
                  <a:schemeClr val="accent6">
                    <a:lumMod val="50000"/>
                  </a:schemeClr>
                </a:solidFill>
                <a:latin typeface="微软雅黑" panose="020B0503020204020204" charset="-122"/>
                <a:ea typeface="微软雅黑" panose="020B0503020204020204" charset="-122"/>
              </a:rPr>
              <a:t>拉斐尔</a:t>
            </a:r>
            <a:r>
              <a:rPr lang="en-US" altLang="zh-CN" sz="1050" b="1" dirty="0">
                <a:solidFill>
                  <a:schemeClr val="accent6">
                    <a:lumMod val="50000"/>
                  </a:schemeClr>
                </a:solidFill>
                <a:latin typeface="微软雅黑" panose="020B0503020204020204" charset="-122"/>
                <a:ea typeface="微软雅黑" panose="020B0503020204020204" charset="-122"/>
              </a:rPr>
              <a:t>·</a:t>
            </a:r>
            <a:r>
              <a:rPr lang="zh-CN" altLang="en-US" sz="1050" b="1" dirty="0" smtClean="0">
                <a:solidFill>
                  <a:schemeClr val="accent6">
                    <a:lumMod val="50000"/>
                  </a:schemeClr>
                </a:solidFill>
                <a:latin typeface="微软雅黑" panose="020B0503020204020204" charset="-122"/>
                <a:ea typeface="微软雅黑" panose="020B0503020204020204" charset="-122"/>
              </a:rPr>
              <a:t>圣齐奥</a:t>
            </a:r>
            <a:endParaRPr lang="en-US" altLang="zh-CN" sz="1050" b="1" dirty="0" smtClean="0">
              <a:solidFill>
                <a:schemeClr val="accent6">
                  <a:lumMod val="50000"/>
                </a:schemeClr>
              </a:solidFill>
              <a:latin typeface="微软雅黑" panose="020B0503020204020204" charset="-122"/>
              <a:ea typeface="微软雅黑" panose="020B0503020204020204" charset="-122"/>
            </a:endParaRPr>
          </a:p>
          <a:p>
            <a:r>
              <a:rPr lang="en-US" altLang="zh-CN" sz="1050" dirty="0" smtClean="0">
                <a:solidFill>
                  <a:schemeClr val="accent6">
                    <a:lumMod val="50000"/>
                  </a:schemeClr>
                </a:solidFill>
                <a:latin typeface="微软雅黑" panose="020B0503020204020204" charset="-122"/>
                <a:ea typeface="微软雅黑" panose="020B0503020204020204" charset="-122"/>
              </a:rPr>
              <a:t>1483</a:t>
            </a:r>
            <a:r>
              <a:rPr lang="zh-CN" altLang="en-US" sz="1050" dirty="0">
                <a:solidFill>
                  <a:schemeClr val="accent6">
                    <a:lumMod val="50000"/>
                  </a:schemeClr>
                </a:solidFill>
                <a:latin typeface="微软雅黑" panose="020B0503020204020204" charset="-122"/>
                <a:ea typeface="微软雅黑" panose="020B0503020204020204" charset="-122"/>
              </a:rPr>
              <a:t>年</a:t>
            </a:r>
            <a:r>
              <a:rPr lang="en-US" altLang="zh-CN" sz="1050" dirty="0">
                <a:solidFill>
                  <a:schemeClr val="accent6">
                    <a:lumMod val="50000"/>
                  </a:schemeClr>
                </a:solidFill>
                <a:latin typeface="微软雅黑" panose="020B0503020204020204" charset="-122"/>
                <a:ea typeface="微软雅黑" panose="020B0503020204020204" charset="-122"/>
              </a:rPr>
              <a:t>4</a:t>
            </a:r>
            <a:r>
              <a:rPr lang="zh-CN" altLang="en-US" sz="1050" dirty="0">
                <a:solidFill>
                  <a:schemeClr val="accent6">
                    <a:lumMod val="50000"/>
                  </a:schemeClr>
                </a:solidFill>
                <a:latin typeface="微软雅黑" panose="020B0503020204020204" charset="-122"/>
                <a:ea typeface="微软雅黑" panose="020B0503020204020204" charset="-122"/>
              </a:rPr>
              <a:t>月</a:t>
            </a:r>
            <a:r>
              <a:rPr lang="en-US" altLang="zh-CN" sz="1050" dirty="0">
                <a:solidFill>
                  <a:schemeClr val="accent6">
                    <a:lumMod val="50000"/>
                  </a:schemeClr>
                </a:solidFill>
                <a:latin typeface="微软雅黑" panose="020B0503020204020204" charset="-122"/>
                <a:ea typeface="微软雅黑" panose="020B0503020204020204" charset="-122"/>
              </a:rPr>
              <a:t>6</a:t>
            </a:r>
            <a:r>
              <a:rPr lang="zh-CN" altLang="en-US" sz="1050" dirty="0">
                <a:solidFill>
                  <a:schemeClr val="accent6">
                    <a:lumMod val="50000"/>
                  </a:schemeClr>
                </a:solidFill>
                <a:latin typeface="微软雅黑" panose="020B0503020204020204" charset="-122"/>
                <a:ea typeface="微软雅黑" panose="020B0503020204020204" charset="-122"/>
              </a:rPr>
              <a:t>日－</a:t>
            </a:r>
            <a:r>
              <a:rPr lang="en-US" altLang="zh-CN" sz="1050" dirty="0">
                <a:solidFill>
                  <a:schemeClr val="accent6">
                    <a:lumMod val="50000"/>
                  </a:schemeClr>
                </a:solidFill>
                <a:latin typeface="微软雅黑" panose="020B0503020204020204" charset="-122"/>
                <a:ea typeface="微软雅黑" panose="020B0503020204020204" charset="-122"/>
              </a:rPr>
              <a:t>1520</a:t>
            </a:r>
            <a:r>
              <a:rPr lang="zh-CN" altLang="en-US" sz="1050" dirty="0">
                <a:solidFill>
                  <a:schemeClr val="accent6">
                    <a:lumMod val="50000"/>
                  </a:schemeClr>
                </a:solidFill>
                <a:latin typeface="微软雅黑" panose="020B0503020204020204" charset="-122"/>
                <a:ea typeface="微软雅黑" panose="020B0503020204020204" charset="-122"/>
              </a:rPr>
              <a:t>年</a:t>
            </a:r>
            <a:r>
              <a:rPr lang="en-US" altLang="zh-CN" sz="1050" dirty="0">
                <a:solidFill>
                  <a:schemeClr val="accent6">
                    <a:lumMod val="50000"/>
                  </a:schemeClr>
                </a:solidFill>
                <a:latin typeface="微软雅黑" panose="020B0503020204020204" charset="-122"/>
                <a:ea typeface="微软雅黑" panose="020B0503020204020204" charset="-122"/>
              </a:rPr>
              <a:t>4</a:t>
            </a:r>
            <a:r>
              <a:rPr lang="zh-CN" altLang="en-US" sz="1050" dirty="0">
                <a:solidFill>
                  <a:schemeClr val="accent6">
                    <a:lumMod val="50000"/>
                  </a:schemeClr>
                </a:solidFill>
                <a:latin typeface="微软雅黑" panose="020B0503020204020204" charset="-122"/>
                <a:ea typeface="微软雅黑" panose="020B0503020204020204" charset="-122"/>
              </a:rPr>
              <a:t>月</a:t>
            </a:r>
            <a:r>
              <a:rPr lang="en-US" altLang="zh-CN" sz="1050" dirty="0">
                <a:solidFill>
                  <a:schemeClr val="accent6">
                    <a:lumMod val="50000"/>
                  </a:schemeClr>
                </a:solidFill>
                <a:latin typeface="微软雅黑" panose="020B0503020204020204" charset="-122"/>
                <a:ea typeface="微软雅黑" panose="020B0503020204020204" charset="-122"/>
              </a:rPr>
              <a:t>6</a:t>
            </a:r>
            <a:r>
              <a:rPr lang="zh-CN" altLang="en-US" sz="1050" dirty="0" smtClean="0">
                <a:solidFill>
                  <a:schemeClr val="accent6">
                    <a:lumMod val="50000"/>
                  </a:schemeClr>
                </a:solidFill>
                <a:latin typeface="微软雅黑" panose="020B0503020204020204" charset="-122"/>
                <a:ea typeface="微软雅黑" panose="020B0503020204020204" charset="-122"/>
              </a:rPr>
              <a:t>日</a:t>
            </a:r>
            <a:endParaRPr lang="zh-CN" altLang="en-US" sz="1050" dirty="0">
              <a:solidFill>
                <a:schemeClr val="accent6">
                  <a:lumMod val="50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963652" y="998730"/>
            <a:ext cx="3132348" cy="4873247"/>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4042" y="998730"/>
            <a:ext cx="2577962" cy="5143500"/>
          </a:xfrm>
          <a:prstGeom prst="rect">
            <a:avLst/>
          </a:prstGeom>
        </p:spPr>
      </p:pic>
      <p:sp>
        <p:nvSpPr>
          <p:cNvPr id="6" name="TextBox 5"/>
          <p:cNvSpPr txBox="1"/>
          <p:nvPr/>
        </p:nvSpPr>
        <p:spPr>
          <a:xfrm>
            <a:off x="6124812" y="2726922"/>
            <a:ext cx="344170" cy="3119755"/>
          </a:xfrm>
          <a:prstGeom prst="rect">
            <a:avLst/>
          </a:prstGeom>
          <a:noFill/>
        </p:spPr>
        <p:txBody>
          <a:bodyPr vert="eaVert"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宝座上的圣母</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乔托</a:t>
            </a:r>
            <a:r>
              <a:rPr lang="en-US" altLang="zh-CN" sz="1050" dirty="0" smtClean="0">
                <a:latin typeface="微软雅黑" panose="020B0503020204020204" charset="-122"/>
                <a:ea typeface="微软雅黑" panose="020B0503020204020204" charset="-122"/>
              </a:rPr>
              <a:t>1267-1337</a:t>
            </a:r>
            <a:r>
              <a:rPr lang="zh-CN" altLang="en-US" sz="1050" dirty="0" smtClean="0">
                <a:latin typeface="微软雅黑" panose="020B0503020204020204" charset="-122"/>
                <a:ea typeface="微软雅黑" panose="020B0503020204020204" charset="-122"/>
              </a:rPr>
              <a:t>  乌非齐美术馆藏</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801634" y="998730"/>
            <a:ext cx="5022558" cy="4920539"/>
          </a:xfrm>
        </p:spPr>
      </p:pic>
      <p:sp>
        <p:nvSpPr>
          <p:cNvPr id="7" name="TextBox 6"/>
          <p:cNvSpPr txBox="1"/>
          <p:nvPr/>
        </p:nvSpPr>
        <p:spPr>
          <a:xfrm>
            <a:off x="7834110" y="3212976"/>
            <a:ext cx="344170" cy="2703830"/>
          </a:xfrm>
          <a:prstGeom prst="rect">
            <a:avLst/>
          </a:prstGeom>
          <a:noFill/>
        </p:spPr>
        <p:txBody>
          <a:bodyPr vert="eaVert"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犹大之吻</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乔托  帕多瓦斯科罗威尼礼拜堂</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747628" y="890718"/>
            <a:ext cx="4968552" cy="5069763"/>
          </a:xfrm>
          <a:prstGeom prst="rect">
            <a:avLst/>
          </a:prstGeom>
        </p:spPr>
      </p:pic>
      <p:sp>
        <p:nvSpPr>
          <p:cNvPr id="5" name="TextBox 4"/>
          <p:cNvSpPr txBox="1"/>
          <p:nvPr/>
        </p:nvSpPr>
        <p:spPr>
          <a:xfrm>
            <a:off x="7780104" y="3699030"/>
            <a:ext cx="344170" cy="2170430"/>
          </a:xfrm>
          <a:prstGeom prst="rect">
            <a:avLst/>
          </a:prstGeom>
          <a:noFill/>
        </p:spPr>
        <p:txBody>
          <a:bodyPr vert="eaVert"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逃亡埃及</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乔托  阿那列小礼拜堂</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693622" y="944724"/>
            <a:ext cx="5346594" cy="5029139"/>
          </a:xfrm>
          <a:prstGeom prst="rect">
            <a:avLst/>
          </a:prstGeom>
        </p:spPr>
      </p:pic>
      <p:sp>
        <p:nvSpPr>
          <p:cNvPr id="6" name="TextBox 5"/>
          <p:cNvSpPr txBox="1"/>
          <p:nvPr/>
        </p:nvSpPr>
        <p:spPr>
          <a:xfrm>
            <a:off x="8050134" y="2862915"/>
            <a:ext cx="344170" cy="3103880"/>
          </a:xfrm>
          <a:prstGeom prst="rect">
            <a:avLst/>
          </a:prstGeom>
          <a:noFill/>
        </p:spPr>
        <p:txBody>
          <a:bodyPr vert="eaVert"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基督进耶路撒冷</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乔托  帕多瓦斯科罗威尼礼拜堂</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6744072" y="782706"/>
            <a:ext cx="2970330" cy="5388833"/>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4021" y="836712"/>
            <a:ext cx="2248525" cy="51435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2545" y="844219"/>
            <a:ext cx="1800704" cy="5143500"/>
          </a:xfrm>
          <a:prstGeom prst="rect">
            <a:avLst/>
          </a:prstGeom>
        </p:spPr>
      </p:pic>
      <p:sp>
        <p:nvSpPr>
          <p:cNvPr id="7" name="TextBox 6"/>
          <p:cNvSpPr txBox="1"/>
          <p:nvPr/>
        </p:nvSpPr>
        <p:spPr>
          <a:xfrm>
            <a:off x="4559831" y="2456892"/>
            <a:ext cx="344170" cy="2743200"/>
          </a:xfrm>
          <a:prstGeom prst="rect">
            <a:avLst/>
          </a:prstGeom>
          <a:noFill/>
        </p:spPr>
        <p:txBody>
          <a:bodyPr vert="eaVert"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大卫像</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唐纳泰罗   佛罗伦萨巴哲罗博物馆</a:t>
            </a:r>
            <a:endParaRPr lang="zh-CN" altLang="en-US" sz="1050" dirty="0">
              <a:latin typeface="微软雅黑" panose="020B0503020204020204" charset="-122"/>
              <a:ea typeface="微软雅黑" panose="020B0503020204020204" charset="-122"/>
            </a:endParaRPr>
          </a:p>
        </p:txBody>
      </p:sp>
      <p:sp>
        <p:nvSpPr>
          <p:cNvPr id="8" name="TextBox 7"/>
          <p:cNvSpPr txBox="1"/>
          <p:nvPr/>
        </p:nvSpPr>
        <p:spPr>
          <a:xfrm>
            <a:off x="4914555" y="2456892"/>
            <a:ext cx="344170" cy="1291590"/>
          </a:xfrm>
          <a:prstGeom prst="rect">
            <a:avLst/>
          </a:prstGeom>
          <a:noFill/>
        </p:spPr>
        <p:txBody>
          <a:bodyPr vert="eaVert"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抹大拉</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唐纳泰罗</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963652" y="944724"/>
            <a:ext cx="3005027" cy="4482498"/>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944724"/>
            <a:ext cx="3103268" cy="4482498"/>
          </a:xfrm>
          <a:prstGeom prst="rect">
            <a:avLst/>
          </a:prstGeom>
        </p:spPr>
      </p:pic>
      <p:sp>
        <p:nvSpPr>
          <p:cNvPr id="6" name="TextBox 5"/>
          <p:cNvSpPr txBox="1"/>
          <p:nvPr/>
        </p:nvSpPr>
        <p:spPr>
          <a:xfrm>
            <a:off x="3449706" y="5472124"/>
            <a:ext cx="2528570"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妇女侧面像</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威涅齐亚诺  柏林美术馆</a:t>
            </a:r>
            <a:endParaRPr lang="zh-CN" altLang="en-US" sz="1050" dirty="0">
              <a:latin typeface="微软雅黑" panose="020B0503020204020204" charset="-122"/>
              <a:ea typeface="微软雅黑" panose="020B0503020204020204" charset="-122"/>
            </a:endParaRPr>
          </a:p>
        </p:txBody>
      </p:sp>
      <p:sp>
        <p:nvSpPr>
          <p:cNvPr id="7" name="TextBox 6"/>
          <p:cNvSpPr txBox="1"/>
          <p:nvPr/>
        </p:nvSpPr>
        <p:spPr>
          <a:xfrm>
            <a:off x="7725928" y="5472124"/>
            <a:ext cx="1516380"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圣母子</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威涅齐亚诺</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2909646" y="944724"/>
            <a:ext cx="2160240" cy="5037749"/>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5910" y="944725"/>
            <a:ext cx="4024994" cy="3402378"/>
          </a:xfrm>
          <a:prstGeom prst="rect">
            <a:avLst/>
          </a:prstGeom>
        </p:spPr>
      </p:pic>
      <p:sp>
        <p:nvSpPr>
          <p:cNvPr id="6" name="TextBox 5"/>
          <p:cNvSpPr txBox="1"/>
          <p:nvPr/>
        </p:nvSpPr>
        <p:spPr>
          <a:xfrm>
            <a:off x="5177898" y="5587540"/>
            <a:ext cx="1783080"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圣塞巴斯蒂安</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曼特尼亚</a:t>
            </a:r>
            <a:endParaRPr lang="zh-CN" altLang="en-US" sz="1050" dirty="0">
              <a:latin typeface="微软雅黑" panose="020B0503020204020204" charset="-122"/>
              <a:ea typeface="微软雅黑" panose="020B0503020204020204" charset="-122"/>
            </a:endParaRPr>
          </a:p>
        </p:txBody>
      </p:sp>
      <p:sp>
        <p:nvSpPr>
          <p:cNvPr id="7" name="TextBox 6"/>
          <p:cNvSpPr txBox="1"/>
          <p:nvPr/>
        </p:nvSpPr>
        <p:spPr>
          <a:xfrm>
            <a:off x="7692437" y="4401108"/>
            <a:ext cx="1649730"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死去的基督</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曼特尼亚</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 name="矩形 3"/>
          <p:cNvSpPr/>
          <p:nvPr/>
        </p:nvSpPr>
        <p:spPr>
          <a:xfrm>
            <a:off x="2135559" y="2910307"/>
            <a:ext cx="8248031" cy="922020"/>
          </a:xfrm>
          <a:prstGeom prst="rect">
            <a:avLst/>
          </a:prstGeom>
        </p:spPr>
        <p:txBody>
          <a:bodyPr wrap="square">
            <a:spAutoFit/>
          </a:bodyPr>
          <a:lstStyle/>
          <a:p>
            <a:pPr>
              <a:lnSpc>
                <a:spcPct val="150000"/>
              </a:lnSpc>
            </a:pPr>
            <a:r>
              <a:rPr lang="zh-CN" altLang="zh-CN" dirty="0">
                <a:latin typeface="微软雅黑" panose="020B0503020204020204" charset="-122"/>
                <a:ea typeface="微软雅黑" panose="020B0503020204020204" charset="-122"/>
              </a:rPr>
              <a:t>设计是把一种</a:t>
            </a:r>
            <a:r>
              <a:rPr lang="zh-CN" altLang="zh-CN" b="1" dirty="0">
                <a:latin typeface="微软雅黑" panose="020B0503020204020204" charset="-122"/>
                <a:ea typeface="微软雅黑" panose="020B0503020204020204" charset="-122"/>
              </a:rPr>
              <a:t>设想</a:t>
            </a:r>
            <a:r>
              <a:rPr lang="zh-CN" altLang="zh-CN" dirty="0">
                <a:latin typeface="微软雅黑" panose="020B0503020204020204" charset="-122"/>
                <a:ea typeface="微软雅黑" panose="020B0503020204020204" charset="-122"/>
              </a:rPr>
              <a:t>通过</a:t>
            </a:r>
            <a:r>
              <a:rPr lang="zh-CN" altLang="zh-CN" b="1" dirty="0">
                <a:latin typeface="微软雅黑" panose="020B0503020204020204" charset="-122"/>
                <a:ea typeface="微软雅黑" panose="020B0503020204020204" charset="-122"/>
              </a:rPr>
              <a:t>合理的规划</a:t>
            </a:r>
            <a:r>
              <a:rPr lang="zh-CN" altLang="zh-CN" dirty="0">
                <a:latin typeface="微软雅黑" panose="020B0503020204020204" charset="-122"/>
                <a:ea typeface="微软雅黑" panose="020B0503020204020204" charset="-122"/>
              </a:rPr>
              <a:t>、</a:t>
            </a:r>
            <a:r>
              <a:rPr lang="zh-CN" altLang="zh-CN" b="1" dirty="0">
                <a:latin typeface="微软雅黑" panose="020B0503020204020204" charset="-122"/>
                <a:ea typeface="微软雅黑" panose="020B0503020204020204" charset="-122"/>
              </a:rPr>
              <a:t>周密的计划</a:t>
            </a:r>
            <a:r>
              <a:rPr lang="zh-CN" altLang="zh-CN" dirty="0">
                <a:latin typeface="微软雅黑" panose="020B0503020204020204" charset="-122"/>
                <a:ea typeface="微软雅黑" panose="020B0503020204020204" charset="-122"/>
              </a:rPr>
              <a:t>、通过</a:t>
            </a:r>
            <a:r>
              <a:rPr lang="zh-CN" altLang="zh-CN" dirty="0" smtClean="0">
                <a:latin typeface="微软雅黑" panose="020B0503020204020204" charset="-122"/>
                <a:ea typeface="微软雅黑" panose="020B0503020204020204" charset="-122"/>
              </a:rPr>
              <a:t>各种</a:t>
            </a:r>
            <a:r>
              <a:rPr lang="zh-CN" altLang="en-US" b="1" dirty="0">
                <a:latin typeface="微软雅黑" panose="020B0503020204020204" charset="-122"/>
                <a:ea typeface="微软雅黑" panose="020B0503020204020204" charset="-122"/>
              </a:rPr>
              <a:t>感官</a:t>
            </a:r>
            <a:r>
              <a:rPr lang="zh-CN" altLang="zh-CN" b="1" dirty="0" smtClean="0">
                <a:latin typeface="微软雅黑" panose="020B0503020204020204" charset="-122"/>
                <a:ea typeface="微软雅黑" panose="020B0503020204020204" charset="-122"/>
              </a:rPr>
              <a:t>形式</a:t>
            </a:r>
            <a:r>
              <a:rPr lang="zh-CN" altLang="zh-CN" dirty="0">
                <a:latin typeface="微软雅黑" panose="020B0503020204020204" charset="-122"/>
                <a:ea typeface="微软雅黑" panose="020B0503020204020204" charset="-122"/>
              </a:rPr>
              <a:t>传达出来的</a:t>
            </a:r>
            <a:r>
              <a:rPr lang="zh-CN" altLang="zh-CN" b="1" dirty="0">
                <a:solidFill>
                  <a:schemeClr val="accent6">
                    <a:lumMod val="50000"/>
                  </a:schemeClr>
                </a:solidFill>
                <a:latin typeface="微软雅黑" panose="020B0503020204020204" charset="-122"/>
                <a:ea typeface="微软雅黑" panose="020B0503020204020204" charset="-122"/>
              </a:rPr>
              <a:t>过程</a:t>
            </a:r>
            <a:r>
              <a:rPr lang="zh-CN" altLang="zh-CN" dirty="0">
                <a:solidFill>
                  <a:schemeClr val="accent6">
                    <a:lumMod val="50000"/>
                  </a:schemeClr>
                </a:solidFill>
                <a:latin typeface="微软雅黑" panose="020B0503020204020204" charset="-122"/>
                <a:ea typeface="微软雅黑" panose="020B0503020204020204" charset="-122"/>
              </a:rPr>
              <a:t>。</a:t>
            </a:r>
            <a:endParaRPr lang="zh-CN" altLang="en-US" dirty="0">
              <a:solidFill>
                <a:schemeClr val="accent6">
                  <a:lumMod val="50000"/>
                </a:schemeClr>
              </a:solidFill>
              <a:latin typeface="微软雅黑" panose="020B0503020204020204" charset="-122"/>
              <a:ea typeface="微软雅黑" panose="020B0503020204020204" charset="-122"/>
            </a:endParaRPr>
          </a:p>
        </p:txBody>
      </p:sp>
      <p:sp>
        <p:nvSpPr>
          <p:cNvPr id="5" name="TextBox 4"/>
          <p:cNvSpPr txBox="1"/>
          <p:nvPr/>
        </p:nvSpPr>
        <p:spPr>
          <a:xfrm>
            <a:off x="1991544" y="1412776"/>
            <a:ext cx="5804535" cy="1568450"/>
          </a:xfrm>
          <a:prstGeom prst="rect">
            <a:avLst/>
          </a:prstGeom>
          <a:noFill/>
        </p:spPr>
        <p:txBody>
          <a:bodyPr wrap="none" rtlCol="0">
            <a:spAutoFit/>
          </a:bodyPr>
          <a:lstStyle/>
          <a:p>
            <a:r>
              <a:rPr lang="en-US" altLang="zh-CN" sz="9600" b="1" dirty="0" smtClean="0">
                <a:solidFill>
                  <a:srgbClr val="C00000"/>
                </a:solidFill>
                <a:latin typeface="微软雅黑" panose="020B0503020204020204" charset="-122"/>
                <a:ea typeface="微软雅黑" panose="020B0503020204020204" charset="-122"/>
              </a:rPr>
              <a:t>PROCESS</a:t>
            </a:r>
            <a:endParaRPr lang="zh-CN" altLang="en-US" sz="9600" b="1" dirty="0">
              <a:solidFill>
                <a:srgbClr val="C00000"/>
              </a:solidFill>
              <a:latin typeface="微软雅黑" panose="020B0503020204020204" charset="-122"/>
              <a:ea typeface="微软雅黑" panose="020B0503020204020204" charset="-122"/>
            </a:endParaRPr>
          </a:p>
        </p:txBody>
      </p:sp>
      <p:sp>
        <p:nvSpPr>
          <p:cNvPr id="6" name="TextBox 5"/>
          <p:cNvSpPr txBox="1"/>
          <p:nvPr/>
        </p:nvSpPr>
        <p:spPr>
          <a:xfrm>
            <a:off x="6528048" y="186862"/>
            <a:ext cx="3844290" cy="306705"/>
          </a:xfrm>
          <a:prstGeom prst="rect">
            <a:avLst/>
          </a:prstGeom>
          <a:noFill/>
        </p:spPr>
        <p:txBody>
          <a:bodyPr wrap="none" rtlCol="0">
            <a:spAutoFit/>
          </a:bodyPr>
          <a:lstStyle/>
          <a:p>
            <a:r>
              <a:rPr lang="zh-CN" altLang="en-US" sz="1400" dirty="0" smtClean="0">
                <a:solidFill>
                  <a:schemeClr val="accent1">
                    <a:lumMod val="75000"/>
                  </a:schemeClr>
                </a:solidFill>
                <a:latin typeface="微软雅黑" panose="020B0503020204020204" charset="-122"/>
                <a:ea typeface="微软雅黑" panose="020B0503020204020204" charset="-122"/>
              </a:rPr>
              <a:t>兰州大学通识选修课  </a:t>
            </a:r>
            <a:r>
              <a:rPr lang="zh-CN" altLang="en-US" sz="1400" dirty="0" smtClean="0">
                <a:solidFill>
                  <a:schemeClr val="tx1">
                    <a:lumMod val="50000"/>
                    <a:lumOff val="50000"/>
                  </a:schemeClr>
                </a:solidFill>
                <a:latin typeface="微软雅黑" panose="020B0503020204020204" charset="-122"/>
                <a:ea typeface="微软雅黑" panose="020B0503020204020204" charset="-122"/>
              </a:rPr>
              <a:t>现代设计艺术赏析与实践</a:t>
            </a:r>
            <a:endParaRPr lang="zh-CN" altLang="en-US" sz="1400" dirty="0">
              <a:solidFill>
                <a:schemeClr val="tx1">
                  <a:lumMod val="50000"/>
                  <a:lumOff val="50000"/>
                </a:schemeClr>
              </a:solidFill>
              <a:latin typeface="微软雅黑" panose="020B0503020204020204" charset="-122"/>
              <a:ea typeface="微软雅黑" panose="020B0503020204020204" charset="-122"/>
            </a:endParaRPr>
          </a:p>
        </p:txBody>
      </p:sp>
      <p:sp>
        <p:nvSpPr>
          <p:cNvPr id="7" name="TextBox 6"/>
          <p:cNvSpPr txBox="1"/>
          <p:nvPr/>
        </p:nvSpPr>
        <p:spPr>
          <a:xfrm>
            <a:off x="7104112" y="5242024"/>
            <a:ext cx="1871345" cy="275590"/>
          </a:xfrm>
          <a:prstGeom prst="rect">
            <a:avLst/>
          </a:prstGeom>
          <a:noFill/>
        </p:spPr>
        <p:txBody>
          <a:bodyPr wrap="none" rtlCol="0">
            <a:spAutoFit/>
          </a:bodyPr>
          <a:lstStyle/>
          <a:p>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王受之</a:t>
            </a:r>
            <a:r>
              <a:rPr lang="en-US" altLang="zh-CN" sz="1200" dirty="0" smtClean="0">
                <a:latin typeface="微软雅黑" panose="020B0503020204020204" charset="-122"/>
                <a:ea typeface="微软雅黑" panose="020B0503020204020204" charset="-122"/>
              </a:rPr>
              <a:t>《</a:t>
            </a:r>
            <a:r>
              <a:rPr lang="zh-CN" altLang="en-US" sz="1200" dirty="0" smtClean="0">
                <a:latin typeface="微软雅黑" panose="020B0503020204020204" charset="-122"/>
                <a:ea typeface="微软雅黑" panose="020B0503020204020204" charset="-122"/>
              </a:rPr>
              <a:t>现代设计史</a:t>
            </a:r>
            <a:r>
              <a:rPr lang="en-US" altLang="zh-CN" sz="1200" dirty="0" smtClean="0">
                <a:latin typeface="微软雅黑" panose="020B0503020204020204" charset="-122"/>
                <a:ea typeface="微软雅黑" panose="020B0503020204020204" charset="-122"/>
              </a:rPr>
              <a:t>》</a:t>
            </a:r>
            <a:endParaRPr lang="zh-CN" altLang="en-US" sz="1200" dirty="0">
              <a:latin typeface="微软雅黑" panose="020B0503020204020204" charset="-122"/>
              <a:ea typeface="微软雅黑" panose="020B0503020204020204" charset="-12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909646" y="998730"/>
            <a:ext cx="6174840" cy="3660281"/>
          </a:xfrm>
          <a:prstGeom prst="rect">
            <a:avLst/>
          </a:prstGeom>
        </p:spPr>
      </p:pic>
      <p:pic>
        <p:nvPicPr>
          <p:cNvPr id="5" name="内容占位符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09646" y="3374994"/>
            <a:ext cx="2944398" cy="2260346"/>
          </a:xfr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16180" y="3444116"/>
            <a:ext cx="1808820" cy="2556635"/>
          </a:xfrm>
          <a:prstGeom prst="rect">
            <a:avLst/>
          </a:prstGeom>
        </p:spPr>
      </p:pic>
      <p:sp>
        <p:nvSpPr>
          <p:cNvPr id="7" name="TextBox 6"/>
          <p:cNvSpPr txBox="1"/>
          <p:nvPr/>
        </p:nvSpPr>
        <p:spPr>
          <a:xfrm>
            <a:off x="5879976" y="4722433"/>
            <a:ext cx="1516380" cy="575945"/>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维纳斯的诞生</a:t>
            </a:r>
            <a:r>
              <a:rPr lang="en-US" altLang="zh-CN" sz="1050" dirty="0" smtClean="0">
                <a:latin typeface="微软雅黑" panose="020B0503020204020204" charset="-122"/>
                <a:ea typeface="微软雅黑" panose="020B0503020204020204" charset="-122"/>
              </a:rPr>
              <a:t>》</a:t>
            </a:r>
            <a:endParaRPr lang="en-US" altLang="zh-CN" sz="1050" dirty="0">
              <a:latin typeface="微软雅黑" panose="020B0503020204020204" charset="-122"/>
              <a:ea typeface="微软雅黑" panose="020B0503020204020204" charset="-122"/>
            </a:endParaRPr>
          </a:p>
          <a:p>
            <a:r>
              <a:rPr lang="zh-CN" altLang="en-US" sz="1050" dirty="0" smtClean="0">
                <a:latin typeface="微软雅黑" panose="020B0503020204020204" charset="-122"/>
                <a:ea typeface="微软雅黑" panose="020B0503020204020204" charset="-122"/>
              </a:rPr>
              <a:t>波提切利</a:t>
            </a:r>
            <a:endParaRPr lang="en-US" altLang="zh-CN" sz="1050" dirty="0" smtClean="0">
              <a:latin typeface="微软雅黑" panose="020B0503020204020204" charset="-122"/>
              <a:ea typeface="微软雅黑" panose="020B0503020204020204" charset="-122"/>
            </a:endParaRPr>
          </a:p>
          <a:p>
            <a:r>
              <a:rPr lang="zh-CN" altLang="en-US" sz="1050" dirty="0" smtClean="0">
                <a:latin typeface="微软雅黑" panose="020B0503020204020204" charset="-122"/>
                <a:ea typeface="微软雅黑" panose="020B0503020204020204" charset="-122"/>
              </a:rPr>
              <a:t>佛罗伦萨乌菲齐美术馆</a:t>
            </a:r>
            <a:endParaRPr lang="en-US" altLang="zh-CN" sz="1050" dirty="0" smtClean="0">
              <a:latin typeface="微软雅黑" panose="020B0503020204020204" charset="-122"/>
              <a:ea typeface="微软雅黑" panose="020B0503020204020204"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2801634" y="998730"/>
            <a:ext cx="4104456" cy="4862140"/>
          </a:xfrm>
        </p:spPr>
      </p:pic>
      <p:sp>
        <p:nvSpPr>
          <p:cNvPr id="6" name="TextBox 5"/>
          <p:cNvSpPr txBox="1"/>
          <p:nvPr/>
        </p:nvSpPr>
        <p:spPr>
          <a:xfrm>
            <a:off x="6958489" y="3050958"/>
            <a:ext cx="344170" cy="2775585"/>
          </a:xfrm>
          <a:prstGeom prst="rect">
            <a:avLst/>
          </a:prstGeom>
          <a:noFill/>
        </p:spPr>
        <p:txBody>
          <a:bodyPr vert="eaVert"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基督受洗</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达</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芬奇   佛罗伦萨乌菲齐博物馆</a:t>
            </a:r>
            <a:endParaRPr lang="zh-CN" altLang="en-US" sz="1050" dirty="0">
              <a:latin typeface="微软雅黑" panose="020B0503020204020204" charset="-122"/>
              <a:ea typeface="微软雅黑" panose="020B0503020204020204" charset="-122"/>
            </a:endParaRPr>
          </a:p>
        </p:txBody>
      </p:sp>
      <p:sp>
        <p:nvSpPr>
          <p:cNvPr id="7" name="TextBox 6"/>
          <p:cNvSpPr txBox="1"/>
          <p:nvPr/>
        </p:nvSpPr>
        <p:spPr>
          <a:xfrm>
            <a:off x="4151784" y="1042639"/>
            <a:ext cx="5212080" cy="1106805"/>
          </a:xfrm>
          <a:prstGeom prst="rect">
            <a:avLst/>
          </a:prstGeom>
          <a:noFill/>
        </p:spPr>
        <p:txBody>
          <a:bodyPr wrap="none" rtlCol="0">
            <a:spAutoFit/>
          </a:bodyPr>
          <a:lstStyle/>
          <a:p>
            <a:r>
              <a:rPr lang="zh-CN" altLang="en-US" sz="6600" b="1" dirty="0" smtClean="0">
                <a:solidFill>
                  <a:schemeClr val="accent6">
                    <a:lumMod val="50000"/>
                  </a:schemeClr>
                </a:solidFill>
                <a:latin typeface="微软雅黑" panose="020B0503020204020204" charset="-122"/>
                <a:ea typeface="微软雅黑" panose="020B0503020204020204" charset="-122"/>
              </a:rPr>
              <a:t>文艺复兴三杰</a:t>
            </a:r>
            <a:endParaRPr lang="zh-CN" altLang="en-US" sz="6600" b="1" dirty="0">
              <a:solidFill>
                <a:schemeClr val="accent6">
                  <a:lumMod val="50000"/>
                </a:schemeClr>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6150" y="857250"/>
            <a:ext cx="2148080" cy="5143500"/>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801634" y="1862826"/>
            <a:ext cx="6587873" cy="2916324"/>
          </a:xfrm>
        </p:spPr>
      </p:pic>
      <p:sp>
        <p:nvSpPr>
          <p:cNvPr id="5" name="TextBox 4"/>
          <p:cNvSpPr txBox="1"/>
          <p:nvPr/>
        </p:nvSpPr>
        <p:spPr>
          <a:xfrm>
            <a:off x="6528048" y="4833156"/>
            <a:ext cx="2867025"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受胎告知</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达</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芬奇   佛罗伦萨乌菲齐博物馆</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2963652" y="998730"/>
            <a:ext cx="2837948" cy="4374486"/>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9976" y="998730"/>
            <a:ext cx="3206408" cy="4394498"/>
          </a:xfrm>
          <a:prstGeom prst="rect">
            <a:avLst/>
          </a:prstGeom>
        </p:spPr>
      </p:pic>
      <p:sp>
        <p:nvSpPr>
          <p:cNvPr id="6" name="TextBox 5"/>
          <p:cNvSpPr txBox="1"/>
          <p:nvPr/>
        </p:nvSpPr>
        <p:spPr>
          <a:xfrm>
            <a:off x="3071664" y="5472122"/>
            <a:ext cx="2733675"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圣母圣灵与圣安娜</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达</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芬奇   巴黎卢浮宫</a:t>
            </a:r>
            <a:endParaRPr lang="zh-CN" altLang="en-US" sz="1050" dirty="0">
              <a:latin typeface="微软雅黑" panose="020B0503020204020204" charset="-122"/>
              <a:ea typeface="微软雅黑" panose="020B0503020204020204" charset="-122"/>
            </a:endParaRPr>
          </a:p>
        </p:txBody>
      </p:sp>
      <p:sp>
        <p:nvSpPr>
          <p:cNvPr id="7" name="TextBox 6"/>
          <p:cNvSpPr txBox="1"/>
          <p:nvPr/>
        </p:nvSpPr>
        <p:spPr>
          <a:xfrm>
            <a:off x="6382423" y="5472122"/>
            <a:ext cx="2867025"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圣母圣灵与圣安娜</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达</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芬奇   伦敦国立画廊</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3287688" y="944724"/>
            <a:ext cx="5130570" cy="2695014"/>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7628" y="3176925"/>
            <a:ext cx="3474524" cy="2322258"/>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2024" y="3158970"/>
            <a:ext cx="3112698" cy="2322258"/>
          </a:xfrm>
          <a:prstGeom prst="rect">
            <a:avLst/>
          </a:prstGeom>
        </p:spPr>
      </p:pic>
      <p:sp>
        <p:nvSpPr>
          <p:cNvPr id="7" name="TextBox 6"/>
          <p:cNvSpPr txBox="1"/>
          <p:nvPr/>
        </p:nvSpPr>
        <p:spPr>
          <a:xfrm>
            <a:off x="4961874" y="5587538"/>
            <a:ext cx="2733675"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最后的晚餐</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达</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芬奇   米兰格拉奇修道院</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6690066" y="998730"/>
            <a:ext cx="2100000" cy="2942857"/>
          </a:xfr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5610" y="857250"/>
            <a:ext cx="3424198" cy="5143500"/>
          </a:xfrm>
          <a:prstGeom prst="rect">
            <a:avLst/>
          </a:prstGeom>
        </p:spPr>
      </p:pic>
      <p:sp>
        <p:nvSpPr>
          <p:cNvPr id="6" name="TextBox 5"/>
          <p:cNvSpPr txBox="1"/>
          <p:nvPr/>
        </p:nvSpPr>
        <p:spPr>
          <a:xfrm>
            <a:off x="6582054" y="4077072"/>
            <a:ext cx="2200275"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蒙娜丽莎</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达</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芬奇   巴黎卢浮宫</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5925140" y="857250"/>
            <a:ext cx="2024768" cy="2664500"/>
          </a:xfrm>
          <a:prstGeom prst="rect">
            <a:avLst/>
          </a:prstGeo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2305" y="862337"/>
            <a:ext cx="2030513" cy="2674675"/>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4444" y="3521750"/>
            <a:ext cx="2106234" cy="2669874"/>
          </a:xfrm>
          <a:prstGeom prst="rect">
            <a:avLst/>
          </a:prstGeom>
        </p:spPr>
      </p:pic>
      <p:sp>
        <p:nvSpPr>
          <p:cNvPr id="7" name="TextBox 6"/>
          <p:cNvSpPr txBox="1"/>
          <p:nvPr/>
        </p:nvSpPr>
        <p:spPr>
          <a:xfrm>
            <a:off x="7937920" y="3283097"/>
            <a:ext cx="1097280" cy="275590"/>
          </a:xfrm>
          <a:prstGeom prst="rect">
            <a:avLst/>
          </a:prstGeom>
          <a:noFill/>
        </p:spPr>
        <p:txBody>
          <a:bodyPr wrap="none" rtlCol="0">
            <a:spAutoFit/>
          </a:bodyPr>
          <a:lstStyle/>
          <a:p>
            <a:r>
              <a:rPr lang="zh-CN" altLang="en-US" sz="1200" dirty="0" smtClean="0">
                <a:solidFill>
                  <a:schemeClr val="bg1"/>
                </a:solidFill>
                <a:latin typeface="微软雅黑" panose="020B0503020204020204" charset="-122"/>
                <a:ea typeface="微软雅黑" panose="020B0503020204020204" charset="-122"/>
              </a:rPr>
              <a:t>圣母与圣安娜</a:t>
            </a:r>
            <a:endParaRPr lang="zh-CN" altLang="en-US" sz="1200" dirty="0">
              <a:solidFill>
                <a:schemeClr val="bg1"/>
              </a:solidFill>
              <a:latin typeface="微软雅黑" panose="020B0503020204020204" charset="-122"/>
              <a:ea typeface="微软雅黑" panose="020B0503020204020204" charset="-122"/>
            </a:endParaRPr>
          </a:p>
        </p:txBody>
      </p:sp>
      <p:sp>
        <p:nvSpPr>
          <p:cNvPr id="8" name="TextBox 7"/>
          <p:cNvSpPr txBox="1"/>
          <p:nvPr/>
        </p:nvSpPr>
        <p:spPr>
          <a:xfrm>
            <a:off x="7986210" y="5671572"/>
            <a:ext cx="792480" cy="275590"/>
          </a:xfrm>
          <a:prstGeom prst="rect">
            <a:avLst/>
          </a:prstGeom>
          <a:noFill/>
        </p:spPr>
        <p:txBody>
          <a:bodyPr wrap="none" rtlCol="0">
            <a:spAutoFit/>
          </a:bodyPr>
          <a:lstStyle/>
          <a:p>
            <a:r>
              <a:rPr lang="zh-CN" altLang="en-US" sz="1200" dirty="0" smtClean="0">
                <a:solidFill>
                  <a:schemeClr val="bg1"/>
                </a:solidFill>
                <a:latin typeface="微软雅黑" panose="020B0503020204020204" charset="-122"/>
                <a:ea typeface="微软雅黑" panose="020B0503020204020204" charset="-122"/>
              </a:rPr>
              <a:t>哺乳圣母</a:t>
            </a:r>
            <a:endParaRPr lang="zh-CN" altLang="en-US" sz="1200" dirty="0">
              <a:solidFill>
                <a:schemeClr val="bg1"/>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2045" y="3497860"/>
            <a:ext cx="2045083" cy="2717654"/>
          </a:xfrm>
          <a:prstGeom prst="rect">
            <a:avLst/>
          </a:prstGeom>
        </p:spPr>
      </p:pic>
      <p:sp>
        <p:nvSpPr>
          <p:cNvPr id="10" name="TextBox 9"/>
          <p:cNvSpPr txBox="1"/>
          <p:nvPr/>
        </p:nvSpPr>
        <p:spPr>
          <a:xfrm>
            <a:off x="7014102" y="5671573"/>
            <a:ext cx="792480" cy="275590"/>
          </a:xfrm>
          <a:prstGeom prst="rect">
            <a:avLst/>
          </a:prstGeom>
          <a:noFill/>
        </p:spPr>
        <p:txBody>
          <a:bodyPr wrap="none" rtlCol="0">
            <a:spAutoFit/>
          </a:bodyPr>
          <a:lstStyle/>
          <a:p>
            <a:r>
              <a:rPr lang="zh-CN" altLang="en-US" sz="1200" dirty="0" smtClean="0">
                <a:solidFill>
                  <a:schemeClr val="bg1"/>
                </a:solidFill>
                <a:latin typeface="微软雅黑" panose="020B0503020204020204" charset="-122"/>
                <a:ea typeface="微软雅黑" panose="020B0503020204020204" charset="-122"/>
              </a:rPr>
              <a:t>岩间圣母</a:t>
            </a:r>
            <a:endParaRPr lang="zh-CN" altLang="en-US" sz="1200" dirty="0">
              <a:solidFill>
                <a:schemeClr val="bg1"/>
              </a:solidFill>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5610" y="857250"/>
            <a:ext cx="3424198" cy="5143500"/>
          </a:xfrm>
          <a:prstGeom prst="rect">
            <a:avLst/>
          </a:prstGeom>
        </p:spPr>
      </p:pic>
      <p:sp>
        <p:nvSpPr>
          <p:cNvPr id="12" name="TextBox 11"/>
          <p:cNvSpPr txBox="1"/>
          <p:nvPr/>
        </p:nvSpPr>
        <p:spPr>
          <a:xfrm>
            <a:off x="3818390" y="5671572"/>
            <a:ext cx="792480" cy="275590"/>
          </a:xfrm>
          <a:prstGeom prst="rect">
            <a:avLst/>
          </a:prstGeom>
          <a:noFill/>
        </p:spPr>
        <p:txBody>
          <a:bodyPr wrap="none" rtlCol="0">
            <a:spAutoFit/>
          </a:bodyPr>
          <a:lstStyle/>
          <a:p>
            <a:r>
              <a:rPr lang="zh-CN" altLang="en-US" sz="1200" dirty="0" smtClean="0">
                <a:solidFill>
                  <a:schemeClr val="bg1"/>
                </a:solidFill>
                <a:latin typeface="微软雅黑" panose="020B0503020204020204" charset="-122"/>
                <a:ea typeface="微软雅黑" panose="020B0503020204020204" charset="-122"/>
              </a:rPr>
              <a:t>蒙娜丽萨</a:t>
            </a:r>
            <a:endParaRPr lang="zh-CN" altLang="en-US" sz="1200" dirty="0">
              <a:solidFill>
                <a:schemeClr val="bg1"/>
              </a:solidFill>
              <a:latin typeface="微软雅黑" panose="020B0503020204020204" charset="-122"/>
              <a:ea typeface="微软雅黑" panose="020B0503020204020204" charset="-122"/>
            </a:endParaRPr>
          </a:p>
        </p:txBody>
      </p:sp>
      <p:sp>
        <p:nvSpPr>
          <p:cNvPr id="13" name="TextBox 12"/>
          <p:cNvSpPr txBox="1"/>
          <p:nvPr/>
        </p:nvSpPr>
        <p:spPr>
          <a:xfrm>
            <a:off x="5609946" y="3271555"/>
            <a:ext cx="2087880" cy="553085"/>
          </a:xfrm>
          <a:prstGeom prst="rect">
            <a:avLst/>
          </a:prstGeom>
          <a:noFill/>
        </p:spPr>
        <p:txBody>
          <a:bodyPr wrap="none" rtlCol="0">
            <a:spAutoFit/>
          </a:bodyPr>
          <a:lstStyle/>
          <a:p>
            <a:r>
              <a:rPr lang="zh-CN" altLang="en-US" sz="3000" b="1" dirty="0" smtClean="0">
                <a:solidFill>
                  <a:schemeClr val="bg1"/>
                </a:solidFill>
                <a:latin typeface="微软雅黑" panose="020B0503020204020204" charset="-122"/>
                <a:ea typeface="微软雅黑" panose="020B0503020204020204" charset="-122"/>
              </a:rPr>
              <a:t>微笑的公式</a:t>
            </a:r>
            <a:endParaRPr lang="zh-CN" altLang="en-US" sz="3000" b="1" dirty="0">
              <a:solidFill>
                <a:schemeClr val="bg1"/>
              </a:solidFill>
              <a:latin typeface="微软雅黑" panose="020B0503020204020204" charset="-122"/>
              <a:ea typeface="微软雅黑" panose="020B0503020204020204" charset="-122"/>
            </a:endParaRPr>
          </a:p>
        </p:txBody>
      </p:sp>
      <p:sp>
        <p:nvSpPr>
          <p:cNvPr id="2" name="TextBox 1"/>
          <p:cNvSpPr txBox="1"/>
          <p:nvPr/>
        </p:nvSpPr>
        <p:spPr>
          <a:xfrm>
            <a:off x="5617534" y="3730625"/>
            <a:ext cx="2286635" cy="414020"/>
          </a:xfrm>
          <a:prstGeom prst="rect">
            <a:avLst/>
          </a:prstGeom>
          <a:noFill/>
        </p:spPr>
        <p:txBody>
          <a:bodyPr wrap="none" rtlCol="0">
            <a:spAutoFit/>
          </a:bodyPr>
          <a:lstStyle/>
          <a:p>
            <a:r>
              <a:rPr lang="zh-CN" altLang="en-US" sz="1050" b="1" dirty="0">
                <a:solidFill>
                  <a:schemeClr val="bg1"/>
                </a:solidFill>
                <a:latin typeface="微软雅黑" panose="020B0503020204020204" charset="-122"/>
                <a:ea typeface="微软雅黑" panose="020B0503020204020204" charset="-122"/>
              </a:rPr>
              <a:t>列奥纳多</a:t>
            </a:r>
            <a:r>
              <a:rPr lang="en-US" altLang="zh-CN" sz="1050" b="1" dirty="0">
                <a:solidFill>
                  <a:schemeClr val="bg1"/>
                </a:solidFill>
                <a:latin typeface="微软雅黑" panose="020B0503020204020204" charset="-122"/>
                <a:ea typeface="微软雅黑" panose="020B0503020204020204" charset="-122"/>
              </a:rPr>
              <a:t>·</a:t>
            </a:r>
            <a:r>
              <a:rPr lang="zh-CN" altLang="en-US" sz="1050" b="1" dirty="0">
                <a:solidFill>
                  <a:schemeClr val="bg1"/>
                </a:solidFill>
                <a:latin typeface="微软雅黑" panose="020B0503020204020204" charset="-122"/>
                <a:ea typeface="微软雅黑" panose="020B0503020204020204" charset="-122"/>
              </a:rPr>
              <a:t>迪</a:t>
            </a:r>
            <a:r>
              <a:rPr lang="en-US" altLang="zh-CN" sz="1050" b="1" dirty="0">
                <a:solidFill>
                  <a:schemeClr val="bg1"/>
                </a:solidFill>
                <a:latin typeface="微软雅黑" panose="020B0503020204020204" charset="-122"/>
                <a:ea typeface="微软雅黑" panose="020B0503020204020204" charset="-122"/>
              </a:rPr>
              <a:t>·</a:t>
            </a:r>
            <a:r>
              <a:rPr lang="zh-CN" altLang="en-US" sz="1050" b="1" dirty="0">
                <a:solidFill>
                  <a:schemeClr val="bg1"/>
                </a:solidFill>
                <a:latin typeface="微软雅黑" panose="020B0503020204020204" charset="-122"/>
                <a:ea typeface="微软雅黑" panose="020B0503020204020204" charset="-122"/>
              </a:rPr>
              <a:t>皮耶罗</a:t>
            </a:r>
            <a:r>
              <a:rPr lang="en-US" altLang="zh-CN" sz="1050" b="1" dirty="0">
                <a:solidFill>
                  <a:schemeClr val="bg1"/>
                </a:solidFill>
                <a:latin typeface="微软雅黑" panose="020B0503020204020204" charset="-122"/>
                <a:ea typeface="微软雅黑" panose="020B0503020204020204" charset="-122"/>
              </a:rPr>
              <a:t>·</a:t>
            </a:r>
            <a:r>
              <a:rPr lang="zh-CN" altLang="en-US" sz="1050" b="1" dirty="0">
                <a:solidFill>
                  <a:schemeClr val="bg1"/>
                </a:solidFill>
                <a:latin typeface="微软雅黑" panose="020B0503020204020204" charset="-122"/>
                <a:ea typeface="微软雅黑" panose="020B0503020204020204" charset="-122"/>
              </a:rPr>
              <a:t>达</a:t>
            </a:r>
            <a:r>
              <a:rPr lang="en-US" altLang="zh-CN" sz="1050" b="1" dirty="0">
                <a:solidFill>
                  <a:schemeClr val="bg1"/>
                </a:solidFill>
                <a:latin typeface="微软雅黑" panose="020B0503020204020204" charset="-122"/>
                <a:ea typeface="微软雅黑" panose="020B0503020204020204" charset="-122"/>
              </a:rPr>
              <a:t>·</a:t>
            </a:r>
            <a:r>
              <a:rPr lang="zh-CN" altLang="en-US" sz="1050" b="1" dirty="0">
                <a:solidFill>
                  <a:schemeClr val="bg1"/>
                </a:solidFill>
                <a:latin typeface="微软雅黑" panose="020B0503020204020204" charset="-122"/>
                <a:ea typeface="微软雅黑" panose="020B0503020204020204" charset="-122"/>
              </a:rPr>
              <a:t>芬奇 </a:t>
            </a:r>
            <a:endParaRPr lang="en-US" altLang="zh-CN" sz="1050" b="1" dirty="0" smtClean="0">
              <a:solidFill>
                <a:schemeClr val="bg1"/>
              </a:solidFill>
              <a:latin typeface="微软雅黑" panose="020B0503020204020204" charset="-122"/>
              <a:ea typeface="微软雅黑" panose="020B0503020204020204" charset="-122"/>
            </a:endParaRPr>
          </a:p>
          <a:p>
            <a:r>
              <a:rPr lang="en-US" altLang="zh-CN" sz="1050" dirty="0" smtClean="0">
                <a:solidFill>
                  <a:schemeClr val="bg1"/>
                </a:solidFill>
                <a:latin typeface="微软雅黑" panose="020B0503020204020204" charset="-122"/>
                <a:ea typeface="微软雅黑" panose="020B0503020204020204" charset="-122"/>
              </a:rPr>
              <a:t>1452</a:t>
            </a:r>
            <a:r>
              <a:rPr lang="zh-CN" altLang="en-US" sz="1050" dirty="0" smtClean="0">
                <a:solidFill>
                  <a:schemeClr val="bg1"/>
                </a:solidFill>
                <a:latin typeface="微软雅黑" panose="020B0503020204020204" charset="-122"/>
                <a:ea typeface="微软雅黑" panose="020B0503020204020204" charset="-122"/>
              </a:rPr>
              <a:t>年</a:t>
            </a:r>
            <a:r>
              <a:rPr lang="en-US" altLang="zh-CN" sz="1050" dirty="0" smtClean="0">
                <a:solidFill>
                  <a:schemeClr val="bg1"/>
                </a:solidFill>
                <a:latin typeface="微软雅黑" panose="020B0503020204020204" charset="-122"/>
                <a:ea typeface="微软雅黑" panose="020B0503020204020204" charset="-122"/>
              </a:rPr>
              <a:t>4</a:t>
            </a:r>
            <a:r>
              <a:rPr lang="zh-CN" altLang="en-US" sz="1050" dirty="0">
                <a:solidFill>
                  <a:schemeClr val="bg1"/>
                </a:solidFill>
                <a:latin typeface="微软雅黑" panose="020B0503020204020204" charset="-122"/>
                <a:ea typeface="微软雅黑" panose="020B0503020204020204" charset="-122"/>
              </a:rPr>
              <a:t>月</a:t>
            </a:r>
            <a:r>
              <a:rPr lang="en-US" altLang="zh-CN" sz="1050" dirty="0">
                <a:solidFill>
                  <a:schemeClr val="bg1"/>
                </a:solidFill>
                <a:latin typeface="微软雅黑" panose="020B0503020204020204" charset="-122"/>
                <a:ea typeface="微软雅黑" panose="020B0503020204020204" charset="-122"/>
              </a:rPr>
              <a:t>23</a:t>
            </a:r>
            <a:r>
              <a:rPr lang="zh-CN" altLang="en-US" sz="1050" dirty="0" smtClean="0">
                <a:solidFill>
                  <a:schemeClr val="bg1"/>
                </a:solidFill>
                <a:latin typeface="微软雅黑" panose="020B0503020204020204" charset="-122"/>
                <a:ea typeface="微软雅黑" panose="020B0503020204020204" charset="-122"/>
              </a:rPr>
              <a:t>日</a:t>
            </a:r>
            <a:r>
              <a:rPr lang="en-US" altLang="zh-CN" sz="1050" dirty="0" smtClean="0">
                <a:solidFill>
                  <a:schemeClr val="bg1"/>
                </a:solidFill>
                <a:latin typeface="微软雅黑" panose="020B0503020204020204" charset="-122"/>
                <a:ea typeface="微软雅黑" panose="020B0503020204020204" charset="-122"/>
              </a:rPr>
              <a:t>——1519</a:t>
            </a:r>
            <a:r>
              <a:rPr lang="zh-CN" altLang="en-US" sz="1050" dirty="0">
                <a:solidFill>
                  <a:schemeClr val="bg1"/>
                </a:solidFill>
                <a:latin typeface="微软雅黑" panose="020B0503020204020204" charset="-122"/>
                <a:ea typeface="微软雅黑" panose="020B0503020204020204" charset="-122"/>
              </a:rPr>
              <a:t>年</a:t>
            </a:r>
            <a:r>
              <a:rPr lang="en-US" altLang="zh-CN" sz="1050" dirty="0">
                <a:solidFill>
                  <a:schemeClr val="bg1"/>
                </a:solidFill>
                <a:latin typeface="微软雅黑" panose="020B0503020204020204" charset="-122"/>
                <a:ea typeface="微软雅黑" panose="020B0503020204020204" charset="-122"/>
              </a:rPr>
              <a:t>5</a:t>
            </a:r>
            <a:r>
              <a:rPr lang="zh-CN" altLang="en-US" sz="1050" dirty="0">
                <a:solidFill>
                  <a:schemeClr val="bg1"/>
                </a:solidFill>
                <a:latin typeface="微软雅黑" panose="020B0503020204020204" charset="-122"/>
                <a:ea typeface="微软雅黑" panose="020B0503020204020204" charset="-122"/>
              </a:rPr>
              <a:t>月</a:t>
            </a:r>
            <a:r>
              <a:rPr lang="en-US" altLang="zh-CN" sz="1050" dirty="0">
                <a:solidFill>
                  <a:schemeClr val="bg1"/>
                </a:solidFill>
                <a:latin typeface="微软雅黑" panose="020B0503020204020204" charset="-122"/>
                <a:ea typeface="微软雅黑" panose="020B0503020204020204" charset="-122"/>
              </a:rPr>
              <a:t>2</a:t>
            </a:r>
            <a:r>
              <a:rPr lang="zh-CN" altLang="en-US" sz="1050" dirty="0" smtClean="0">
                <a:solidFill>
                  <a:schemeClr val="bg1"/>
                </a:solidFill>
                <a:latin typeface="微软雅黑" panose="020B0503020204020204" charset="-122"/>
                <a:ea typeface="微软雅黑" panose="020B0503020204020204" charset="-122"/>
              </a:rPr>
              <a:t>日</a:t>
            </a:r>
            <a:endParaRPr lang="zh-CN" altLang="en-US" sz="1050" dirty="0">
              <a:solidFill>
                <a:schemeClr val="bg1"/>
              </a:solidFill>
              <a:latin typeface="微软雅黑" panose="020B0503020204020204" charset="-122"/>
              <a:ea typeface="微软雅黑" panose="020B0503020204020204" charset="-122"/>
            </a:endParaRPr>
          </a:p>
        </p:txBody>
      </p:sp>
      <p:sp>
        <p:nvSpPr>
          <p:cNvPr id="3" name="矩形 2"/>
          <p:cNvSpPr/>
          <p:nvPr/>
        </p:nvSpPr>
        <p:spPr>
          <a:xfrm>
            <a:off x="5447928" y="3283097"/>
            <a:ext cx="2438496" cy="90198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766659" y="1795895"/>
            <a:ext cx="1936402" cy="3044657"/>
          </a:xfrm>
          <a:prstGeom prst="rect">
            <a:avLst/>
          </a:prstGeo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6813" y="1793888"/>
            <a:ext cx="2103752" cy="3043727"/>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1548" y="1817147"/>
            <a:ext cx="2213453" cy="2962003"/>
          </a:xfrm>
          <a:prstGeom prst="rect">
            <a:avLst/>
          </a:prstGeom>
        </p:spPr>
      </p:pic>
      <p:sp>
        <p:nvSpPr>
          <p:cNvPr id="8" name="TextBox 7"/>
          <p:cNvSpPr txBox="1"/>
          <p:nvPr/>
        </p:nvSpPr>
        <p:spPr>
          <a:xfrm>
            <a:off x="3179676" y="4933934"/>
            <a:ext cx="1383030" cy="41402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戴珍珠头饰的夫人像</a:t>
            </a:r>
            <a:endParaRPr lang="en-US" altLang="zh-CN" sz="1050" dirty="0" smtClean="0">
              <a:latin typeface="微软雅黑" panose="020B0503020204020204" charset="-122"/>
              <a:ea typeface="微软雅黑" panose="020B0503020204020204" charset="-122"/>
            </a:endParaRPr>
          </a:p>
          <a:p>
            <a:r>
              <a:rPr lang="en-US" altLang="zh-CN" sz="1050" dirty="0" smtClean="0">
                <a:latin typeface="微软雅黑" panose="020B0503020204020204" charset="-122"/>
                <a:ea typeface="微软雅黑" panose="020B0503020204020204" charset="-122"/>
              </a:rPr>
              <a:t>1490</a:t>
            </a:r>
            <a:r>
              <a:rPr lang="zh-CN" altLang="en-US" sz="1050" dirty="0" smtClean="0">
                <a:latin typeface="微软雅黑" panose="020B0503020204020204" charset="-122"/>
                <a:ea typeface="微软雅黑" panose="020B0503020204020204" charset="-122"/>
              </a:rPr>
              <a:t>年</a:t>
            </a:r>
            <a:endParaRPr lang="zh-CN" altLang="en-US" sz="1050" dirty="0">
              <a:latin typeface="微软雅黑" panose="020B0503020204020204" charset="-122"/>
              <a:ea typeface="微软雅黑" panose="020B0503020204020204" charset="-122"/>
            </a:endParaRPr>
          </a:p>
        </p:txBody>
      </p:sp>
      <p:sp>
        <p:nvSpPr>
          <p:cNvPr id="9" name="TextBox 8"/>
          <p:cNvSpPr txBox="1"/>
          <p:nvPr/>
        </p:nvSpPr>
        <p:spPr>
          <a:xfrm>
            <a:off x="5253716" y="4933656"/>
            <a:ext cx="1581150" cy="41402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拉</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贝尔</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佛罗妮艾夫人像</a:t>
            </a:r>
            <a:endParaRPr lang="en-US" altLang="zh-CN" sz="1050" dirty="0" smtClean="0">
              <a:latin typeface="微软雅黑" panose="020B0503020204020204" charset="-122"/>
              <a:ea typeface="微软雅黑" panose="020B0503020204020204" charset="-122"/>
            </a:endParaRPr>
          </a:p>
          <a:p>
            <a:r>
              <a:rPr lang="en-US" altLang="zh-CN" sz="1050" dirty="0" smtClean="0">
                <a:latin typeface="微软雅黑" panose="020B0503020204020204" charset="-122"/>
                <a:ea typeface="微软雅黑" panose="020B0503020204020204" charset="-122"/>
              </a:rPr>
              <a:t>1495</a:t>
            </a:r>
            <a:r>
              <a:rPr lang="zh-CN" altLang="en-US" sz="1050" dirty="0" smtClean="0">
                <a:latin typeface="微软雅黑" panose="020B0503020204020204" charset="-122"/>
                <a:ea typeface="微软雅黑" panose="020B0503020204020204" charset="-122"/>
              </a:rPr>
              <a:t>年</a:t>
            </a:r>
            <a:endParaRPr lang="zh-CN" altLang="en-US" sz="1050" dirty="0">
              <a:latin typeface="微软雅黑" panose="020B0503020204020204" charset="-122"/>
              <a:ea typeface="微软雅黑" panose="020B0503020204020204" charset="-122"/>
            </a:endParaRPr>
          </a:p>
        </p:txBody>
      </p:sp>
      <p:sp>
        <p:nvSpPr>
          <p:cNvPr id="10" name="TextBox 9"/>
          <p:cNvSpPr txBox="1"/>
          <p:nvPr/>
        </p:nvSpPr>
        <p:spPr>
          <a:xfrm>
            <a:off x="2855640" y="1052736"/>
            <a:ext cx="2849880" cy="553085"/>
          </a:xfrm>
          <a:prstGeom prst="rect">
            <a:avLst/>
          </a:prstGeom>
          <a:noFill/>
        </p:spPr>
        <p:txBody>
          <a:bodyPr wrap="none" rtlCol="0">
            <a:spAutoFit/>
          </a:bodyPr>
          <a:lstStyle/>
          <a:p>
            <a:r>
              <a:rPr lang="zh-CN" altLang="en-US" sz="3000" b="1" dirty="0" smtClean="0">
                <a:solidFill>
                  <a:srgbClr val="C00000"/>
                </a:solidFill>
                <a:latin typeface="微软雅黑" panose="020B0503020204020204" charset="-122"/>
                <a:ea typeface="微软雅黑" panose="020B0503020204020204" charset="-122"/>
              </a:rPr>
              <a:t>科学求实的精神</a:t>
            </a:r>
            <a:endParaRPr lang="zh-CN" altLang="en-US" sz="3000" b="1" dirty="0">
              <a:solidFill>
                <a:srgbClr val="C00000"/>
              </a:solidFill>
              <a:latin typeface="微软雅黑" panose="020B0503020204020204" charset="-122"/>
              <a:ea typeface="微软雅黑" panose="020B0503020204020204" charset="-122"/>
            </a:endParaRPr>
          </a:p>
        </p:txBody>
      </p:sp>
      <p:sp>
        <p:nvSpPr>
          <p:cNvPr id="11" name="TextBox 10"/>
          <p:cNvSpPr txBox="1"/>
          <p:nvPr/>
        </p:nvSpPr>
        <p:spPr>
          <a:xfrm>
            <a:off x="7932204" y="4840552"/>
            <a:ext cx="1314450" cy="41402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基涅佛拉</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德</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奔茜像</a:t>
            </a:r>
            <a:endParaRPr lang="en-US" altLang="zh-CN" sz="1050" dirty="0" smtClean="0">
              <a:latin typeface="微软雅黑" panose="020B0503020204020204" charset="-122"/>
              <a:ea typeface="微软雅黑" panose="020B0503020204020204" charset="-122"/>
            </a:endParaRPr>
          </a:p>
          <a:p>
            <a:r>
              <a:rPr lang="en-US" altLang="zh-CN" sz="1050" dirty="0" smtClean="0">
                <a:latin typeface="微软雅黑" panose="020B0503020204020204" charset="-122"/>
                <a:ea typeface="微软雅黑" panose="020B0503020204020204" charset="-122"/>
              </a:rPr>
              <a:t>1475</a:t>
            </a:r>
            <a:r>
              <a:rPr lang="zh-CN" altLang="en-US" sz="1050" dirty="0" smtClean="0">
                <a:latin typeface="微软雅黑" panose="020B0503020204020204" charset="-122"/>
                <a:ea typeface="微软雅黑" panose="020B0503020204020204" charset="-122"/>
              </a:rPr>
              <a:t>年</a:t>
            </a:r>
            <a:endParaRPr lang="zh-CN" altLang="en-US" sz="105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87988" y="724509"/>
            <a:ext cx="3642238" cy="5143500"/>
          </a:xfrm>
          <a:prstGeom prst="rect">
            <a:avLst/>
          </a:prstGeom>
        </p:spPr>
      </p:pic>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4122" y="857250"/>
            <a:ext cx="3937932" cy="5132437"/>
          </a:xfrm>
          <a:prstGeom prst="rect">
            <a:avLst/>
          </a:prstGeom>
        </p:spPr>
      </p:pic>
      <p:pic>
        <p:nvPicPr>
          <p:cNvPr id="4" name="内容占位符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68107" y="3537012"/>
            <a:ext cx="2522173" cy="2699513"/>
          </a:xfrm>
        </p:spPr>
      </p:pic>
      <p:sp>
        <p:nvSpPr>
          <p:cNvPr id="5" name="TextBox 4"/>
          <p:cNvSpPr txBox="1"/>
          <p:nvPr/>
        </p:nvSpPr>
        <p:spPr>
          <a:xfrm>
            <a:off x="5564227" y="5373216"/>
            <a:ext cx="2056130" cy="495300"/>
          </a:xfrm>
          <a:prstGeom prst="rect">
            <a:avLst/>
          </a:prstGeom>
          <a:noFill/>
        </p:spPr>
        <p:txBody>
          <a:bodyPr wrap="none" rtlCol="0">
            <a:spAutoFit/>
          </a:bodyPr>
          <a:lstStyle/>
          <a:p>
            <a:pPr>
              <a:lnSpc>
                <a:spcPct val="150000"/>
              </a:lnSpc>
            </a:pPr>
            <a:r>
              <a:rPr lang="zh-CN" altLang="en-US" sz="1050" b="1" dirty="0">
                <a:latin typeface="微软雅黑" panose="020B0503020204020204" charset="-122"/>
                <a:ea typeface="微软雅黑" panose="020B0503020204020204" charset="-122"/>
              </a:rPr>
              <a:t>米开朗基罗</a:t>
            </a:r>
            <a:r>
              <a:rPr lang="en-US" altLang="zh-CN" sz="1050" b="1" dirty="0">
                <a:latin typeface="微软雅黑" panose="020B0503020204020204" charset="-122"/>
                <a:ea typeface="微软雅黑" panose="020B0503020204020204" charset="-122"/>
              </a:rPr>
              <a:t>·</a:t>
            </a:r>
            <a:r>
              <a:rPr lang="zh-CN" altLang="en-US" sz="1050" b="1" dirty="0" smtClean="0">
                <a:latin typeface="微软雅黑" panose="020B0503020204020204" charset="-122"/>
                <a:ea typeface="微软雅黑" panose="020B0503020204020204" charset="-122"/>
              </a:rPr>
              <a:t>博那罗蒂</a:t>
            </a:r>
            <a:endParaRPr lang="en-US" altLang="zh-CN" sz="1050" b="1" dirty="0" smtClean="0">
              <a:latin typeface="微软雅黑" panose="020B0503020204020204" charset="-122"/>
              <a:ea typeface="微软雅黑" panose="020B0503020204020204" charset="-122"/>
            </a:endParaRPr>
          </a:p>
          <a:p>
            <a:r>
              <a:rPr lang="en-US" altLang="zh-CN" sz="1050" dirty="0" smtClean="0">
                <a:latin typeface="微软雅黑" panose="020B0503020204020204" charset="-122"/>
                <a:ea typeface="微软雅黑" panose="020B0503020204020204" charset="-122"/>
              </a:rPr>
              <a:t>1475</a:t>
            </a:r>
            <a:r>
              <a:rPr lang="zh-CN" altLang="en-US" sz="1050" dirty="0">
                <a:latin typeface="微软雅黑" panose="020B0503020204020204" charset="-122"/>
                <a:ea typeface="微软雅黑" panose="020B0503020204020204" charset="-122"/>
              </a:rPr>
              <a:t>年</a:t>
            </a:r>
            <a:r>
              <a:rPr lang="en-US" altLang="zh-CN" sz="1050" dirty="0">
                <a:latin typeface="微软雅黑" panose="020B0503020204020204" charset="-122"/>
                <a:ea typeface="微软雅黑" panose="020B0503020204020204" charset="-122"/>
              </a:rPr>
              <a:t>3</a:t>
            </a:r>
            <a:r>
              <a:rPr lang="zh-CN" altLang="en-US" sz="1050" dirty="0">
                <a:latin typeface="微软雅黑" panose="020B0503020204020204" charset="-122"/>
                <a:ea typeface="微软雅黑" panose="020B0503020204020204" charset="-122"/>
              </a:rPr>
              <a:t>月</a:t>
            </a:r>
            <a:r>
              <a:rPr lang="en-US" altLang="zh-CN" sz="1050" dirty="0">
                <a:latin typeface="微软雅黑" panose="020B0503020204020204" charset="-122"/>
                <a:ea typeface="微软雅黑" panose="020B0503020204020204" charset="-122"/>
              </a:rPr>
              <a:t>6</a:t>
            </a:r>
            <a:r>
              <a:rPr lang="zh-CN" altLang="en-US" sz="1050" dirty="0">
                <a:latin typeface="微软雅黑" panose="020B0503020204020204" charset="-122"/>
                <a:ea typeface="微软雅黑" panose="020B0503020204020204" charset="-122"/>
              </a:rPr>
              <a:t>日</a:t>
            </a:r>
            <a:r>
              <a:rPr lang="en-US" altLang="zh-CN" sz="1050" dirty="0">
                <a:latin typeface="微软雅黑" panose="020B0503020204020204" charset="-122"/>
                <a:ea typeface="微软雅黑" panose="020B0503020204020204" charset="-122"/>
              </a:rPr>
              <a:t>-1564</a:t>
            </a:r>
            <a:r>
              <a:rPr lang="zh-CN" altLang="en-US" sz="1050" dirty="0">
                <a:latin typeface="微软雅黑" panose="020B0503020204020204" charset="-122"/>
                <a:ea typeface="微软雅黑" panose="020B0503020204020204" charset="-122"/>
              </a:rPr>
              <a:t>年</a:t>
            </a:r>
            <a:r>
              <a:rPr lang="en-US" altLang="zh-CN" sz="1050" dirty="0">
                <a:latin typeface="微软雅黑" panose="020B0503020204020204" charset="-122"/>
                <a:ea typeface="微软雅黑" panose="020B0503020204020204" charset="-122"/>
              </a:rPr>
              <a:t>2</a:t>
            </a:r>
            <a:r>
              <a:rPr lang="zh-CN" altLang="en-US" sz="1050" dirty="0">
                <a:latin typeface="微软雅黑" panose="020B0503020204020204" charset="-122"/>
                <a:ea typeface="微软雅黑" panose="020B0503020204020204" charset="-122"/>
              </a:rPr>
              <a:t>月</a:t>
            </a:r>
            <a:r>
              <a:rPr lang="en-US" altLang="zh-CN" sz="1050" dirty="0">
                <a:latin typeface="微软雅黑" panose="020B0503020204020204" charset="-122"/>
                <a:ea typeface="微软雅黑" panose="020B0503020204020204" charset="-122"/>
              </a:rPr>
              <a:t>18</a:t>
            </a:r>
            <a:r>
              <a:rPr lang="zh-CN" altLang="en-US" sz="1050" dirty="0" smtClean="0">
                <a:latin typeface="微软雅黑" panose="020B0503020204020204" charset="-122"/>
                <a:ea typeface="微软雅黑" panose="020B0503020204020204" charset="-122"/>
              </a:rPr>
              <a:t>日</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2747628" y="937451"/>
            <a:ext cx="4752528" cy="4965890"/>
          </a:xfrm>
        </p:spPr>
      </p:pic>
      <p:sp>
        <p:nvSpPr>
          <p:cNvPr id="5" name="TextBox 4"/>
          <p:cNvSpPr txBox="1"/>
          <p:nvPr/>
        </p:nvSpPr>
        <p:spPr>
          <a:xfrm>
            <a:off x="7554161" y="5103186"/>
            <a:ext cx="1383030" cy="818515"/>
          </a:xfrm>
          <a:prstGeom prst="rect">
            <a:avLst/>
          </a:prstGeom>
          <a:noFill/>
        </p:spPr>
        <p:txBody>
          <a:bodyPr vert="horz" wrap="none" rtlCol="0">
            <a:spAutoFit/>
          </a:bodyPr>
          <a:lstStyle/>
          <a:p>
            <a:pPr>
              <a:lnSpc>
                <a:spcPct val="150000"/>
              </a:lnSpc>
            </a:pP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哀悼基督</a:t>
            </a:r>
            <a:r>
              <a:rPr lang="en-US" altLang="zh-CN" sz="1050" dirty="0" smtClean="0">
                <a:latin typeface="微软雅黑" panose="020B0503020204020204" charset="-122"/>
                <a:ea typeface="微软雅黑" panose="020B0503020204020204" charset="-122"/>
              </a:rPr>
              <a:t>》</a:t>
            </a:r>
            <a:endParaRPr lang="en-US" altLang="zh-CN" sz="1050" dirty="0" smtClean="0">
              <a:latin typeface="微软雅黑" panose="020B0503020204020204" charset="-122"/>
              <a:ea typeface="微软雅黑" panose="020B0503020204020204" charset="-122"/>
            </a:endParaRPr>
          </a:p>
          <a:p>
            <a:pPr>
              <a:lnSpc>
                <a:spcPct val="150000"/>
              </a:lnSpc>
            </a:pPr>
            <a:r>
              <a:rPr lang="zh-CN" altLang="en-US" sz="1050" dirty="0" smtClean="0">
                <a:latin typeface="微软雅黑" panose="020B0503020204020204" charset="-122"/>
                <a:ea typeface="微软雅黑" panose="020B0503020204020204" charset="-122"/>
              </a:rPr>
              <a:t>米开朗基罗</a:t>
            </a:r>
            <a:endParaRPr lang="en-US" altLang="zh-CN" sz="1050" dirty="0" smtClean="0">
              <a:latin typeface="微软雅黑" panose="020B0503020204020204" charset="-122"/>
              <a:ea typeface="微软雅黑" panose="020B0503020204020204" charset="-122"/>
            </a:endParaRPr>
          </a:p>
          <a:p>
            <a:pPr>
              <a:lnSpc>
                <a:spcPct val="150000"/>
              </a:lnSpc>
            </a:pPr>
            <a:r>
              <a:rPr lang="zh-CN" altLang="en-US" sz="1050" dirty="0" smtClean="0">
                <a:latin typeface="微软雅黑" panose="020B0503020204020204" charset="-122"/>
                <a:ea typeface="微软雅黑" panose="020B0503020204020204" charset="-122"/>
              </a:rPr>
              <a:t>梵蒂冈圣彼得大教堂</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a:off x="1559496" y="4581128"/>
            <a:ext cx="8928992"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nvPr>
        </p:nvSpPr>
        <p:spPr>
          <a:xfrm>
            <a:off x="5643066" y="722765"/>
            <a:ext cx="5040560" cy="1470025"/>
          </a:xfrm>
        </p:spPr>
        <p:txBody>
          <a:bodyPr>
            <a:normAutofit fontScale="90000"/>
          </a:bodyPr>
          <a:lstStyle/>
          <a:p>
            <a:r>
              <a:rPr lang="zh-CN" altLang="en-US" b="1" dirty="0" smtClean="0">
                <a:solidFill>
                  <a:schemeClr val="tx1">
                    <a:lumMod val="65000"/>
                    <a:lumOff val="35000"/>
                  </a:schemeClr>
                </a:solidFill>
                <a:latin typeface="微软雅黑" panose="020B0503020204020204" charset="-122"/>
                <a:ea typeface="微软雅黑" panose="020B0503020204020204" charset="-122"/>
              </a:rPr>
              <a:t>古典主义风格</a:t>
            </a:r>
            <a:br>
              <a:rPr lang="en-US" altLang="zh-CN" b="1" dirty="0" smtClean="0">
                <a:latin typeface="微软雅黑" panose="020B0503020204020204" charset="-122"/>
                <a:ea typeface="微软雅黑" panose="020B0503020204020204" charset="-122"/>
              </a:rPr>
            </a:br>
            <a:r>
              <a:rPr lang="zh-CN" altLang="en-US" b="1" dirty="0" smtClean="0">
                <a:latin typeface="微软雅黑" panose="020B0503020204020204" charset="-122"/>
                <a:ea typeface="微软雅黑" panose="020B0503020204020204" charset="-122"/>
              </a:rPr>
              <a:t>神圣的雅典娜</a:t>
            </a:r>
            <a:endParaRPr lang="zh-CN" altLang="en-US" b="1" dirty="0">
              <a:latin typeface="微软雅黑" panose="020B0503020204020204" charset="-122"/>
              <a:ea typeface="微软雅黑" panose="020B0503020204020204" charset="-122"/>
            </a:endParaRPr>
          </a:p>
        </p:txBody>
      </p:sp>
      <p:sp>
        <p:nvSpPr>
          <p:cNvPr id="5" name="矩形 4"/>
          <p:cNvSpPr/>
          <p:nvPr/>
        </p:nvSpPr>
        <p:spPr>
          <a:xfrm>
            <a:off x="1439738" y="2204864"/>
            <a:ext cx="9333865" cy="2861310"/>
          </a:xfrm>
          <a:prstGeom prst="rect">
            <a:avLst/>
          </a:prstGeom>
        </p:spPr>
        <p:txBody>
          <a:bodyPr wrap="none">
            <a:spAutoFit/>
          </a:bodyPr>
          <a:lstStyle/>
          <a:p>
            <a:r>
              <a:rPr lang="en-US" altLang="zh-CN" sz="18000" b="1" dirty="0" smtClean="0">
                <a:solidFill>
                  <a:srgbClr val="7030A0"/>
                </a:solidFill>
                <a:latin typeface="Mongolian Baiti" panose="03000500000000000000" pitchFamily="66" charset="0"/>
                <a:ea typeface="微软雅黑" panose="020B0503020204020204" charset="-122"/>
                <a:cs typeface="Mongolian Baiti" panose="03000500000000000000" pitchFamily="66" charset="0"/>
              </a:rPr>
              <a:t>ATHENA</a:t>
            </a:r>
            <a:endParaRPr lang="zh-CN" altLang="en-US" sz="18000" b="1" dirty="0">
              <a:solidFill>
                <a:srgbClr val="7030A0"/>
              </a:solidFill>
              <a:latin typeface="Mongolian Baiti" panose="03000500000000000000" pitchFamily="66" charset="0"/>
              <a:ea typeface="微软雅黑" panose="020B0503020204020204" charset="-122"/>
              <a:cs typeface="Mongolian Baiti" panose="03000500000000000000" pitchFamily="66" charset="0"/>
            </a:endParaRPr>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415480" y="-17415"/>
            <a:ext cx="5247696" cy="6858000"/>
          </a:xfrm>
          <a:prstGeom prst="rect">
            <a:avLst/>
          </a:prstGeom>
        </p:spPr>
      </p:pic>
      <p:sp>
        <p:nvSpPr>
          <p:cNvPr id="7" name="标题 1"/>
          <p:cNvSpPr txBox="1"/>
          <p:nvPr/>
        </p:nvSpPr>
        <p:spPr>
          <a:xfrm>
            <a:off x="6663176" y="4342123"/>
            <a:ext cx="2685182" cy="9590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7030A0"/>
                </a:solidFill>
                <a:latin typeface="微软雅黑" panose="020B0503020204020204" charset="-122"/>
                <a:ea typeface="微软雅黑" panose="020B0503020204020204" charset="-122"/>
              </a:rPr>
              <a:t>智慧与战争之神</a:t>
            </a:r>
            <a:endParaRPr lang="zh-CN" altLang="en-US" sz="2400" b="1" dirty="0">
              <a:solidFill>
                <a:srgbClr val="7030A0"/>
              </a:solidFill>
              <a:latin typeface="微软雅黑" panose="020B0503020204020204" charset="-122"/>
              <a:ea typeface="微软雅黑" panose="020B0503020204020204" charset="-122"/>
            </a:endParaRPr>
          </a:p>
        </p:txBody>
      </p:sp>
      <p:sp>
        <p:nvSpPr>
          <p:cNvPr id="10" name="矩形 9"/>
          <p:cNvSpPr/>
          <p:nvPr/>
        </p:nvSpPr>
        <p:spPr>
          <a:xfrm>
            <a:off x="6113780" y="4636999"/>
            <a:ext cx="830580" cy="368300"/>
          </a:xfrm>
          <a:prstGeom prst="rect">
            <a:avLst/>
          </a:prstGeom>
        </p:spPr>
        <p:txBody>
          <a:bodyPr wrap="none">
            <a:spAutoFit/>
          </a:bodyPr>
          <a:lstStyle/>
          <a:p>
            <a:r>
              <a:rPr lang="el-GR" altLang="zh-CN" dirty="0" smtClean="0">
                <a:solidFill>
                  <a:srgbClr val="7030A0"/>
                </a:solidFill>
              </a:rPr>
              <a:t>Ἀθήνη</a:t>
            </a:r>
            <a:endParaRPr lang="zh-CN" altLang="en-US" dirty="0">
              <a:solidFill>
                <a:srgbClr val="7030A0"/>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5630845" y="995816"/>
            <a:ext cx="2700300" cy="4928048"/>
          </a:xfrm>
        </p:spPr>
      </p:pic>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3742" y="995816"/>
            <a:ext cx="1836204" cy="4921028"/>
          </a:xfrm>
          <a:prstGeom prst="rect">
            <a:avLst/>
          </a:prstGeom>
        </p:spPr>
      </p:pic>
      <p:sp>
        <p:nvSpPr>
          <p:cNvPr id="7" name="TextBox 6"/>
          <p:cNvSpPr txBox="1"/>
          <p:nvPr/>
        </p:nvSpPr>
        <p:spPr>
          <a:xfrm>
            <a:off x="3316993" y="3320988"/>
            <a:ext cx="344170" cy="2437130"/>
          </a:xfrm>
          <a:prstGeom prst="rect">
            <a:avLst/>
          </a:prstGeom>
          <a:noFill/>
        </p:spPr>
        <p:txBody>
          <a:bodyPr vert="eaVert"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a:latin typeface="微软雅黑" panose="020B0503020204020204" charset="-122"/>
                <a:ea typeface="微软雅黑" panose="020B0503020204020204" charset="-122"/>
              </a:rPr>
              <a:t>垂死的奴隶</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米开朗基罗  巴黎卢浮宫</a:t>
            </a:r>
            <a:endParaRPr lang="zh-CN" altLang="en-US" sz="1050" dirty="0">
              <a:latin typeface="微软雅黑" panose="020B0503020204020204" charset="-122"/>
              <a:ea typeface="微软雅黑" panose="020B0503020204020204" charset="-122"/>
            </a:endParaRPr>
          </a:p>
        </p:txBody>
      </p:sp>
      <p:sp>
        <p:nvSpPr>
          <p:cNvPr id="8" name="TextBox 7"/>
          <p:cNvSpPr txBox="1"/>
          <p:nvPr/>
        </p:nvSpPr>
        <p:spPr>
          <a:xfrm>
            <a:off x="8349346" y="3320988"/>
            <a:ext cx="344170" cy="2437130"/>
          </a:xfrm>
          <a:prstGeom prst="rect">
            <a:avLst/>
          </a:prstGeom>
          <a:noFill/>
        </p:spPr>
        <p:txBody>
          <a:bodyPr vert="eaVert"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被缚的奴隶</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米开朗基罗  巴黎卢浮宫</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内容占位符 8"/>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6749132" y="857250"/>
            <a:ext cx="2780928" cy="5149203"/>
          </a:xfrm>
        </p:spPr>
      </p:pic>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9046" y="838277"/>
            <a:ext cx="4010087" cy="5165217"/>
          </a:xfrm>
          <a:prstGeom prst="rect">
            <a:avLst/>
          </a:prstGeom>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855641" y="1214754"/>
            <a:ext cx="2700300" cy="4378866"/>
          </a:xfrm>
        </p:spPr>
      </p:pic>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5940" y="1214754"/>
            <a:ext cx="3808633" cy="4374486"/>
          </a:xfrm>
          <a:prstGeom prst="rect">
            <a:avLst/>
          </a:prstGeom>
        </p:spPr>
      </p:pic>
      <p:sp>
        <p:nvSpPr>
          <p:cNvPr id="7" name="TextBox 6"/>
          <p:cNvSpPr txBox="1"/>
          <p:nvPr/>
        </p:nvSpPr>
        <p:spPr>
          <a:xfrm>
            <a:off x="5582887" y="5590035"/>
            <a:ext cx="1116330" cy="252730"/>
          </a:xfrm>
          <a:prstGeom prst="rect">
            <a:avLst/>
          </a:prstGeom>
          <a:noFill/>
        </p:spPr>
        <p:txBody>
          <a:bodyPr wrap="none" rtlCol="0">
            <a:spAutoFit/>
          </a:bodyPr>
          <a:lstStyle/>
          <a:p>
            <a:r>
              <a:rPr lang="zh-CN" altLang="en-US" sz="1050" dirty="0" smtClean="0">
                <a:latin typeface="微软雅黑" panose="020B0503020204020204" charset="-122"/>
                <a:ea typeface="微软雅黑" panose="020B0503020204020204" charset="-122"/>
              </a:rPr>
              <a:t>美第奇家族教堂</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801634" y="1160748"/>
            <a:ext cx="4590510" cy="4669205"/>
          </a:xfrm>
        </p:spPr>
      </p:pic>
      <p:sp>
        <p:nvSpPr>
          <p:cNvPr id="5" name="TextBox 4"/>
          <p:cNvSpPr txBox="1"/>
          <p:nvPr/>
        </p:nvSpPr>
        <p:spPr>
          <a:xfrm>
            <a:off x="5987988" y="5555382"/>
            <a:ext cx="3462020"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圣母圣约瑟圣婴</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米开朗基罗  佛罗伦萨乌菲齐博物馆</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2747628" y="944724"/>
            <a:ext cx="4374486" cy="4986104"/>
          </a:xfrm>
        </p:spPr>
      </p:pic>
      <p:sp>
        <p:nvSpPr>
          <p:cNvPr id="5" name="TextBox 4"/>
          <p:cNvSpPr txBox="1"/>
          <p:nvPr/>
        </p:nvSpPr>
        <p:spPr>
          <a:xfrm>
            <a:off x="7176120" y="4995174"/>
            <a:ext cx="1249680" cy="818515"/>
          </a:xfrm>
          <a:prstGeom prst="rect">
            <a:avLst/>
          </a:prstGeom>
          <a:noFill/>
        </p:spPr>
        <p:txBody>
          <a:bodyPr vert="horz" wrap="none" rtlCol="0">
            <a:spAutoFit/>
          </a:bodyPr>
          <a:lstStyle/>
          <a:p>
            <a:pPr>
              <a:lnSpc>
                <a:spcPct val="150000"/>
              </a:lnSpc>
            </a:pP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最后的审判</a:t>
            </a:r>
            <a:r>
              <a:rPr lang="en-US" altLang="zh-CN" sz="1050" dirty="0" smtClean="0">
                <a:latin typeface="微软雅黑" panose="020B0503020204020204" charset="-122"/>
                <a:ea typeface="微软雅黑" panose="020B0503020204020204" charset="-122"/>
              </a:rPr>
              <a:t>》</a:t>
            </a:r>
            <a:endParaRPr lang="en-US" altLang="zh-CN" sz="1050" dirty="0" smtClean="0">
              <a:latin typeface="微软雅黑" panose="020B0503020204020204" charset="-122"/>
              <a:ea typeface="微软雅黑" panose="020B0503020204020204" charset="-122"/>
            </a:endParaRPr>
          </a:p>
          <a:p>
            <a:pPr>
              <a:lnSpc>
                <a:spcPct val="150000"/>
              </a:lnSpc>
            </a:pPr>
            <a:r>
              <a:rPr lang="zh-CN" altLang="en-US" sz="1050" dirty="0" smtClean="0">
                <a:latin typeface="微软雅黑" panose="020B0503020204020204" charset="-122"/>
                <a:ea typeface="微软雅黑" panose="020B0503020204020204" charset="-122"/>
              </a:rPr>
              <a:t>米开朗基罗  </a:t>
            </a:r>
            <a:endParaRPr lang="en-US" altLang="zh-CN" sz="1050" dirty="0" smtClean="0">
              <a:latin typeface="微软雅黑" panose="020B0503020204020204" charset="-122"/>
              <a:ea typeface="微软雅黑" panose="020B0503020204020204" charset="-122"/>
            </a:endParaRPr>
          </a:p>
          <a:p>
            <a:pPr>
              <a:lnSpc>
                <a:spcPct val="150000"/>
              </a:lnSpc>
            </a:pPr>
            <a:r>
              <a:rPr lang="zh-CN" altLang="en-US" sz="1050" dirty="0" smtClean="0">
                <a:latin typeface="微软雅黑" panose="020B0503020204020204" charset="-122"/>
                <a:ea typeface="微软雅黑" panose="020B0503020204020204" charset="-122"/>
              </a:rPr>
              <a:t>西斯廷教堂祭坛画</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3503712" y="1052902"/>
            <a:ext cx="2812641" cy="4276094"/>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6030" y="1051994"/>
            <a:ext cx="3016397" cy="4266474"/>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3374994"/>
            <a:ext cx="2066749" cy="2841780"/>
          </a:xfrm>
          <a:prstGeom prst="rect">
            <a:avLst/>
          </a:prstGeom>
        </p:spPr>
      </p:pic>
      <p:sp>
        <p:nvSpPr>
          <p:cNvPr id="7" name="TextBox 6"/>
          <p:cNvSpPr txBox="1"/>
          <p:nvPr/>
        </p:nvSpPr>
        <p:spPr>
          <a:xfrm>
            <a:off x="4781906" y="5369612"/>
            <a:ext cx="1516380" cy="41402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大公爵圣母</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拉斐尔</a:t>
            </a:r>
            <a:endParaRPr lang="en-US" altLang="zh-CN" sz="1050" dirty="0" smtClean="0">
              <a:latin typeface="微软雅黑" panose="020B0503020204020204" charset="-122"/>
              <a:ea typeface="微软雅黑" panose="020B0503020204020204" charset="-122"/>
            </a:endParaRPr>
          </a:p>
          <a:p>
            <a:r>
              <a:rPr lang="zh-CN" altLang="en-US" sz="1050" dirty="0" smtClean="0">
                <a:latin typeface="微软雅黑" panose="020B0503020204020204" charset="-122"/>
                <a:ea typeface="微软雅黑" panose="020B0503020204020204" charset="-122"/>
              </a:rPr>
              <a:t>佛罗伦萨庇蒂美术馆</a:t>
            </a:r>
            <a:endParaRPr lang="zh-CN" altLang="en-US" sz="1050" dirty="0">
              <a:latin typeface="微软雅黑" panose="020B0503020204020204" charset="-122"/>
              <a:ea typeface="微软雅黑" panose="020B0503020204020204" charset="-122"/>
            </a:endParaRPr>
          </a:p>
        </p:txBody>
      </p:sp>
      <p:sp>
        <p:nvSpPr>
          <p:cNvPr id="8" name="TextBox 7"/>
          <p:cNvSpPr txBox="1"/>
          <p:nvPr/>
        </p:nvSpPr>
        <p:spPr>
          <a:xfrm>
            <a:off x="7903478" y="5369612"/>
            <a:ext cx="1516380" cy="41402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金翅雀圣母</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拉斐尔</a:t>
            </a:r>
            <a:endParaRPr lang="en-US" altLang="zh-CN" sz="1050" dirty="0" smtClean="0">
              <a:latin typeface="微软雅黑" panose="020B0503020204020204" charset="-122"/>
              <a:ea typeface="微软雅黑" panose="020B0503020204020204" charset="-122"/>
            </a:endParaRPr>
          </a:p>
          <a:p>
            <a:r>
              <a:rPr lang="zh-CN" altLang="en-US" sz="1050" dirty="0" smtClean="0">
                <a:latin typeface="微软雅黑" panose="020B0503020204020204" charset="-122"/>
                <a:ea typeface="微软雅黑" panose="020B0503020204020204" charset="-122"/>
              </a:rPr>
              <a:t>佛罗伦萨乌菲齐博物馆</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963652" y="1483468"/>
            <a:ext cx="3005669" cy="3804644"/>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1994" y="1491966"/>
            <a:ext cx="3057525" cy="3810000"/>
          </a:xfrm>
          <a:prstGeom prst="rect">
            <a:avLst/>
          </a:prstGeom>
        </p:spPr>
      </p:pic>
      <p:sp>
        <p:nvSpPr>
          <p:cNvPr id="6" name="TextBox 5"/>
          <p:cNvSpPr txBox="1"/>
          <p:nvPr/>
        </p:nvSpPr>
        <p:spPr>
          <a:xfrm>
            <a:off x="3071664" y="5324549"/>
            <a:ext cx="2913380"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披纱的夫人</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拉斐尔     佛罗伦萨庇蒂美术馆</a:t>
            </a:r>
            <a:endParaRPr lang="zh-CN" altLang="en-US" sz="1050" dirty="0">
              <a:latin typeface="微软雅黑" panose="020B0503020204020204" charset="-122"/>
              <a:ea typeface="微软雅黑" panose="020B0503020204020204" charset="-122"/>
            </a:endParaRPr>
          </a:p>
        </p:txBody>
      </p:sp>
      <p:sp>
        <p:nvSpPr>
          <p:cNvPr id="7" name="TextBox 6"/>
          <p:cNvSpPr txBox="1"/>
          <p:nvPr/>
        </p:nvSpPr>
        <p:spPr>
          <a:xfrm>
            <a:off x="6575751" y="5323693"/>
            <a:ext cx="2545715"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巴</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卡斯蒂利昂伯爵</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拉斐尔     卢浮宫</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677890" y="944724"/>
            <a:ext cx="6767160" cy="4536504"/>
          </a:xfrm>
        </p:spPr>
      </p:pic>
      <p:sp>
        <p:nvSpPr>
          <p:cNvPr id="5" name="TextBox 4"/>
          <p:cNvSpPr txBox="1"/>
          <p:nvPr/>
        </p:nvSpPr>
        <p:spPr>
          <a:xfrm>
            <a:off x="5781883" y="2771387"/>
            <a:ext cx="344170" cy="491490"/>
          </a:xfrm>
          <a:prstGeom prst="rect">
            <a:avLst/>
          </a:prstGeom>
          <a:noFill/>
        </p:spPr>
        <p:txBody>
          <a:bodyPr vert="eaVert" wrap="none" rtlCol="0">
            <a:spAutoFit/>
          </a:bodyPr>
          <a:lstStyle/>
          <a:p>
            <a:r>
              <a:rPr lang="zh-CN" altLang="en-US" sz="1050" dirty="0" smtClean="0">
                <a:solidFill>
                  <a:schemeClr val="bg1"/>
                </a:solidFill>
                <a:latin typeface="微软雅黑" panose="020B0503020204020204" charset="-122"/>
                <a:ea typeface="微软雅黑" panose="020B0503020204020204" charset="-122"/>
              </a:rPr>
              <a:t>柏拉图</a:t>
            </a:r>
            <a:endParaRPr lang="zh-CN" altLang="en-US" sz="1050" dirty="0">
              <a:solidFill>
                <a:schemeClr val="bg1"/>
              </a:solidFill>
              <a:latin typeface="微软雅黑" panose="020B0503020204020204" charset="-122"/>
              <a:ea typeface="微软雅黑" panose="020B0503020204020204" charset="-122"/>
            </a:endParaRPr>
          </a:p>
        </p:txBody>
      </p:sp>
      <p:sp>
        <p:nvSpPr>
          <p:cNvPr id="6" name="TextBox 5"/>
          <p:cNvSpPr txBox="1"/>
          <p:nvPr/>
        </p:nvSpPr>
        <p:spPr>
          <a:xfrm>
            <a:off x="5980825" y="2502082"/>
            <a:ext cx="344170" cy="758190"/>
          </a:xfrm>
          <a:prstGeom prst="rect">
            <a:avLst/>
          </a:prstGeom>
          <a:noFill/>
        </p:spPr>
        <p:txBody>
          <a:bodyPr vert="eaVert" wrap="none" rtlCol="0">
            <a:spAutoFit/>
          </a:bodyPr>
          <a:lstStyle/>
          <a:p>
            <a:r>
              <a:rPr lang="zh-CN" altLang="en-US" sz="1050" dirty="0" smtClean="0">
                <a:solidFill>
                  <a:schemeClr val="bg1"/>
                </a:solidFill>
                <a:latin typeface="微软雅黑" panose="020B0503020204020204" charset="-122"/>
                <a:ea typeface="微软雅黑" panose="020B0503020204020204" charset="-122"/>
              </a:rPr>
              <a:t>亚里士多德</a:t>
            </a:r>
            <a:endParaRPr lang="zh-CN" altLang="en-US" sz="1050" dirty="0">
              <a:solidFill>
                <a:schemeClr val="bg1"/>
              </a:solidFill>
              <a:latin typeface="微软雅黑" panose="020B0503020204020204" charset="-122"/>
              <a:ea typeface="微软雅黑" panose="020B0503020204020204" charset="-122"/>
            </a:endParaRPr>
          </a:p>
        </p:txBody>
      </p:sp>
      <p:sp>
        <p:nvSpPr>
          <p:cNvPr id="7" name="TextBox 6"/>
          <p:cNvSpPr txBox="1"/>
          <p:nvPr/>
        </p:nvSpPr>
        <p:spPr>
          <a:xfrm>
            <a:off x="4840978" y="2636735"/>
            <a:ext cx="344170" cy="624840"/>
          </a:xfrm>
          <a:prstGeom prst="rect">
            <a:avLst/>
          </a:prstGeom>
          <a:noFill/>
        </p:spPr>
        <p:txBody>
          <a:bodyPr vert="eaVert" wrap="none" rtlCol="0">
            <a:spAutoFit/>
          </a:bodyPr>
          <a:lstStyle/>
          <a:p>
            <a:r>
              <a:rPr lang="zh-CN" altLang="en-US" sz="1050" dirty="0" smtClean="0">
                <a:solidFill>
                  <a:schemeClr val="bg1"/>
                </a:solidFill>
                <a:latin typeface="微软雅黑" panose="020B0503020204020204" charset="-122"/>
                <a:ea typeface="微软雅黑" panose="020B0503020204020204" charset="-122"/>
              </a:rPr>
              <a:t>苏格拉底</a:t>
            </a:r>
            <a:endParaRPr lang="zh-CN" altLang="en-US" sz="1050" dirty="0">
              <a:solidFill>
                <a:schemeClr val="bg1"/>
              </a:solidFill>
              <a:latin typeface="微软雅黑" panose="020B0503020204020204" charset="-122"/>
              <a:ea typeface="微软雅黑" panose="020B0503020204020204" charset="-122"/>
            </a:endParaRPr>
          </a:p>
        </p:txBody>
      </p:sp>
      <p:sp>
        <p:nvSpPr>
          <p:cNvPr id="8" name="TextBox 7"/>
          <p:cNvSpPr txBox="1"/>
          <p:nvPr/>
        </p:nvSpPr>
        <p:spPr>
          <a:xfrm>
            <a:off x="3837667" y="4680192"/>
            <a:ext cx="344170" cy="758190"/>
          </a:xfrm>
          <a:prstGeom prst="rect">
            <a:avLst/>
          </a:prstGeom>
          <a:noFill/>
        </p:spPr>
        <p:txBody>
          <a:bodyPr vert="eaVert" wrap="none" rtlCol="0">
            <a:spAutoFit/>
          </a:bodyPr>
          <a:lstStyle/>
          <a:p>
            <a:r>
              <a:rPr lang="zh-CN" altLang="en-US" sz="1050" dirty="0" smtClean="0">
                <a:solidFill>
                  <a:schemeClr val="bg1"/>
                </a:solidFill>
                <a:latin typeface="微软雅黑" panose="020B0503020204020204" charset="-122"/>
                <a:ea typeface="微软雅黑" panose="020B0503020204020204" charset="-122"/>
              </a:rPr>
              <a:t>毕达哥拉斯</a:t>
            </a:r>
            <a:endParaRPr lang="zh-CN" altLang="en-US" sz="1050" dirty="0">
              <a:solidFill>
                <a:schemeClr val="bg1"/>
              </a:solidFill>
              <a:latin typeface="微软雅黑" panose="020B0503020204020204" charset="-122"/>
              <a:ea typeface="微软雅黑" panose="020B0503020204020204" charset="-122"/>
            </a:endParaRPr>
          </a:p>
        </p:txBody>
      </p:sp>
      <p:sp>
        <p:nvSpPr>
          <p:cNvPr id="9" name="TextBox 8"/>
          <p:cNvSpPr txBox="1"/>
          <p:nvPr/>
        </p:nvSpPr>
        <p:spPr>
          <a:xfrm>
            <a:off x="8280160" y="4747518"/>
            <a:ext cx="344170" cy="624840"/>
          </a:xfrm>
          <a:prstGeom prst="rect">
            <a:avLst/>
          </a:prstGeom>
          <a:noFill/>
        </p:spPr>
        <p:txBody>
          <a:bodyPr vert="eaVert" wrap="none" rtlCol="0">
            <a:spAutoFit/>
          </a:bodyPr>
          <a:lstStyle/>
          <a:p>
            <a:r>
              <a:rPr lang="zh-CN" altLang="en-US" sz="1050" dirty="0" smtClean="0">
                <a:solidFill>
                  <a:schemeClr val="bg1"/>
                </a:solidFill>
                <a:latin typeface="微软雅黑" panose="020B0503020204020204" charset="-122"/>
                <a:ea typeface="微软雅黑" panose="020B0503020204020204" charset="-122"/>
              </a:rPr>
              <a:t>欧几里得</a:t>
            </a:r>
            <a:endParaRPr lang="zh-CN" altLang="en-US" sz="1050" dirty="0">
              <a:solidFill>
                <a:schemeClr val="bg1"/>
              </a:solidFill>
              <a:latin typeface="微软雅黑" panose="020B0503020204020204" charset="-122"/>
              <a:ea typeface="微软雅黑" panose="020B0503020204020204" charset="-122"/>
            </a:endParaRPr>
          </a:p>
        </p:txBody>
      </p:sp>
      <p:sp>
        <p:nvSpPr>
          <p:cNvPr id="10" name="TextBox 9"/>
          <p:cNvSpPr txBox="1"/>
          <p:nvPr/>
        </p:nvSpPr>
        <p:spPr>
          <a:xfrm>
            <a:off x="6265327" y="4747518"/>
            <a:ext cx="344170" cy="624840"/>
          </a:xfrm>
          <a:prstGeom prst="rect">
            <a:avLst/>
          </a:prstGeom>
          <a:noFill/>
        </p:spPr>
        <p:txBody>
          <a:bodyPr vert="eaVert" wrap="none" rtlCol="0">
            <a:spAutoFit/>
          </a:bodyPr>
          <a:lstStyle/>
          <a:p>
            <a:r>
              <a:rPr lang="zh-CN" altLang="en-US" sz="1050" dirty="0" smtClean="0">
                <a:solidFill>
                  <a:schemeClr val="bg1"/>
                </a:solidFill>
                <a:latin typeface="微软雅黑" panose="020B0503020204020204" charset="-122"/>
                <a:ea typeface="微软雅黑" panose="020B0503020204020204" charset="-122"/>
              </a:rPr>
              <a:t>第欧根尼</a:t>
            </a:r>
            <a:endParaRPr lang="zh-CN" altLang="en-US" sz="1050" dirty="0">
              <a:solidFill>
                <a:schemeClr val="bg1"/>
              </a:solidFill>
              <a:latin typeface="微软雅黑" panose="020B0503020204020204" charset="-122"/>
              <a:ea typeface="微软雅黑" panose="020B0503020204020204" charset="-122"/>
            </a:endParaRPr>
          </a:p>
        </p:txBody>
      </p:sp>
      <p:sp>
        <p:nvSpPr>
          <p:cNvPr id="12" name="TextBox 11"/>
          <p:cNvSpPr txBox="1"/>
          <p:nvPr/>
        </p:nvSpPr>
        <p:spPr>
          <a:xfrm>
            <a:off x="6636060" y="5543401"/>
            <a:ext cx="2780030" cy="252730"/>
          </a:xfrm>
          <a:prstGeom prst="rect">
            <a:avLst/>
          </a:prstGeom>
          <a:noFill/>
        </p:spPr>
        <p:txBody>
          <a:bodyPr vert="horz"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雅典学院</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拉斐尔     梵蒂冈圣彼得大教堂</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693622" y="890718"/>
            <a:ext cx="3888432" cy="5030660"/>
          </a:xfr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14102" y="879826"/>
            <a:ext cx="2322122" cy="2571749"/>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3809" y="3475360"/>
            <a:ext cx="2311541" cy="2160240"/>
          </a:xfrm>
          <a:prstGeom prst="rect">
            <a:avLst/>
          </a:prstGeom>
        </p:spPr>
      </p:pic>
      <p:sp>
        <p:nvSpPr>
          <p:cNvPr id="7" name="TextBox 6"/>
          <p:cNvSpPr txBox="1"/>
          <p:nvPr/>
        </p:nvSpPr>
        <p:spPr>
          <a:xfrm>
            <a:off x="6591973" y="3104964"/>
            <a:ext cx="344170" cy="2768600"/>
          </a:xfrm>
          <a:prstGeom prst="rect">
            <a:avLst/>
          </a:prstGeom>
          <a:noFill/>
        </p:spPr>
        <p:txBody>
          <a:bodyPr vert="eaVert" wrap="none" rtlCol="0">
            <a:spAutoFit/>
          </a:bodyPr>
          <a:lstStyle/>
          <a:p>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阿尔诺坟尼夫妇</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杨</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凡</a:t>
            </a: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艾克  伦敦国立画廊</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6204012" y="1052736"/>
            <a:ext cx="3032977" cy="4212468"/>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7331" y="1052736"/>
            <a:ext cx="3282443" cy="4212468"/>
          </a:xfrm>
          <a:prstGeom prst="rect">
            <a:avLst/>
          </a:prstGeom>
        </p:spPr>
      </p:pic>
      <p:sp>
        <p:nvSpPr>
          <p:cNvPr id="6" name="TextBox 5"/>
          <p:cNvSpPr txBox="1"/>
          <p:nvPr/>
        </p:nvSpPr>
        <p:spPr>
          <a:xfrm>
            <a:off x="5609946" y="5281204"/>
            <a:ext cx="1737436" cy="333375"/>
          </a:xfrm>
          <a:prstGeom prst="rect">
            <a:avLst/>
          </a:prstGeom>
          <a:noFill/>
        </p:spPr>
        <p:txBody>
          <a:bodyPr vert="horz" wrap="square" rtlCol="0">
            <a:spAutoFit/>
          </a:bodyPr>
          <a:lstStyle/>
          <a:p>
            <a:pPr>
              <a:lnSpc>
                <a:spcPct val="150000"/>
              </a:lnSpc>
            </a:pP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自画像</a:t>
            </a:r>
            <a:r>
              <a:rPr lang="en-US" altLang="zh-CN" sz="1050" dirty="0" smtClean="0">
                <a:latin typeface="微软雅黑" panose="020B0503020204020204" charset="-122"/>
                <a:ea typeface="微软雅黑" panose="020B0503020204020204" charset="-122"/>
              </a:rPr>
              <a:t>》</a:t>
            </a:r>
            <a:r>
              <a:rPr lang="en-US" altLang="zh-CN" sz="1050" dirty="0">
                <a:latin typeface="微软雅黑" panose="020B0503020204020204" charset="-122"/>
                <a:ea typeface="微软雅黑" panose="020B0503020204020204" charset="-122"/>
              </a:rPr>
              <a:t> </a:t>
            </a:r>
            <a:r>
              <a:rPr lang="zh-CN" altLang="en-US" sz="1050" dirty="0" smtClean="0">
                <a:latin typeface="微软雅黑" panose="020B0503020204020204" charset="-122"/>
                <a:ea typeface="微软雅黑" panose="020B0503020204020204" charset="-122"/>
              </a:rPr>
              <a:t>丢勒   德国</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37323" y="620688"/>
            <a:ext cx="5180112" cy="1470025"/>
          </a:xfrm>
        </p:spPr>
        <p:txBody>
          <a:bodyPr>
            <a:normAutofit fontScale="90000"/>
          </a:bodyPr>
          <a:lstStyle/>
          <a:p>
            <a:r>
              <a:rPr lang="zh-CN" altLang="en-US" b="1" dirty="0" smtClean="0">
                <a:latin typeface="微软雅黑" panose="020B0503020204020204" charset="-122"/>
                <a:ea typeface="微软雅黑" panose="020B0503020204020204" charset="-122"/>
              </a:rPr>
              <a:t>古希腊与古罗马</a:t>
            </a:r>
            <a:endParaRPr lang="zh-CN" altLang="en-US" b="1" dirty="0">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482619" y="1247463"/>
            <a:ext cx="5185381" cy="5610537"/>
          </a:xfrm>
          <a:prstGeom prst="rect">
            <a:avLst/>
          </a:prstGeom>
        </p:spPr>
      </p:pic>
      <p:sp>
        <p:nvSpPr>
          <p:cNvPr id="5" name="矩形 4"/>
          <p:cNvSpPr/>
          <p:nvPr/>
        </p:nvSpPr>
        <p:spPr>
          <a:xfrm>
            <a:off x="2062471" y="1772816"/>
            <a:ext cx="3637280" cy="1568450"/>
          </a:xfrm>
          <a:prstGeom prst="rect">
            <a:avLst/>
          </a:prstGeom>
        </p:spPr>
        <p:txBody>
          <a:bodyPr wrap="none">
            <a:spAutoFit/>
          </a:bodyPr>
          <a:lstStyle/>
          <a:p>
            <a:r>
              <a:rPr lang="en-US" altLang="zh-CN" sz="9600" b="1" dirty="0" smtClean="0">
                <a:solidFill>
                  <a:srgbClr val="7030A0"/>
                </a:solidFill>
                <a:latin typeface="Mongolian Baiti" panose="03000500000000000000" pitchFamily="66" charset="0"/>
                <a:cs typeface="Mongolian Baiti" panose="03000500000000000000" pitchFamily="66" charset="0"/>
              </a:rPr>
              <a:t>Greece</a:t>
            </a:r>
            <a:endParaRPr lang="zh-CN" altLang="en-US" sz="9600" b="1" dirty="0">
              <a:solidFill>
                <a:srgbClr val="7030A0"/>
              </a:solidFill>
              <a:latin typeface="Mongolian Baiti" panose="03000500000000000000" pitchFamily="66" charset="0"/>
              <a:cs typeface="Mongolian Baiti" panose="03000500000000000000" pitchFamily="66" charset="0"/>
            </a:endParaRPr>
          </a:p>
        </p:txBody>
      </p:sp>
      <p:sp>
        <p:nvSpPr>
          <p:cNvPr id="6" name="矩形 5"/>
          <p:cNvSpPr/>
          <p:nvPr/>
        </p:nvSpPr>
        <p:spPr>
          <a:xfrm>
            <a:off x="2073179" y="3493750"/>
            <a:ext cx="3097530" cy="1568450"/>
          </a:xfrm>
          <a:prstGeom prst="rect">
            <a:avLst/>
          </a:prstGeom>
        </p:spPr>
        <p:txBody>
          <a:bodyPr wrap="none">
            <a:spAutoFit/>
          </a:bodyPr>
          <a:lstStyle/>
          <a:p>
            <a:r>
              <a:rPr lang="en-US" altLang="zh-CN" sz="9600" b="1" dirty="0" smtClean="0">
                <a:solidFill>
                  <a:schemeClr val="accent6">
                    <a:lumMod val="50000"/>
                  </a:schemeClr>
                </a:solidFill>
                <a:latin typeface="Mongolian Baiti" panose="03000500000000000000" pitchFamily="66" charset="0"/>
                <a:cs typeface="Mongolian Baiti" panose="03000500000000000000" pitchFamily="66" charset="0"/>
              </a:rPr>
              <a:t>Rome</a:t>
            </a:r>
            <a:endParaRPr lang="zh-CN" altLang="en-US" sz="9600" b="1" dirty="0">
              <a:solidFill>
                <a:schemeClr val="accent6">
                  <a:lumMod val="50000"/>
                </a:schemeClr>
              </a:solidFill>
              <a:latin typeface="Mongolian Baiti" panose="03000500000000000000" pitchFamily="66" charset="0"/>
              <a:cs typeface="Mongolian Baiti" panose="03000500000000000000" pitchFamily="66" charset="0"/>
            </a:endParaRPr>
          </a:p>
        </p:txBody>
      </p:sp>
      <p:sp>
        <p:nvSpPr>
          <p:cNvPr id="7" name="矩形 6"/>
          <p:cNvSpPr/>
          <p:nvPr/>
        </p:nvSpPr>
        <p:spPr>
          <a:xfrm>
            <a:off x="2109231" y="2910698"/>
            <a:ext cx="775335" cy="1014730"/>
          </a:xfrm>
          <a:prstGeom prst="rect">
            <a:avLst/>
          </a:prstGeom>
        </p:spPr>
        <p:txBody>
          <a:bodyPr wrap="none">
            <a:spAutoFit/>
          </a:bodyPr>
          <a:lstStyle/>
          <a:p>
            <a:r>
              <a:rPr lang="en-US" altLang="zh-CN" sz="6000" dirty="0" smtClean="0">
                <a:solidFill>
                  <a:schemeClr val="tx1">
                    <a:lumMod val="50000"/>
                    <a:lumOff val="50000"/>
                  </a:schemeClr>
                </a:solidFill>
                <a:latin typeface="Mongolian Baiti" panose="03000500000000000000" pitchFamily="66" charset="0"/>
                <a:cs typeface="Mongolian Baiti" panose="03000500000000000000" pitchFamily="66" charset="0"/>
              </a:rPr>
              <a:t>&amp;</a:t>
            </a:r>
            <a:endParaRPr lang="zh-CN" altLang="en-US" sz="6000" dirty="0">
              <a:solidFill>
                <a:schemeClr val="tx1">
                  <a:lumMod val="50000"/>
                  <a:lumOff val="50000"/>
                </a:schemeClr>
              </a:solidFill>
              <a:latin typeface="Mongolian Baiti" panose="03000500000000000000" pitchFamily="66" charset="0"/>
              <a:cs typeface="Mongolian Baiti" panose="03000500000000000000" pitchFamily="66"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909646" y="1538790"/>
            <a:ext cx="3171825" cy="3810000"/>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0006" y="1538790"/>
            <a:ext cx="2800350" cy="3810000"/>
          </a:xfrm>
          <a:prstGeom prst="rect">
            <a:avLst/>
          </a:prstGeom>
        </p:spPr>
      </p:pic>
      <p:sp>
        <p:nvSpPr>
          <p:cNvPr id="6" name="TextBox 5"/>
          <p:cNvSpPr txBox="1"/>
          <p:nvPr/>
        </p:nvSpPr>
        <p:spPr>
          <a:xfrm>
            <a:off x="3557718" y="5348790"/>
            <a:ext cx="2538282" cy="575945"/>
          </a:xfrm>
          <a:prstGeom prst="rect">
            <a:avLst/>
          </a:prstGeom>
          <a:noFill/>
        </p:spPr>
        <p:txBody>
          <a:bodyPr vert="horz" wrap="square" rtlCol="0">
            <a:spAutoFit/>
          </a:bodyPr>
          <a:lstStyle/>
          <a:p>
            <a:pPr>
              <a:lnSpc>
                <a:spcPct val="150000"/>
              </a:lnSpc>
            </a:pP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亨利八世</a:t>
            </a:r>
            <a:r>
              <a:rPr lang="en-US" altLang="zh-CN" sz="1050" dirty="0" smtClean="0">
                <a:latin typeface="微软雅黑" panose="020B0503020204020204" charset="-122"/>
                <a:ea typeface="微软雅黑" panose="020B0503020204020204" charset="-122"/>
              </a:rPr>
              <a:t>》 </a:t>
            </a:r>
            <a:r>
              <a:rPr lang="zh-CN" altLang="en-US" sz="1050" dirty="0" smtClean="0">
                <a:latin typeface="微软雅黑" panose="020B0503020204020204" charset="-122"/>
                <a:ea typeface="微软雅黑" panose="020B0503020204020204" charset="-122"/>
              </a:rPr>
              <a:t>荷尔拜因  罗马国立美术馆</a:t>
            </a:r>
            <a:endParaRPr lang="zh-CN" altLang="en-US" sz="1050" dirty="0">
              <a:latin typeface="微软雅黑" panose="020B0503020204020204" charset="-122"/>
              <a:ea typeface="微软雅黑" panose="020B0503020204020204" charset="-122"/>
            </a:endParaRPr>
          </a:p>
        </p:txBody>
      </p:sp>
      <p:sp>
        <p:nvSpPr>
          <p:cNvPr id="7" name="TextBox 6"/>
          <p:cNvSpPr txBox="1"/>
          <p:nvPr/>
        </p:nvSpPr>
        <p:spPr>
          <a:xfrm>
            <a:off x="7285617" y="5348790"/>
            <a:ext cx="1724340" cy="333375"/>
          </a:xfrm>
          <a:prstGeom prst="rect">
            <a:avLst/>
          </a:prstGeom>
          <a:noFill/>
        </p:spPr>
        <p:txBody>
          <a:bodyPr vert="horz" wrap="square" rtlCol="0">
            <a:spAutoFit/>
          </a:bodyPr>
          <a:lstStyle/>
          <a:p>
            <a:pPr>
              <a:lnSpc>
                <a:spcPct val="150000"/>
              </a:lnSpc>
            </a:pPr>
            <a:r>
              <a:rPr lang="en-US" altLang="zh-CN" sz="1050" dirty="0" smtClean="0">
                <a:latin typeface="微软雅黑" panose="020B0503020204020204" charset="-122"/>
                <a:ea typeface="微软雅黑" panose="020B0503020204020204" charset="-122"/>
              </a:rPr>
              <a:t>《</a:t>
            </a:r>
            <a:r>
              <a:rPr lang="zh-CN" altLang="en-US" sz="1050" dirty="0" smtClean="0">
                <a:latin typeface="微软雅黑" panose="020B0503020204020204" charset="-122"/>
                <a:ea typeface="微软雅黑" panose="020B0503020204020204" charset="-122"/>
              </a:rPr>
              <a:t>爱德华五世</a:t>
            </a:r>
            <a:r>
              <a:rPr lang="en-US" altLang="zh-CN" sz="1050" dirty="0" smtClean="0">
                <a:latin typeface="微软雅黑" panose="020B0503020204020204" charset="-122"/>
                <a:ea typeface="微软雅黑" panose="020B0503020204020204" charset="-122"/>
              </a:rPr>
              <a:t>》 </a:t>
            </a:r>
            <a:r>
              <a:rPr lang="zh-CN" altLang="en-US" sz="1050" dirty="0" smtClean="0">
                <a:latin typeface="微软雅黑" panose="020B0503020204020204" charset="-122"/>
                <a:ea typeface="微软雅黑" panose="020B0503020204020204" charset="-122"/>
              </a:rPr>
              <a:t>荷尔拜因</a:t>
            </a:r>
            <a:endParaRPr lang="zh-CN" altLang="en-US" sz="1050" dirty="0">
              <a:latin typeface="微软雅黑" panose="020B0503020204020204" charset="-122"/>
              <a:ea typeface="微软雅黑" panose="020B0503020204020204" charset="-122"/>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Autofit/>
          </a:bodyPr>
          <a:lstStyle/>
          <a:p>
            <a:pPr>
              <a:lnSpc>
                <a:spcPct val="150000"/>
              </a:lnSpc>
            </a:pPr>
            <a:r>
              <a:rPr lang="en-US" altLang="zh-CN" sz="1200" b="1" dirty="0">
                <a:latin typeface="微软雅黑" panose="020B0503020204020204" charset="-122"/>
                <a:ea typeface="微软雅黑" panose="020B0503020204020204" charset="-122"/>
              </a:rPr>
              <a:t>15</a:t>
            </a:r>
            <a:r>
              <a:rPr lang="zh-CN" altLang="zh-CN" sz="1200" b="1" dirty="0">
                <a:latin typeface="微软雅黑" panose="020B0503020204020204" charset="-122"/>
                <a:ea typeface="微软雅黑" panose="020B0503020204020204" charset="-122"/>
              </a:rPr>
              <a:t>世纪的人文主义艺术家所创造</a:t>
            </a:r>
            <a:r>
              <a:rPr lang="zh-CN" altLang="zh-CN" sz="1200" b="1" dirty="0" smtClean="0">
                <a:latin typeface="微软雅黑" panose="020B0503020204020204" charset="-122"/>
                <a:ea typeface="微软雅黑" panose="020B0503020204020204" charset="-122"/>
              </a:rPr>
              <a:t>的</a:t>
            </a:r>
            <a:r>
              <a:rPr lang="zh-CN" altLang="en-US" sz="1200" b="1" dirty="0" smtClean="0">
                <a:latin typeface="微软雅黑" panose="020B0503020204020204" charset="-122"/>
                <a:ea typeface="微软雅黑" panose="020B0503020204020204" charset="-122"/>
              </a:rPr>
              <a:t>许</a:t>
            </a:r>
            <a:r>
              <a:rPr lang="zh-CN" altLang="zh-CN" sz="1200" b="1" dirty="0" smtClean="0">
                <a:latin typeface="微软雅黑" panose="020B0503020204020204" charset="-122"/>
                <a:ea typeface="微软雅黑" panose="020B0503020204020204" charset="-122"/>
              </a:rPr>
              <a:t>多</a:t>
            </a:r>
            <a:r>
              <a:rPr lang="zh-CN" altLang="zh-CN" sz="1200" b="1" dirty="0">
                <a:latin typeface="微软雅黑" panose="020B0503020204020204" charset="-122"/>
                <a:ea typeface="微软雅黑" panose="020B0503020204020204" charset="-122"/>
              </a:rPr>
              <a:t>反映人间</a:t>
            </a:r>
            <a:r>
              <a:rPr lang="zh-CN" altLang="zh-CN" sz="1200" b="1" dirty="0" smtClean="0">
                <a:latin typeface="微软雅黑" panose="020B0503020204020204" charset="-122"/>
                <a:ea typeface="微软雅黑" panose="020B0503020204020204" charset="-122"/>
              </a:rPr>
              <a:t>生活情趣的</a:t>
            </a:r>
            <a:r>
              <a:rPr lang="zh-CN" altLang="zh-CN" sz="1200" b="1" dirty="0">
                <a:latin typeface="微软雅黑" panose="020B0503020204020204" charset="-122"/>
                <a:ea typeface="微软雅黑" panose="020B0503020204020204" charset="-122"/>
              </a:rPr>
              <a:t>“宗教”艺术品，让人领悟到</a:t>
            </a:r>
            <a:r>
              <a:rPr lang="zh-CN" altLang="zh-CN" sz="1200" b="1" dirty="0">
                <a:solidFill>
                  <a:schemeClr val="accent6">
                    <a:lumMod val="50000"/>
                  </a:schemeClr>
                </a:solidFill>
                <a:latin typeface="微软雅黑" panose="020B0503020204020204" charset="-122"/>
                <a:ea typeface="微软雅黑" panose="020B0503020204020204" charset="-122"/>
              </a:rPr>
              <a:t>真正的“天堂”，不是在天国，而是在人间</a:t>
            </a:r>
            <a:r>
              <a:rPr lang="zh-CN" altLang="zh-CN" sz="1200" b="1" dirty="0">
                <a:latin typeface="微软雅黑" panose="020B0503020204020204" charset="-122"/>
                <a:ea typeface="微软雅黑" panose="020B0503020204020204" charset="-122"/>
              </a:rPr>
              <a:t>。这是一种从禁欲主义解放出来的进步思想。他们敢于抵制教会的迫害，以巧妙的方式藐视宗教的戒规。尽管这些艺术内容来自于宗教传说，但实际上，是与现实生活密切联系的。</a:t>
            </a:r>
            <a:endParaRPr lang="zh-CN" altLang="zh-CN" sz="1200" dirty="0">
              <a:latin typeface="微软雅黑" panose="020B0503020204020204" charset="-122"/>
              <a:ea typeface="微软雅黑" panose="020B0503020204020204" charset="-122"/>
            </a:endParaRPr>
          </a:p>
          <a:p>
            <a:pPr>
              <a:lnSpc>
                <a:spcPct val="150000"/>
              </a:lnSpc>
            </a:pPr>
            <a:r>
              <a:rPr lang="zh-CN" altLang="zh-CN" sz="1200" b="1" dirty="0">
                <a:solidFill>
                  <a:schemeClr val="accent6">
                    <a:lumMod val="50000"/>
                  </a:schemeClr>
                </a:solidFill>
                <a:latin typeface="微软雅黑" panose="020B0503020204020204" charset="-122"/>
                <a:ea typeface="微软雅黑" panose="020B0503020204020204" charset="-122"/>
              </a:rPr>
              <a:t>真实的生活和活人的个性才是艺术家描绘的对象</a:t>
            </a:r>
            <a:r>
              <a:rPr lang="zh-CN" altLang="zh-CN" sz="1200" b="1" dirty="0">
                <a:latin typeface="微软雅黑" panose="020B0503020204020204" charset="-122"/>
                <a:ea typeface="微软雅黑" panose="020B0503020204020204" charset="-122"/>
              </a:rPr>
              <a:t>。此外，</a:t>
            </a:r>
            <a:r>
              <a:rPr lang="zh-CN" altLang="zh-CN" sz="1200" b="1" dirty="0">
                <a:solidFill>
                  <a:schemeClr val="accent6">
                    <a:lumMod val="50000"/>
                  </a:schemeClr>
                </a:solidFill>
                <a:latin typeface="微软雅黑" panose="020B0503020204020204" charset="-122"/>
                <a:ea typeface="微软雅黑" panose="020B0503020204020204" charset="-122"/>
              </a:rPr>
              <a:t>艺术家孜孜不倦的把绘画技法和科学研究结合在一起</a:t>
            </a:r>
            <a:r>
              <a:rPr lang="zh-CN" altLang="zh-CN" sz="1200" b="1" dirty="0">
                <a:latin typeface="微软雅黑" panose="020B0503020204020204" charset="-122"/>
                <a:ea typeface="微软雅黑" panose="020B0503020204020204" charset="-122"/>
              </a:rPr>
              <a:t>。不仅把宗教故事中的人和事当做现实生活的情节来刻画，赋予形象以真实的人性，并以此作为绘画或者雕塑的科学研究对象</a:t>
            </a:r>
            <a:r>
              <a:rPr lang="zh-CN" altLang="zh-CN" sz="1200" b="1" dirty="0" smtClean="0">
                <a:latin typeface="微软雅黑" panose="020B0503020204020204" charset="-122"/>
                <a:ea typeface="微软雅黑" panose="020B0503020204020204" charset="-122"/>
              </a:rPr>
              <a:t>，</a:t>
            </a:r>
            <a:r>
              <a:rPr lang="zh-CN" altLang="en-US" sz="1200" b="1" dirty="0" smtClean="0">
                <a:latin typeface="微软雅黑" panose="020B0503020204020204" charset="-122"/>
                <a:ea typeface="微软雅黑" panose="020B0503020204020204" charset="-122"/>
              </a:rPr>
              <a:t>是研究自然科学的一条途径，</a:t>
            </a:r>
            <a:r>
              <a:rPr lang="zh-CN" altLang="zh-CN" sz="1200" b="1" dirty="0" smtClean="0">
                <a:latin typeface="微软雅黑" panose="020B0503020204020204" charset="-122"/>
                <a:ea typeface="微软雅黑" panose="020B0503020204020204" charset="-122"/>
              </a:rPr>
              <a:t>做出</a:t>
            </a:r>
            <a:r>
              <a:rPr lang="zh-CN" altLang="zh-CN" sz="1200" b="1" dirty="0">
                <a:latin typeface="微软雅黑" panose="020B0503020204020204" charset="-122"/>
                <a:ea typeface="微软雅黑" panose="020B0503020204020204" charset="-122"/>
              </a:rPr>
              <a:t>了前人未有的新探索。</a:t>
            </a:r>
            <a:endParaRPr lang="zh-CN" altLang="zh-CN" sz="1200" dirty="0">
              <a:latin typeface="微软雅黑" panose="020B0503020204020204" charset="-122"/>
              <a:ea typeface="微软雅黑" panose="020B0503020204020204" charset="-122"/>
            </a:endParaRPr>
          </a:p>
          <a:p>
            <a:pPr>
              <a:lnSpc>
                <a:spcPct val="150000"/>
              </a:lnSpc>
            </a:pPr>
            <a:r>
              <a:rPr lang="en-US" altLang="zh-CN" sz="1200" b="1" dirty="0">
                <a:latin typeface="微软雅黑" panose="020B0503020204020204" charset="-122"/>
                <a:ea typeface="微软雅黑" panose="020B0503020204020204" charset="-122"/>
              </a:rPr>
              <a:t> </a:t>
            </a:r>
            <a:endParaRPr lang="zh-CN" altLang="zh-CN" sz="1200" dirty="0">
              <a:latin typeface="微软雅黑" panose="020B0503020204020204" charset="-122"/>
              <a:ea typeface="微软雅黑" panose="020B0503020204020204" charset="-122"/>
            </a:endParaRPr>
          </a:p>
          <a:p>
            <a:pPr>
              <a:lnSpc>
                <a:spcPct val="150000"/>
              </a:lnSpc>
            </a:pPr>
            <a:endParaRPr lang="zh-CN" altLang="en-US" sz="1200"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zh-CN" altLang="en-US" b="1" dirty="0" smtClean="0">
                <a:latin typeface="微软雅黑" panose="020B0503020204020204" charset="-122"/>
                <a:ea typeface="微软雅黑" panose="020B0503020204020204" charset="-122"/>
              </a:rPr>
              <a:t>古希腊</a:t>
            </a:r>
            <a:endParaRPr lang="en-US" altLang="zh-CN" b="1" dirty="0" smtClean="0">
              <a:latin typeface="微软雅黑" panose="020B0503020204020204" charset="-122"/>
              <a:ea typeface="微软雅黑" panose="020B0503020204020204" charset="-122"/>
            </a:endParaRPr>
          </a:p>
          <a:p>
            <a:r>
              <a:rPr lang="en-US" altLang="zh-CN" dirty="0" smtClean="0">
                <a:latin typeface="微软雅黑" panose="020B0503020204020204" charset="-122"/>
                <a:ea typeface="微软雅黑" panose="020B0503020204020204" charset="-122"/>
              </a:rPr>
              <a:t>BC800</a:t>
            </a:r>
            <a:r>
              <a:rPr lang="zh-CN" altLang="en-US" dirty="0" smtClean="0">
                <a:latin typeface="微软雅黑" panose="020B0503020204020204" charset="-122"/>
                <a:ea typeface="微软雅黑" panose="020B0503020204020204" charset="-122"/>
              </a:rPr>
              <a:t>年 </a:t>
            </a:r>
            <a:r>
              <a:rPr lang="en-US" altLang="zh-CN" dirty="0" smtClean="0">
                <a:latin typeface="微软雅黑" panose="020B0503020204020204" charset="-122"/>
                <a:ea typeface="微软雅黑" panose="020B0503020204020204" charset="-122"/>
              </a:rPr>
              <a:t>——BC146</a:t>
            </a:r>
            <a:r>
              <a:rPr lang="zh-CN" altLang="en-US" dirty="0" smtClean="0">
                <a:latin typeface="微软雅黑" panose="020B0503020204020204" charset="-122"/>
                <a:ea typeface="微软雅黑" panose="020B0503020204020204" charset="-122"/>
              </a:rPr>
              <a:t>年</a:t>
            </a:r>
            <a:endParaRPr lang="zh-CN" altLang="en-US" dirty="0">
              <a:latin typeface="微软雅黑" panose="020B0503020204020204" charset="-122"/>
              <a:ea typeface="微软雅黑" panose="020B0503020204020204" charset="-122"/>
            </a:endParaRPr>
          </a:p>
        </p:txBody>
      </p:sp>
      <p:sp>
        <p:nvSpPr>
          <p:cNvPr id="4" name="矩形 3"/>
          <p:cNvSpPr/>
          <p:nvPr/>
        </p:nvSpPr>
        <p:spPr>
          <a:xfrm>
            <a:off x="2207568" y="2708920"/>
            <a:ext cx="3637280" cy="1568450"/>
          </a:xfrm>
          <a:prstGeom prst="rect">
            <a:avLst/>
          </a:prstGeom>
        </p:spPr>
        <p:txBody>
          <a:bodyPr wrap="none">
            <a:spAutoFit/>
          </a:bodyPr>
          <a:lstStyle/>
          <a:p>
            <a:r>
              <a:rPr lang="en-US" altLang="zh-CN" sz="9600" b="1" dirty="0" smtClean="0">
                <a:solidFill>
                  <a:srgbClr val="7030A0"/>
                </a:solidFill>
                <a:latin typeface="Mongolian Baiti" panose="03000500000000000000" pitchFamily="66" charset="0"/>
                <a:cs typeface="Mongolian Baiti" panose="03000500000000000000" pitchFamily="66" charset="0"/>
              </a:rPr>
              <a:t>Greece</a:t>
            </a:r>
            <a:endParaRPr lang="zh-CN" altLang="en-US" sz="9600" b="1" dirty="0">
              <a:solidFill>
                <a:srgbClr val="7030A0"/>
              </a:solidFill>
              <a:latin typeface="Mongolian Baiti" panose="03000500000000000000" pitchFamily="66" charset="0"/>
              <a:cs typeface="Mongolian Baiti" panose="03000500000000000000" pitchFamily="66" charset="0"/>
            </a:endParaRPr>
          </a:p>
        </p:txBody>
      </p:sp>
      <p:cxnSp>
        <p:nvCxnSpPr>
          <p:cNvPr id="6" name="直接连接符 5"/>
          <p:cNvCxnSpPr/>
          <p:nvPr/>
        </p:nvCxnSpPr>
        <p:spPr>
          <a:xfrm>
            <a:off x="2135560" y="2852936"/>
            <a:ext cx="82089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MDczMDA0NGJiZGVhOGE2OTEwOGNmNjY2ZjljMTBkZDEifQ=="/>
  <p:tag name="KSO_WPP_MARK_KEY" val="0a71a267-0712-4801-b421-eb079b4fdd0b"/>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6243</Words>
  <Application>WPS 演示</Application>
  <PresentationFormat>宽屏</PresentationFormat>
  <Paragraphs>559</Paragraphs>
  <Slides>81</Slides>
  <Notes>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81</vt:i4>
      </vt:variant>
    </vt:vector>
  </HeadingPairs>
  <TitlesOfParts>
    <vt:vector size="91" baseType="lpstr">
      <vt:lpstr>Arial</vt:lpstr>
      <vt:lpstr>宋体</vt:lpstr>
      <vt:lpstr>Wingdings</vt:lpstr>
      <vt:lpstr>Wingdings</vt:lpstr>
      <vt:lpstr>微软雅黑</vt:lpstr>
      <vt:lpstr>黑体</vt:lpstr>
      <vt:lpstr>Mongolian Baiti</vt:lpstr>
      <vt:lpstr>Arial Unicode MS</vt:lpstr>
      <vt:lpstr>Calibri</vt:lpstr>
      <vt:lpstr>Office 主题​​</vt:lpstr>
      <vt:lpstr>设计风格研究</vt:lpstr>
      <vt:lpstr>PowerPoint 演示文稿</vt:lpstr>
      <vt:lpstr>PowerPoint 演示文稿</vt:lpstr>
      <vt:lpstr>PowerPoint 演示文稿</vt:lpstr>
      <vt:lpstr>PowerPoint 演示文稿</vt:lpstr>
      <vt:lpstr>PowerPoint 演示文稿</vt:lpstr>
      <vt:lpstr>古典主义风格 神圣的雅典娜</vt:lpstr>
      <vt:lpstr>古希腊与古罗马</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PowerPoint 演示文稿</vt:lpstr>
      <vt:lpstr>中世纪与文艺复兴 神的赞美与人的觉醒</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MAC</dc:creator>
  <cp:lastModifiedBy>黄鸾</cp:lastModifiedBy>
  <cp:revision>158</cp:revision>
  <dcterms:created xsi:type="dcterms:W3CDTF">2019-06-19T02:08:00Z</dcterms:created>
  <dcterms:modified xsi:type="dcterms:W3CDTF">2023-09-07T02:56:22Z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ICV">
    <vt:lpwstr>42783D99C08649AEA4AD130CF70D76F2_11</vt:lpwstr>
  </property>
</Properties>
</file>