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6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1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4.pn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256" y="548680"/>
            <a:ext cx="3488245" cy="33123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88641"/>
            <a:ext cx="5256584" cy="6043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59896" y="2492896"/>
            <a:ext cx="226825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 smtClean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の</a:t>
            </a:r>
            <a:endParaRPr lang="zh-CN" altLang="en-US" sz="9600" b="1" dirty="0">
              <a:solidFill>
                <a:schemeClr val="accent6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3455838"/>
            <a:ext cx="3582806" cy="34021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263" y="1196752"/>
            <a:ext cx="3161258" cy="30018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3573016"/>
            <a:ext cx="3168352" cy="30086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466" y="188641"/>
            <a:ext cx="1199550" cy="11582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2035" y="5876290"/>
            <a:ext cx="333248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宫廷饮食文化中的设计艺术</a:t>
            </a:r>
            <a:endParaRPr lang="zh-CN" altLang="en-US"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3573016"/>
            <a:ext cx="6740340" cy="3096344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16632"/>
            <a:ext cx="6705884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628800"/>
            <a:ext cx="4248472" cy="5285698"/>
          </a:xfrm>
        </p:spPr>
      </p:pic>
      <p:sp>
        <p:nvSpPr>
          <p:cNvPr id="9" name="TextBox 8"/>
          <p:cNvSpPr txBox="1"/>
          <p:nvPr/>
        </p:nvSpPr>
        <p:spPr>
          <a:xfrm>
            <a:off x="5879976" y="1844824"/>
            <a:ext cx="4032448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宣和年间，自十二月于酸枣门门上，如宣德门，元夜点照，门下亦置露台，南至宝箓宫，两边关扑买卖。晨晖门外设看位一所，前以荆棘围绕，周回约五七十步，都下卖鹌鹑骨饳、白肠、水晶脍、科头细粉、旋炒栗子、银杏、盐豉汤、鸡段、金橘、橄榄、龙眼、荔枝诸般市合，团团密摆，准备御前索唤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132856"/>
            <a:ext cx="4452989" cy="4452989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504" y="2132856"/>
            <a:ext cx="4614496" cy="4452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75920" y="260647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羊肉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7928" y="979887"/>
            <a:ext cx="465582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“剪毛胡羊大如马，谁记鹿角腥盘筵”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苏东坡王安石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5520" y="980728"/>
            <a:ext cx="3383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“软烂则宜老人，丰洁则称佳客”黄庭坚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3362" y="1520568"/>
            <a:ext cx="6761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“人参补气，羊肉补形，补中益气，安心止惊，开胃健力，壮阳益肾”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政和本草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16632"/>
            <a:ext cx="5417882" cy="54726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16" y="2367417"/>
            <a:ext cx="5179943" cy="4525963"/>
          </a:xfrm>
        </p:spPr>
      </p:pic>
      <p:sp>
        <p:nvSpPr>
          <p:cNvPr id="6" name="TextBox 5"/>
          <p:cNvSpPr txBox="1"/>
          <p:nvPr/>
        </p:nvSpPr>
        <p:spPr>
          <a:xfrm>
            <a:off x="7752184" y="2924944"/>
            <a:ext cx="21640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6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明清宫廷食风</a:t>
            </a:r>
            <a:endParaRPr lang="zh-CN" altLang="en-US" sz="2000" b="1" spc="6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12" y="-1"/>
            <a:ext cx="9131388" cy="6848541"/>
          </a:xfrm>
        </p:spPr>
      </p:pic>
      <p:sp>
        <p:nvSpPr>
          <p:cNvPr id="5" name="TextBox 4"/>
          <p:cNvSpPr txBox="1"/>
          <p:nvPr/>
        </p:nvSpPr>
        <p:spPr>
          <a:xfrm>
            <a:off x="4799856" y="1556792"/>
            <a:ext cx="5516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御膳与晚明的奢华食风</a:t>
            </a:r>
            <a:endParaRPr lang="en-US" altLang="zh-CN" sz="20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表面上看，御膳呈现的是皇帝与菜肴的关系，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但背后则涉及百姓差役，农畜生产，征集体系，</a:t>
            </a:r>
            <a:endParaRPr lang="en-US" altLang="zh-CN" sz="20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经济活动，政治制度等诸多层面的问题。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71664" y="1268761"/>
            <a:ext cx="7200800" cy="1728192"/>
          </a:xfrm>
        </p:spPr>
        <p:txBody>
          <a:bodyPr>
            <a:normAutofit/>
          </a:bodyPr>
          <a:lstStyle/>
          <a:p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“此辈坐享膏粱，不知民生艰难，而暴殄天物不恤。”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1412776"/>
            <a:ext cx="4536504" cy="57234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790749"/>
            <a:ext cx="3409668" cy="5924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48880"/>
            <a:ext cx="5106261" cy="46977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765858"/>
            <a:ext cx="4038072" cy="380588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2924944"/>
            <a:ext cx="4982247" cy="37067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-99392"/>
            <a:ext cx="2501739" cy="3335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27848" y="764704"/>
            <a:ext cx="50596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今之富家巨室，穷山之珍，竭水之错，南方之蛎房，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北方之熊掌，东海之鳆炙，西域之马奶，真昔人所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谓富有小四海者，一筵之费，竭中家之产，不能办也。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此以明得意，示豪举，则可矣，习以为常，不唯开子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孙骄溢之门，亦恐折此生有限之福。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1544" y="40466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latin typeface="微软雅黑" panose="020B0503020204020204" charset="-122"/>
                <a:ea typeface="微软雅黑" panose="020B0503020204020204" charset="-122"/>
              </a:rPr>
              <a:t>食口浩繁的明宫</a:t>
            </a:r>
            <a:endParaRPr lang="en-US" altLang="zh-CN" sz="20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“明季宫女九千人，内监至十万人，饭食不能遍及，日有饿死者。今则宫中不过四五百人而已。”                                    </a:t>
            </a:r>
            <a:r>
              <a:rPr lang="en-US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000" dirty="0" smtClean="0">
                <a:latin typeface="微软雅黑" panose="020B0503020204020204" charset="-122"/>
                <a:ea typeface="微软雅黑" panose="020B0503020204020204" charset="-122"/>
              </a:rPr>
              <a:t>康熙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2051880"/>
            <a:ext cx="2736304" cy="32767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2102328"/>
            <a:ext cx="2810515" cy="32531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2060848"/>
            <a:ext cx="2845122" cy="329465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254" y="3601385"/>
            <a:ext cx="4558186" cy="33972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9672" y="5589240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明宪宗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49"/>
            <a:ext cx="10188624" cy="682194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-315416"/>
            <a:ext cx="477078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5560" y="6021288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明神宗出警入跸图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7608" y="548680"/>
            <a:ext cx="343408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《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赐讲官鲥鱼恭纪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阊阖氤氲帝祉新，冰厨传赐首儒臣。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银鳞入贡江乡远，玉脍亲承宠泽频。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岂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有谟谋膺异眷，顿令芳馥饱殊珍。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愿持骨鲠酬明王，在藻更歌忆万春。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户部尚书武英殿大学士丁绍轼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1" y="4797152"/>
            <a:ext cx="4243672" cy="1357975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3" y="4221088"/>
            <a:ext cx="3772967" cy="21216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60035" y="1052736"/>
            <a:ext cx="3456384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二月食河豚、饮芦芽汤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二月二吃枣糕、煎饼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三月吃烧笋鹅、糍粑、雄鸭腰子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四月二十八吃白酒、冰水酪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五月端午节吃粽子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六月吃莲蓬、莲藕，凉面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7928" y="1052736"/>
            <a:ext cx="4934094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七月吃鲥鱼、菠萝蜜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八月吃螃蟹、月饼、瓜果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九月吃花糕、麻辣兔、饮菊花酒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十月吃羊肉、炒羊肚、牛乳、奶皮子、苏糕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十一月吃腌猪蹄、猪尾、鹅掌、羊肉包子、扁食、馄饨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十二月吃灌肠、卤猪头肉、烩羊头、爆羊肚、炙小雀、卤牛肉、糟蟹、熘鲜鱼，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腊八粥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5640" y="1958372"/>
            <a:ext cx="6624736" cy="1180728"/>
          </a:xfrm>
        </p:spPr>
        <p:txBody>
          <a:bodyPr>
            <a:noAutofit/>
          </a:bodyPr>
          <a:lstStyle/>
          <a:p>
            <a:r>
              <a:rPr lang="zh-CN" altLang="en-US" sz="4400" dirty="0" smtClean="0"/>
              <a:t>夫礼之初，始诸饮食</a:t>
            </a:r>
            <a:endParaRPr lang="en-US" altLang="zh-CN" sz="4400" dirty="0" smtClean="0"/>
          </a:p>
          <a:p>
            <a:pPr marL="0" indent="0">
              <a:buNone/>
            </a:pPr>
            <a:r>
              <a:rPr lang="en-US" altLang="zh-CN" sz="2000" dirty="0" smtClean="0"/>
              <a:t>                                           —《</a:t>
            </a:r>
            <a:r>
              <a:rPr lang="zh-CN" altLang="en-US" sz="2000" dirty="0" smtClean="0"/>
              <a:t>礼记</a:t>
            </a:r>
            <a:r>
              <a:rPr lang="en-US" altLang="zh-CN" sz="2000" dirty="0" smtClean="0"/>
              <a:t>·</a:t>
            </a:r>
            <a:r>
              <a:rPr lang="zh-CN" altLang="en-US" sz="2000" dirty="0" smtClean="0"/>
              <a:t>礼运</a:t>
            </a:r>
            <a:r>
              <a:rPr lang="en-US" altLang="zh-CN" sz="2000" dirty="0" smtClean="0"/>
              <a:t>》</a:t>
            </a:r>
            <a:endParaRPr lang="zh-CN" altLang="en-US" sz="2000" dirty="0"/>
          </a:p>
        </p:txBody>
      </p:sp>
      <p:sp>
        <p:nvSpPr>
          <p:cNvPr id="4" name="内容占位符 2"/>
          <p:cNvSpPr txBox="1"/>
          <p:nvPr/>
        </p:nvSpPr>
        <p:spPr>
          <a:xfrm>
            <a:off x="2855912" y="4275837"/>
            <a:ext cx="6120680" cy="1180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zh-CN" altLang="en-US" sz="12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场宴席中，从菜品的布置，食器饮器的摆放，到仆从上菜的姿势，食客的就座方位，以及饮食的先后顺序，都有相关礼数的规定。特别是在宫廷中，饮食行为并非只是为满足口腹之欲的初始功能，因而被赋予的礼仪功能越发丰富和重要。</a:t>
            </a:r>
            <a:endParaRPr lang="zh-CN" altLang="en-US" sz="12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162169"/>
            <a:ext cx="4038095" cy="5701587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16346"/>
            <a:ext cx="4176464" cy="5241654"/>
          </a:xfrm>
        </p:spPr>
      </p:pic>
      <p:sp>
        <p:nvSpPr>
          <p:cNvPr id="6" name="TextBox 5"/>
          <p:cNvSpPr txBox="1"/>
          <p:nvPr/>
        </p:nvSpPr>
        <p:spPr>
          <a:xfrm>
            <a:off x="2207568" y="399075"/>
            <a:ext cx="741682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乳母客氏的味道</a:t>
            </a:r>
            <a:endParaRPr lang="en-US" altLang="zh-CN" sz="16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凡遇雪，则暖室赏梅，吃炙羊肉、羊肉包、浑酒、牛乳。帝（熹宗）最喜用炙蛤蜊、炒鲜虾、田鸡腿及笋鸡脯，又海参、鳆鱼、鲨鱼筋、肥鸡、猪蹄筋共烩一处，恒喜用焉。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4112" y="1925262"/>
            <a:ext cx="343408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老太家</a:t>
            </a: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膳</a:t>
            </a:r>
            <a:endParaRPr lang="en-US" altLang="zh-CN" sz="1600" b="1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帝所进之膳，皆客氏下內官造办，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名曰“老太家膳”，圣意颇甘之焉。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5560" y="2492896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明熹宗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4067752"/>
            <a:ext cx="3816424" cy="2146739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694490"/>
            <a:ext cx="4363176" cy="5407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7568" y="764704"/>
            <a:ext cx="403244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清宫御膳</a:t>
            </a:r>
            <a:endParaRPr lang="en-US" altLang="zh-CN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普通近</a:t>
            </a:r>
            <a:r>
              <a:rPr lang="zh-CN" altLang="en-US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人：普通，但精到</a:t>
            </a:r>
            <a:endParaRPr lang="en-US" altLang="zh-CN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主食以五谷为主，主膳是饽饽、粥汤。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杂粮：发糕、窝窝头、番薯、豆面卷、芸豆糕、高粱米粥、小米粥、绿豆粥等。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副食：豆腐干、豆皮、木耳、蘑菇、金针菜、核桃、榛子、松仁；猪肉、羊肉、鹿肉、鸡肉、鹅肉、鱼肉、蛋类；新鲜果蔬。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4364" y="354602"/>
            <a:ext cx="8363272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时鲜滋养</a:t>
            </a:r>
            <a:endParaRPr lang="en-US" altLang="zh-CN" sz="20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春季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阳气易外泄，吃酸白菜、苹果、醋烹绿豆芽，少食辛辣、油腻的食物；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夏季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暑热挟汗，宜吃凉拌青菜、绿豆粥等清凉苦寒的食品，以清热下泄。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秋季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人体内湿热难以排出，宜食韭菜、萝卜等带有辛辣味的食物，以助干燥，使人体湿气排出。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冬季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宜食羊肉、猪肉、鹿肉等滋补性的食物。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284984"/>
            <a:ext cx="4801406" cy="30142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083" y="3644597"/>
            <a:ext cx="4200003" cy="24390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1584" y="6114534"/>
            <a:ext cx="2474595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银带盖大火锅   故宫博物院藏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94751" y="6114534"/>
            <a:ext cx="192151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燕窝      故宫博物院藏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3" y="935210"/>
            <a:ext cx="4680520" cy="2000922"/>
          </a:xfrm>
          <a:prstGeom prst="rect">
            <a:avLst/>
          </a:prstGeom>
        </p:spPr>
      </p:pic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5" y="1916833"/>
            <a:ext cx="5265459" cy="4934458"/>
          </a:xfrm>
        </p:spPr>
      </p:pic>
      <p:sp>
        <p:nvSpPr>
          <p:cNvPr id="6" name="TextBox 5"/>
          <p:cNvSpPr txBox="1"/>
          <p:nvPr/>
        </p:nvSpPr>
        <p:spPr>
          <a:xfrm>
            <a:off x="6456040" y="1630599"/>
            <a:ext cx="3744416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燕窝鸭子一品（系双林做），鸭子萝卜炖白菜一品（系陈保住做），扁豆大炒肉一品，羊希尔占（羊肉羹）一品，皇后送蘑菇炒小鸡一品。上传凉拌豆腐一品，凉拌茄泥一品，蒸肥鸡烧狍子肉攒盘一品，枣泥发糕一品，螺蛳包子一品，纯克里额森（玉米面饽饽）一品，银葵花盒小菜一品，银碟小菜四品，随送豇豆凉菜一品，次送燕窝烧鸭丝一品，羊肉丝一品，羊羔肉一品。</a:t>
            </a:r>
            <a:endParaRPr lang="en-US" altLang="zh-CN" sz="1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乾隆四十四年避暑山庄膳单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03712" y="6165304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胤禛行乐图像册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81006" y="476672"/>
            <a:ext cx="3561080" cy="1060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荔枝若离本枝，一日而色变，二日而香变，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三日而味变，四日则色香味尽去矣。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               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白居易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4973" y="1628800"/>
            <a:ext cx="3882133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乾隆二十五年六月十八日，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福建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巡抚吴士功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进贡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58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桶荔枝树，水路历经一个月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，途中精心陪护，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抵京采摘可期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乾隆二十五年六月十八日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，共结果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220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颗，当日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掉下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荔枝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36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颗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拿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个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进宫供佛，其余的随晚膳后呈进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1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恭进崇庆皇太后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个，温惠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皇贵太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妃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个，裕贵太妃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en-US" altLang="zh-CN" sz="12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赐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皇后、令贵妃、舒妃、愉妃、庆妃、颖妃、婉嫔、忻嫔、豫嫔、林贵人、兰贵人、郭贵人、伊贵人、和贵人、瑞贵人，每位鲜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荔枝</a:t>
            </a:r>
            <a:r>
              <a:rPr lang="en-US" altLang="zh-CN" sz="1200" dirty="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个。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4630274"/>
            <a:ext cx="2808312" cy="1376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4559244"/>
            <a:ext cx="2488898" cy="13407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142394" y="6165304"/>
            <a:ext cx="17830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清乾隆玛瑙海棠式碗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1544" y="692696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国宴</a:t>
            </a:r>
            <a:endParaRPr lang="en-US" altLang="zh-CN" sz="20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</a:rPr>
              <a:t>元旦、万寿节、皇帝大婚、千叟</a:t>
            </a:r>
            <a:r>
              <a:rPr lang="zh-CN" altLang="en-US" sz="1600" b="1" dirty="0" smtClean="0">
                <a:latin typeface="微软雅黑" panose="020B0503020204020204" charset="-122"/>
                <a:ea typeface="微软雅黑" panose="020B0503020204020204" charset="-122"/>
              </a:rPr>
              <a:t>宴等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太庙祭祀筵席，清廷国宴中的最高等级是为死去帝后所设的祭祀筵席。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太和殿国宴，只能用四等及以下的筵席。元旦、万寿、大婚、凯旋、公主下嫁。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五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等席、六等席用于宴请藩属国使臣，以及除夕赐下嫁外藩公主暨蒙古王公台吉等。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57807"/>
            <a:ext cx="4684535" cy="2520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5023" y="5849054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光绪皇帝大婚图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055" y="4149080"/>
            <a:ext cx="4308514" cy="1728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32304" y="5858560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填漆描金包角宴桌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2132856"/>
            <a:ext cx="3686240" cy="4615173"/>
          </a:xfrm>
        </p:spPr>
      </p:pic>
      <p:sp>
        <p:nvSpPr>
          <p:cNvPr id="5" name="矩形 4"/>
          <p:cNvSpPr/>
          <p:nvPr/>
        </p:nvSpPr>
        <p:spPr>
          <a:xfrm>
            <a:off x="2351584" y="332656"/>
            <a:ext cx="7776864" cy="161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家宴</a:t>
            </a:r>
            <a:endParaRPr lang="en-US" altLang="zh-CN" sz="2400" b="1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除夕、元旦，皇帝一家人总要一个亲情的表达，为避免年长皇子和非生身嫔妃见面，分为男女眷两场，皇帝先在早餐时与嫔妃同宴，在晚餐时再与皇子们同宴。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进奶茶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吃饽饽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酒馔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（皇帝四十品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皇后三十二品）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饮酒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果桌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2204863"/>
            <a:ext cx="2317331" cy="45600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947" y="5246538"/>
            <a:ext cx="3136516" cy="15188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1931453"/>
            <a:ext cx="3863062" cy="25534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75520" y="2300691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乾清宫家宴复原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8278" y="4502723"/>
            <a:ext cx="2011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黑漆描金缠枝莲团锦纹提盒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68278" y="6413503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白玉嵌碧玉攒盒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32104" y="4869928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铜镀金松蓬果罩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参考文献：</a:t>
            </a:r>
            <a:endParaRPr lang="zh-CN" altLang="en-US" b="1"/>
          </a:p>
          <a:p>
            <a:r>
              <a:rPr lang="en-US" altLang="zh-CN">
                <a:sym typeface="+mn-ea"/>
              </a:rPr>
              <a:t>[1]</a:t>
            </a:r>
            <a:r>
              <a:rPr lang="zh-CN" altLang="en-US">
                <a:sym typeface="+mn-ea"/>
              </a:rPr>
              <a:t>朱家溍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故宫退食录</a:t>
            </a:r>
            <a:r>
              <a:rPr lang="en-US" altLang="zh-CN">
                <a:sym typeface="+mn-ea"/>
              </a:rPr>
              <a:t>[M].</a:t>
            </a:r>
            <a:r>
              <a:rPr lang="zh-CN" altLang="en-US">
                <a:sym typeface="+mn-ea"/>
              </a:rPr>
              <a:t>北京：故宫出版社，</a:t>
            </a:r>
            <a:r>
              <a:rPr lang="en-US" altLang="zh-CN">
                <a:sym typeface="+mn-ea"/>
              </a:rPr>
              <a:t>2015</a:t>
            </a:r>
            <a:r>
              <a:rPr lang="en-US">
                <a:sym typeface="+mn-ea"/>
              </a:rPr>
              <a:t>.</a:t>
            </a:r>
            <a:endParaRPr lang="zh-CN" altLang="en-US"/>
          </a:p>
          <a:p>
            <a:r>
              <a:rPr lang="en-US" altLang="zh-CN"/>
              <a:t>[2]</a:t>
            </a:r>
            <a:r>
              <a:rPr lang="zh-CN" altLang="en-US">
                <a:sym typeface="+mn-ea"/>
              </a:rPr>
              <a:t>程子衿</a:t>
            </a:r>
            <a:r>
              <a:rPr lang="en-US" altLang="zh-CN">
                <a:sym typeface="+mn-ea"/>
              </a:rPr>
              <a:t>.</a:t>
            </a:r>
            <a:r>
              <a:rPr lang="zh-CN" altLang="en-US"/>
              <a:t>紫金城阅读</a:t>
            </a:r>
            <a:r>
              <a:rPr lang="en-US" altLang="zh-CN">
                <a:sym typeface="+mn-ea"/>
              </a:rPr>
              <a:t>[M].</a:t>
            </a:r>
            <a:r>
              <a:rPr lang="zh-CN" altLang="en-US">
                <a:sym typeface="+mn-ea"/>
              </a:rPr>
              <a:t>北京：</a:t>
            </a:r>
            <a:r>
              <a:rPr lang="zh-CN" altLang="en-US"/>
              <a:t>故宫出版社，</a:t>
            </a:r>
            <a:r>
              <a:rPr lang="en-US" altLang="zh-CN"/>
              <a:t>2016.</a:t>
            </a:r>
            <a:endParaRPr lang="en-US" altLang="zh-CN"/>
          </a:p>
          <a:p>
            <a:r>
              <a:rPr lang="en-US" altLang="zh-CN">
                <a:sym typeface="+mn-ea"/>
              </a:rPr>
              <a:t>[3]</a:t>
            </a:r>
            <a:r>
              <a:rPr lang="zh-CN" altLang="en-US">
                <a:sym typeface="+mn-ea"/>
              </a:rPr>
              <a:t>杨新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清明上河图的故事</a:t>
            </a:r>
            <a:r>
              <a:rPr lang="en-US" altLang="zh-CN">
                <a:sym typeface="+mn-ea"/>
              </a:rPr>
              <a:t>[M].</a:t>
            </a:r>
            <a:r>
              <a:rPr lang="zh-CN" altLang="en-US">
                <a:sym typeface="+mn-ea"/>
              </a:rPr>
              <a:t>北京：</a:t>
            </a:r>
            <a:r>
              <a:rPr lang="zh-CN" altLang="en-US">
                <a:sym typeface="+mn-ea"/>
              </a:rPr>
              <a:t>故宫出版社，</a:t>
            </a:r>
            <a:r>
              <a:rPr lang="en-US" altLang="zh-CN">
                <a:sym typeface="+mn-ea"/>
              </a:rPr>
              <a:t>2012</a:t>
            </a:r>
            <a:endParaRPr lang="zh-CN" altLang="en-US"/>
          </a:p>
          <a:p>
            <a:r>
              <a:rPr lang="en-US" altLang="zh-CN">
                <a:sym typeface="+mn-ea"/>
              </a:rPr>
              <a:t>[4]</a:t>
            </a:r>
            <a:r>
              <a:rPr lang="zh-CN" altLang="en-US">
                <a:sym typeface="+mn-ea"/>
              </a:rPr>
              <a:t>刘阳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圆明园的故事</a:t>
            </a:r>
            <a:r>
              <a:rPr lang="en-US" altLang="zh-CN">
                <a:sym typeface="+mn-ea"/>
              </a:rPr>
              <a:t>[M].</a:t>
            </a:r>
            <a:r>
              <a:rPr lang="zh-CN" altLang="en-US">
                <a:sym typeface="+mn-ea"/>
              </a:rPr>
              <a:t>北京：</a:t>
            </a:r>
            <a:r>
              <a:rPr lang="zh-CN" altLang="en-US">
                <a:sym typeface="+mn-ea"/>
              </a:rPr>
              <a:t>故宫出版社，</a:t>
            </a:r>
            <a:r>
              <a:rPr lang="en-US" altLang="zh-CN">
                <a:sym typeface="+mn-ea"/>
              </a:rPr>
              <a:t>2017</a:t>
            </a:r>
            <a:endParaRPr lang="zh-CN" altLang="en-US"/>
          </a:p>
          <a:p>
            <a:r>
              <a:rPr lang="en-US" altLang="zh-CN">
                <a:sym typeface="+mn-ea"/>
              </a:rPr>
              <a:t>[5]</a:t>
            </a:r>
            <a:r>
              <a:rPr lang="zh-CN" altLang="en-US">
                <a:sym typeface="+mn-ea"/>
              </a:rPr>
              <a:t>程子衿</a:t>
            </a:r>
            <a:r>
              <a:rPr lang="en-US" altLang="zh-CN">
                <a:sym typeface="+mn-ea"/>
              </a:rPr>
              <a:t>.</a:t>
            </a:r>
            <a:r>
              <a:rPr lang="zh-CN" altLang="en-US">
                <a:sym typeface="+mn-ea"/>
              </a:rPr>
              <a:t>紫金城阅读</a:t>
            </a:r>
            <a:r>
              <a:rPr lang="en-US" altLang="zh-CN">
                <a:sym typeface="+mn-ea"/>
              </a:rPr>
              <a:t>[M].</a:t>
            </a:r>
            <a:r>
              <a:rPr lang="zh-CN" altLang="en-US">
                <a:sym typeface="+mn-ea"/>
              </a:rPr>
              <a:t>北京：</a:t>
            </a:r>
            <a:r>
              <a:rPr lang="zh-CN" altLang="en-US">
                <a:sym typeface="+mn-ea"/>
              </a:rPr>
              <a:t>故宫出版社，</a:t>
            </a:r>
            <a:r>
              <a:rPr lang="en-US" altLang="zh-CN">
                <a:sym typeface="+mn-ea"/>
              </a:rPr>
              <a:t>2016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946" y="-27384"/>
            <a:ext cx="9157054" cy="690374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56040" y="188640"/>
            <a:ext cx="2468960" cy="4712079"/>
          </a:xfrm>
        </p:spPr>
        <p:txBody>
          <a:bodyPr vert="eaVert"/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皇帝的餐桌</a:t>
            </a:r>
            <a:endParaRPr lang="en-US" altLang="zh-CN" sz="6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宋代宫廷饮食缕述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223792" y="5579022"/>
            <a:ext cx="29692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韩熙载夜宴图  顾闳中  五代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188640"/>
            <a:ext cx="8618803" cy="504056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66047" y="-2351003"/>
            <a:ext cx="3474278" cy="91296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5680" y="4437112"/>
            <a:ext cx="63367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柴米油盐酱醋茶”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——《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梦梁录</a:t>
            </a:r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吴自牧（南宋）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5680" y="5013176"/>
            <a:ext cx="561662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“中国微单的烹饪出于宋朝，宋朝的美食有煎、炒、烹、炸、烧、烤、熘、爆、煸、蒸、煮、拌、泡、涮等不下几十种做法，宋朝是美食的天堂”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——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尤金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·N·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安德森（美国）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91944" y="980728"/>
            <a:ext cx="4474840" cy="21888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宋人重祖宗之法，饮食虽属小道，却亦含祖宗旧制，不得取食味于四方。</a:t>
            </a:r>
            <a:endParaRPr lang="en-US" altLang="zh-CN" sz="1800" dirty="0" smtClean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“饮食不贵异味，御厨止用羊肉，此皆祖宗家法，所以致太平者。”</a:t>
            </a:r>
            <a:endParaRPr lang="zh-CN" altLang="en-US" sz="1800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721" y="2708920"/>
            <a:ext cx="4606182" cy="41490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1700808"/>
            <a:ext cx="4915644" cy="5398584"/>
          </a:xfrm>
        </p:spPr>
      </p:pic>
      <p:sp>
        <p:nvSpPr>
          <p:cNvPr id="5" name="TextBox 4"/>
          <p:cNvSpPr txBox="1"/>
          <p:nvPr/>
        </p:nvSpPr>
        <p:spPr>
          <a:xfrm>
            <a:off x="2207568" y="980728"/>
            <a:ext cx="4104456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仁皇帝内宴，十门分各进馔。有新蟹一品，二十八枚。帝曰：“吾尚未尝，枚直几钱？”左右对：“直一千”。帝不悦，曰：“数戒汝辈无侈靡，一下箸为钱二十八千，吾不忍也。”置不食。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3632" y="5877272"/>
            <a:ext cx="3168352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宋仁宗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赵祯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1010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日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-1063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30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901470"/>
            <a:ext cx="4968552" cy="5233543"/>
          </a:xfrm>
        </p:spPr>
      </p:pic>
      <p:sp>
        <p:nvSpPr>
          <p:cNvPr id="5" name="TextBox 4"/>
          <p:cNvSpPr txBox="1"/>
          <p:nvPr/>
        </p:nvSpPr>
        <p:spPr>
          <a:xfrm>
            <a:off x="6240016" y="1556792"/>
            <a:ext cx="4032448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文靖夫人因内朝皇后曰：“上好食糟淮白鱼。祖宗旧制：不得取食味于四方，无从可致。相公家寿州，当有之。”夫人归，欲以十奁为献。公见问之，夫人告以故。公曰：“两奁可耳。”夫人曰：“以备御食，何惜也？”公怅然曰：“御食所无之物，人臣之家安得有十奁也！”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35960" y="5862273"/>
            <a:ext cx="1448435" cy="737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宋仁宗曹皇后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1016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-1079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116632"/>
            <a:ext cx="4705087" cy="6669462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14" y="188638"/>
            <a:ext cx="2664296" cy="34968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202" y="3717031"/>
            <a:ext cx="2766321" cy="3060243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MDczMDA0NGJiZGVhOGE2OTEwOGNmNjY2ZjljMTBkZDEifQ=="/>
  <p:tag name="KSO_WPP_MARK_KEY" val="27c1bcf2-2b89-404e-b826-20c34b7f12c5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2817</Words>
  <Application>WPS 演示</Application>
  <PresentationFormat>宽屏</PresentationFormat>
  <Paragraphs>156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楷体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MAC</dc:creator>
  <cp:lastModifiedBy>黄鸾</cp:lastModifiedBy>
  <cp:revision>154</cp:revision>
  <dcterms:created xsi:type="dcterms:W3CDTF">2019-06-19T02:08:00Z</dcterms:created>
  <dcterms:modified xsi:type="dcterms:W3CDTF">2023-09-06T14:43:16Z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C7A2849D2F70481A9BBD2B0B7BFDB98E_13</vt:lpwstr>
  </property>
</Properties>
</file>